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9.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8" r:id="rId4"/>
    <p:sldMasterId id="2147483882" r:id="rId5"/>
    <p:sldMasterId id="2147483910" r:id="rId6"/>
    <p:sldMasterId id="2147483936" r:id="rId7"/>
    <p:sldMasterId id="2147483955" r:id="rId8"/>
    <p:sldMasterId id="2147483982" r:id="rId9"/>
    <p:sldMasterId id="2147483999" r:id="rId10"/>
    <p:sldMasterId id="2147484033" r:id="rId11"/>
    <p:sldMasterId id="2147484084" r:id="rId12"/>
    <p:sldMasterId id="2147484114" r:id="rId13"/>
  </p:sldMasterIdLst>
  <p:notesMasterIdLst>
    <p:notesMasterId r:id="rId49"/>
  </p:notesMasterIdLst>
  <p:sldIdLst>
    <p:sldId id="3692" r:id="rId14"/>
    <p:sldId id="2147469846" r:id="rId15"/>
    <p:sldId id="2076138290" r:id="rId16"/>
    <p:sldId id="260" r:id="rId17"/>
    <p:sldId id="10771" r:id="rId18"/>
    <p:sldId id="10685" r:id="rId19"/>
    <p:sldId id="2147471113" r:id="rId20"/>
    <p:sldId id="2147469854" r:id="rId21"/>
    <p:sldId id="2076137342" r:id="rId22"/>
    <p:sldId id="10759" r:id="rId23"/>
    <p:sldId id="10755" r:id="rId24"/>
    <p:sldId id="10760" r:id="rId25"/>
    <p:sldId id="10758" r:id="rId26"/>
    <p:sldId id="2123258886" r:id="rId27"/>
    <p:sldId id="10659" r:id="rId28"/>
    <p:sldId id="2142532982" r:id="rId29"/>
    <p:sldId id="10756" r:id="rId30"/>
    <p:sldId id="10757" r:id="rId31"/>
    <p:sldId id="10726" r:id="rId32"/>
    <p:sldId id="10747" r:id="rId33"/>
    <p:sldId id="2123258830" r:id="rId34"/>
    <p:sldId id="2147469853" r:id="rId35"/>
    <p:sldId id="2147471112" r:id="rId36"/>
    <p:sldId id="10687" r:id="rId37"/>
    <p:sldId id="10646" r:id="rId38"/>
    <p:sldId id="10769" r:id="rId39"/>
    <p:sldId id="10662" r:id="rId40"/>
    <p:sldId id="10751" r:id="rId41"/>
    <p:sldId id="10681" r:id="rId42"/>
    <p:sldId id="8186" r:id="rId43"/>
    <p:sldId id="10767" r:id="rId44"/>
    <p:sldId id="10761" r:id="rId45"/>
    <p:sldId id="10732" r:id="rId46"/>
    <p:sldId id="10729" r:id="rId47"/>
    <p:sldId id="44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87CCC8F-28C2-486C-B6A0-90086547C98B}">
          <p14:sldIdLst>
            <p14:sldId id="3692"/>
            <p14:sldId id="2147469846"/>
            <p14:sldId id="2076138290"/>
            <p14:sldId id="260"/>
            <p14:sldId id="10771"/>
            <p14:sldId id="10685"/>
            <p14:sldId id="2147471113"/>
          </p14:sldIdLst>
        </p14:section>
        <p14:section name="Flexible Server use cases" id="{7F6E1E6D-4F72-4C6E-9FD0-8087DE039197}">
          <p14:sldIdLst>
            <p14:sldId id="2147469854"/>
            <p14:sldId id="2076137342"/>
            <p14:sldId id="10759"/>
            <p14:sldId id="10755"/>
            <p14:sldId id="10760"/>
            <p14:sldId id="10758"/>
            <p14:sldId id="2123258886"/>
          </p14:sldIdLst>
        </p14:section>
        <p14:section name="Using key features" id="{877445C9-573C-4B24-91B9-44E9523F32B2}">
          <p14:sldIdLst>
            <p14:sldId id="10659"/>
            <p14:sldId id="2142532982"/>
            <p14:sldId id="10756"/>
            <p14:sldId id="10757"/>
            <p14:sldId id="10726"/>
            <p14:sldId id="10747"/>
            <p14:sldId id="2123258830"/>
            <p14:sldId id="2147469853"/>
            <p14:sldId id="2147471112"/>
            <p14:sldId id="10687"/>
            <p14:sldId id="10646"/>
            <p14:sldId id="10769"/>
          </p14:sldIdLst>
        </p14:section>
        <p14:section name="Migration resources" id="{BEFC74C7-C4C7-4FBE-925E-5DEA3E06CE75}">
          <p14:sldIdLst>
            <p14:sldId id="10662"/>
            <p14:sldId id="10751"/>
            <p14:sldId id="10681"/>
            <p14:sldId id="8186"/>
          </p14:sldIdLst>
        </p14:section>
        <p14:section name="Conclusion" id="{F4A1A22A-9E81-490B-B0A7-61FDC5A5445A}">
          <p14:sldIdLst>
            <p14:sldId id="10767"/>
            <p14:sldId id="10761"/>
            <p14:sldId id="10732"/>
          </p14:sldIdLst>
        </p14:section>
        <p14:section name="Appendix" id="{F6C9EA6E-198A-4FCB-94DF-06644AD6D113}">
          <p14:sldIdLst>
            <p14:sldId id="10729"/>
          </p14:sldIdLst>
        </p14:section>
        <p14:section name="GCP compete content" id="{0132BBEE-8E69-4487-86AD-8860F8D6BD64}">
          <p14:sldIdLst>
            <p14:sldId id="4404"/>
          </p14:sldIdLst>
        </p14:section>
      </p14:sectionLst>
    </p:ext>
    <p:ext uri="{EFAFB233-063F-42B5-8137-9DF3F51BA10A}">
      <p15:sldGuideLst xmlns:p15="http://schemas.microsoft.com/office/powerpoint/2012/main">
        <p15:guide id="1" pos="7200" userDrawn="1">
          <p15:clr>
            <a:srgbClr val="A4A3A4"/>
          </p15:clr>
        </p15:guide>
        <p15:guide id="2" orient="horz" pos="480" userDrawn="1">
          <p15:clr>
            <a:srgbClr val="A4A3A4"/>
          </p15:clr>
        </p15:guide>
        <p15:guide id="3" pos="3648" userDrawn="1">
          <p15:clr>
            <a:srgbClr val="A4A3A4"/>
          </p15:clr>
        </p15:guide>
        <p15:guide id="4" orient="horz" pos="3432" userDrawn="1">
          <p15:clr>
            <a:srgbClr val="A4A3A4"/>
          </p15:clr>
        </p15:guide>
        <p15:guide id="5" orient="horz" pos="2208" userDrawn="1">
          <p15:clr>
            <a:srgbClr val="A4A3A4"/>
          </p15:clr>
        </p15:guide>
        <p15:guide id="6" orient="horz" pos="1512" userDrawn="1">
          <p15:clr>
            <a:srgbClr val="A4A3A4"/>
          </p15:clr>
        </p15:guide>
        <p15:guide id="7" pos="29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BFFD76-BB5A-4509-B74B-004AE1A58A68}" v="6" dt="2022-08-11T21:17:02.344"/>
    <p1510:client id="{F6022F4B-1667-4EAD-B2A0-17BA427D2FDA}" v="2" dt="2022-11-30T20:29:5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3512" autoAdjust="0"/>
  </p:normalViewPr>
  <p:slideViewPr>
    <p:cSldViewPr snapToGrid="0">
      <p:cViewPr varScale="1">
        <p:scale>
          <a:sx n="60" d="100"/>
          <a:sy n="60" d="100"/>
        </p:scale>
        <p:origin x="884" y="36"/>
      </p:cViewPr>
      <p:guideLst>
        <p:guide pos="7200"/>
        <p:guide orient="horz" pos="480"/>
        <p:guide pos="3648"/>
        <p:guide orient="horz" pos="3432"/>
        <p:guide orient="horz" pos="2208"/>
        <p:guide orient="horz" pos="1512"/>
        <p:guide pos="2928"/>
      </p:guideLst>
    </p:cSldViewPr>
  </p:slideViewPr>
  <p:outlineViewPr>
    <p:cViewPr>
      <p:scale>
        <a:sx n="33" d="100"/>
        <a:sy n="33" d="100"/>
      </p:scale>
      <p:origin x="0" y="-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https://microsoft-my.sharepoint.com/personal/jachilds_microsoft_com/Documents/ORCAS/Ad%20Hoc/20181022%20-%20TCO/Azure%20vs.%20Cloud%20Competitors%20TCO.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microsoft-my.sharepoint.com/personal/jachilds_microsoft_com/Documents/ORCAS/Ad%20Hoc/20181022%20-%20TCO/Azure%20vs.%20Cloud%20Competitors%20TCO.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my.sharepoint.com/personal/jachilds_microsoft_com/Documents/ORCAS/Ad%20Hoc/20181022%20-%20TCO/Azure%20vs.%20Cloud%20Competitors%20TCO.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https://microsoft-my.sharepoint.com/personal/jachilds_microsoft_com/Documents/ORCAS/Ad%20Hoc/20181022%20-%20TCO/Azure%20vs.%20Cloud%20Competitors%20TCO.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37796664441091"/>
          <c:y val="4.079612186283444E-2"/>
          <c:w val="0.73815036737581252"/>
          <c:h val="0.8604843302738383"/>
        </c:manualLayout>
      </c:layout>
      <c:barChart>
        <c:barDir val="col"/>
        <c:grouping val="stacked"/>
        <c:varyColors val="0"/>
        <c:ser>
          <c:idx val="0"/>
          <c:order val="0"/>
          <c:tx>
            <c:strRef>
              <c:f>'GCP MySQL'!$D$13</c:f>
              <c:strCache>
                <c:ptCount val="1"/>
                <c:pt idx="0">
                  <c:v>Compute Cost</c:v>
                </c:pt>
              </c:strCache>
            </c:strRef>
          </c:tx>
          <c:spPr>
            <a:solidFill>
              <a:schemeClr val="accent1">
                <a:lumMod val="50000"/>
              </a:schemeClr>
            </a:solidFill>
            <a:ln>
              <a:solidFill>
                <a:schemeClr val="bg1"/>
              </a:solidFill>
            </a:ln>
            <a:effectLst/>
          </c:spPr>
          <c:invertIfNegative val="0"/>
          <c:dPt>
            <c:idx val="0"/>
            <c:invertIfNegative val="0"/>
            <c:bubble3D val="0"/>
            <c:spPr>
              <a:solidFill>
                <a:schemeClr val="accent1"/>
              </a:solidFill>
              <a:ln>
                <a:solidFill>
                  <a:schemeClr val="bg1"/>
                </a:solidFill>
              </a:ln>
              <a:effectLst/>
            </c:spPr>
            <c:extLst>
              <c:ext xmlns:c16="http://schemas.microsoft.com/office/drawing/2014/chart" uri="{C3380CC4-5D6E-409C-BE32-E72D297353CC}">
                <c16:uniqueId val="{00000004-B56F-4A0A-B6F4-9A3F8DC06467}"/>
              </c:ext>
            </c:extLst>
          </c:dPt>
          <c:dPt>
            <c:idx val="1"/>
            <c:invertIfNegative val="0"/>
            <c:bubble3D val="0"/>
            <c:spPr>
              <a:solidFill>
                <a:schemeClr val="accent3">
                  <a:lumMod val="50000"/>
                </a:schemeClr>
              </a:solidFill>
              <a:ln>
                <a:solidFill>
                  <a:schemeClr val="bg1"/>
                </a:solidFill>
              </a:ln>
              <a:effectLst/>
            </c:spPr>
            <c:extLst>
              <c:ext xmlns:c16="http://schemas.microsoft.com/office/drawing/2014/chart" uri="{C3380CC4-5D6E-409C-BE32-E72D297353CC}">
                <c16:uniqueId val="{00000003-713B-4669-9BB5-135E4091252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MySQL'!$C$83:$C$84</c:f>
              <c:strCache>
                <c:ptCount val="2"/>
                <c:pt idx="0">
                  <c:v>Azure MySQL         MO 8 vCore</c:v>
                </c:pt>
                <c:pt idx="1">
                  <c:v>GCP MySQL                db-n1-highmem-8</c:v>
                </c:pt>
              </c:strCache>
            </c:strRef>
          </c:cat>
          <c:val>
            <c:numRef>
              <c:f>'GCP MySQL'!$D$83:$D$84</c:f>
              <c:numCache>
                <c:formatCode>"$"#,##0_);[Red]\("$"#,##0\)</c:formatCode>
                <c:ptCount val="2"/>
                <c:pt idx="0">
                  <c:v>703.07999999999993</c:v>
                </c:pt>
                <c:pt idx="1">
                  <c:v>1496.9280000000001</c:v>
                </c:pt>
              </c:numCache>
            </c:numRef>
          </c:val>
          <c:extLst>
            <c:ext xmlns:c16="http://schemas.microsoft.com/office/drawing/2014/chart" uri="{C3380CC4-5D6E-409C-BE32-E72D297353CC}">
              <c16:uniqueId val="{00000000-713B-4669-9BB5-135E4091252B}"/>
            </c:ext>
          </c:extLst>
        </c:ser>
        <c:ser>
          <c:idx val="1"/>
          <c:order val="1"/>
          <c:tx>
            <c:strRef>
              <c:f>'GCP MySQL'!$E$13</c:f>
              <c:strCache>
                <c:ptCount val="1"/>
                <c:pt idx="0">
                  <c:v>Storage Cost</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5-B56F-4A0A-B6F4-9A3F8DC06467}"/>
              </c:ext>
            </c:extLst>
          </c:dPt>
          <c:dPt>
            <c:idx val="1"/>
            <c:invertIfNegative val="0"/>
            <c:bubble3D val="0"/>
            <c:spPr>
              <a:solidFill>
                <a:schemeClr val="accent3"/>
              </a:solidFill>
              <a:ln>
                <a:solidFill>
                  <a:schemeClr val="bg1"/>
                </a:solidFill>
              </a:ln>
              <a:effectLst/>
            </c:spPr>
            <c:extLst>
              <c:ext xmlns:c16="http://schemas.microsoft.com/office/drawing/2014/chart" uri="{C3380CC4-5D6E-409C-BE32-E72D297353CC}">
                <c16:uniqueId val="{00000004-713B-4669-9BB5-135E4091252B}"/>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B56F-4A0A-B6F4-9A3F8DC0646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MySQL'!$C$83:$C$84</c:f>
              <c:strCache>
                <c:ptCount val="2"/>
                <c:pt idx="0">
                  <c:v>Azure MySQL         MO 8 vCore</c:v>
                </c:pt>
                <c:pt idx="1">
                  <c:v>GCP MySQL                db-n1-highmem-8</c:v>
                </c:pt>
              </c:strCache>
            </c:strRef>
          </c:cat>
          <c:val>
            <c:numRef>
              <c:f>'GCP MySQL'!$E$83:$E$84</c:f>
              <c:numCache>
                <c:formatCode>"$"#,##0_);[Red]\("$"#,##0\)</c:formatCode>
                <c:ptCount val="2"/>
                <c:pt idx="0">
                  <c:v>115</c:v>
                </c:pt>
                <c:pt idx="1">
                  <c:v>340</c:v>
                </c:pt>
              </c:numCache>
            </c:numRef>
          </c:val>
          <c:extLst>
            <c:ext xmlns:c16="http://schemas.microsoft.com/office/drawing/2014/chart" uri="{C3380CC4-5D6E-409C-BE32-E72D297353CC}">
              <c16:uniqueId val="{00000001-713B-4669-9BB5-135E4091252B}"/>
            </c:ext>
          </c:extLst>
        </c:ser>
        <c:ser>
          <c:idx val="2"/>
          <c:order val="2"/>
          <c:tx>
            <c:strRef>
              <c:f>'GCP MySQL'!$F$13</c:f>
              <c:strCache>
                <c:ptCount val="1"/>
                <c:pt idx="0">
                  <c:v>Total Monthly Cost</c:v>
                </c:pt>
              </c:strCache>
            </c:strRef>
          </c:tx>
          <c:spPr>
            <a:noFill/>
            <a:ln>
              <a:noFill/>
            </a:ln>
            <a:effectLst/>
          </c:spPr>
          <c:invertIfNegative val="0"/>
          <c:dLbls>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13B-4669-9BB5-135E40912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MySQL'!$C$83:$C$84</c:f>
              <c:strCache>
                <c:ptCount val="2"/>
                <c:pt idx="0">
                  <c:v>Azure MySQL         MO 8 vCore</c:v>
                </c:pt>
                <c:pt idx="1">
                  <c:v>GCP MySQL                db-n1-highmem-8</c:v>
                </c:pt>
              </c:strCache>
            </c:strRef>
          </c:cat>
          <c:val>
            <c:numRef>
              <c:f>'GCP MySQL'!$F$83:$F$84</c:f>
              <c:numCache>
                <c:formatCode>"$"#,##0_);[Red]\("$"#,##0\)</c:formatCode>
                <c:ptCount val="2"/>
                <c:pt idx="0">
                  <c:v>818.07999999999993</c:v>
                </c:pt>
                <c:pt idx="1">
                  <c:v>1836.9280000000001</c:v>
                </c:pt>
              </c:numCache>
            </c:numRef>
          </c:val>
          <c:extLst>
            <c:ext xmlns:c16="http://schemas.microsoft.com/office/drawing/2014/chart" uri="{C3380CC4-5D6E-409C-BE32-E72D297353CC}">
              <c16:uniqueId val="{00000002-713B-4669-9BB5-135E4091252B}"/>
            </c:ext>
          </c:extLst>
        </c:ser>
        <c:dLbls>
          <c:dLblPos val="ctr"/>
          <c:showLegendKey val="0"/>
          <c:showVal val="1"/>
          <c:showCatName val="0"/>
          <c:showSerName val="0"/>
          <c:showPercent val="0"/>
          <c:showBubbleSize val="0"/>
        </c:dLbls>
        <c:gapWidth val="50"/>
        <c:overlap val="100"/>
        <c:axId val="790960544"/>
        <c:axId val="790954312"/>
      </c:barChart>
      <c:catAx>
        <c:axId val="79096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954312"/>
        <c:crosses val="autoZero"/>
        <c:auto val="1"/>
        <c:lblAlgn val="ctr"/>
        <c:lblOffset val="100"/>
        <c:noMultiLvlLbl val="0"/>
      </c:catAx>
      <c:valAx>
        <c:axId val="790954312"/>
        <c:scaling>
          <c:orientation val="minMax"/>
          <c:max val="2000"/>
        </c:scaling>
        <c:delete val="1"/>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crossAx val="790960544"/>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37796664441091"/>
          <c:y val="4.079612186283444E-2"/>
          <c:w val="0.73815036737581252"/>
          <c:h val="0.8604843302738383"/>
        </c:manualLayout>
      </c:layout>
      <c:barChart>
        <c:barDir val="col"/>
        <c:grouping val="stacked"/>
        <c:varyColors val="0"/>
        <c:ser>
          <c:idx val="0"/>
          <c:order val="0"/>
          <c:tx>
            <c:strRef>
              <c:f>'GCP MySQL'!$D$13</c:f>
              <c:strCache>
                <c:ptCount val="1"/>
                <c:pt idx="0">
                  <c:v>Compute Cost</c:v>
                </c:pt>
              </c:strCache>
            </c:strRef>
          </c:tx>
          <c:spPr>
            <a:solidFill>
              <a:schemeClr val="accent1">
                <a:lumMod val="50000"/>
              </a:schemeClr>
            </a:solidFill>
            <a:ln>
              <a:solidFill>
                <a:schemeClr val="bg1"/>
              </a:solidFill>
            </a:ln>
            <a:effectLst/>
          </c:spPr>
          <c:invertIfNegative val="0"/>
          <c:dPt>
            <c:idx val="0"/>
            <c:invertIfNegative val="0"/>
            <c:bubble3D val="0"/>
            <c:spPr>
              <a:solidFill>
                <a:schemeClr val="accent1"/>
              </a:solidFill>
              <a:ln>
                <a:solidFill>
                  <a:schemeClr val="bg1"/>
                </a:solidFill>
              </a:ln>
              <a:effectLst/>
            </c:spPr>
            <c:extLst>
              <c:ext xmlns:c16="http://schemas.microsoft.com/office/drawing/2014/chart" uri="{C3380CC4-5D6E-409C-BE32-E72D297353CC}">
                <c16:uniqueId val="{00000004-A470-491E-A55E-697F5F7489DF}"/>
              </c:ext>
            </c:extLst>
          </c:dPt>
          <c:dPt>
            <c:idx val="1"/>
            <c:invertIfNegative val="0"/>
            <c:bubble3D val="0"/>
            <c:spPr>
              <a:solidFill>
                <a:schemeClr val="accent3">
                  <a:lumMod val="50000"/>
                </a:schemeClr>
              </a:solidFill>
              <a:ln>
                <a:solidFill>
                  <a:schemeClr val="bg1"/>
                </a:solidFill>
              </a:ln>
              <a:effectLst/>
            </c:spPr>
            <c:extLst>
              <c:ext xmlns:c16="http://schemas.microsoft.com/office/drawing/2014/chart" uri="{C3380CC4-5D6E-409C-BE32-E72D297353CC}">
                <c16:uniqueId val="{00000003-BDB2-455E-9B4C-2203AE8AD7A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MySQL'!$C$57:$C$58</c:f>
              <c:strCache>
                <c:ptCount val="2"/>
                <c:pt idx="0">
                  <c:v>Azure MySQL              GP 8 vCore</c:v>
                </c:pt>
                <c:pt idx="1">
                  <c:v>GCP MySQL             db-1-standard-8</c:v>
                </c:pt>
              </c:strCache>
            </c:strRef>
          </c:cat>
          <c:val>
            <c:numRef>
              <c:f>'GCP MySQL'!$D$57:$D$58</c:f>
              <c:numCache>
                <c:formatCode>"$"#,##0_);[Red]\("$"#,##0\)</c:formatCode>
                <c:ptCount val="2"/>
                <c:pt idx="0">
                  <c:v>521.54399999999998</c:v>
                </c:pt>
                <c:pt idx="1">
                  <c:v>1148.7360000000001</c:v>
                </c:pt>
              </c:numCache>
            </c:numRef>
          </c:val>
          <c:extLst>
            <c:ext xmlns:c16="http://schemas.microsoft.com/office/drawing/2014/chart" uri="{C3380CC4-5D6E-409C-BE32-E72D297353CC}">
              <c16:uniqueId val="{00000000-BDB2-455E-9B4C-2203AE8AD7A0}"/>
            </c:ext>
          </c:extLst>
        </c:ser>
        <c:ser>
          <c:idx val="1"/>
          <c:order val="1"/>
          <c:tx>
            <c:strRef>
              <c:f>'GCP MySQL'!$E$13</c:f>
              <c:strCache>
                <c:ptCount val="1"/>
                <c:pt idx="0">
                  <c:v>Storage Cost</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5-A470-491E-A55E-697F5F7489DF}"/>
              </c:ext>
            </c:extLst>
          </c:dPt>
          <c:dPt>
            <c:idx val="1"/>
            <c:invertIfNegative val="0"/>
            <c:bubble3D val="0"/>
            <c:spPr>
              <a:solidFill>
                <a:schemeClr val="accent3"/>
              </a:solidFill>
              <a:ln>
                <a:solidFill>
                  <a:schemeClr val="bg1"/>
                </a:solidFill>
              </a:ln>
              <a:effectLst/>
            </c:spPr>
            <c:extLst>
              <c:ext xmlns:c16="http://schemas.microsoft.com/office/drawing/2014/chart" uri="{C3380CC4-5D6E-409C-BE32-E72D297353CC}">
                <c16:uniqueId val="{00000004-BDB2-455E-9B4C-2203AE8AD7A0}"/>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A470-491E-A55E-697F5F7489D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MySQL'!$C$57:$C$58</c:f>
              <c:strCache>
                <c:ptCount val="2"/>
                <c:pt idx="0">
                  <c:v>Azure MySQL              GP 8 vCore</c:v>
                </c:pt>
                <c:pt idx="1">
                  <c:v>GCP MySQL             db-1-standard-8</c:v>
                </c:pt>
              </c:strCache>
            </c:strRef>
          </c:cat>
          <c:val>
            <c:numRef>
              <c:f>'GCP MySQL'!$E$57:$E$58</c:f>
              <c:numCache>
                <c:formatCode>"$"#,##0_);[Red]\("$"#,##0\)</c:formatCode>
                <c:ptCount val="2"/>
                <c:pt idx="0">
                  <c:v>115</c:v>
                </c:pt>
                <c:pt idx="1">
                  <c:v>340</c:v>
                </c:pt>
              </c:numCache>
            </c:numRef>
          </c:val>
          <c:extLst>
            <c:ext xmlns:c16="http://schemas.microsoft.com/office/drawing/2014/chart" uri="{C3380CC4-5D6E-409C-BE32-E72D297353CC}">
              <c16:uniqueId val="{00000001-BDB2-455E-9B4C-2203AE8AD7A0}"/>
            </c:ext>
          </c:extLst>
        </c:ser>
        <c:ser>
          <c:idx val="2"/>
          <c:order val="2"/>
          <c:tx>
            <c:strRef>
              <c:f>'GCP MySQL'!$F$13</c:f>
              <c:strCache>
                <c:ptCount val="1"/>
                <c:pt idx="0">
                  <c:v>Total Monthly Cost</c:v>
                </c:pt>
              </c:strCache>
            </c:strRef>
          </c:tx>
          <c:spPr>
            <a:noFill/>
            <a:ln>
              <a:noFill/>
            </a:ln>
            <a:effectLst/>
          </c:spPr>
          <c:invertIfNegative val="0"/>
          <c:dLbls>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DB2-455E-9B4C-2203AE8AD7A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MySQL'!$C$57:$C$58</c:f>
              <c:strCache>
                <c:ptCount val="2"/>
                <c:pt idx="0">
                  <c:v>Azure MySQL              GP 8 vCore</c:v>
                </c:pt>
                <c:pt idx="1">
                  <c:v>GCP MySQL             db-1-standard-8</c:v>
                </c:pt>
              </c:strCache>
            </c:strRef>
          </c:cat>
          <c:val>
            <c:numRef>
              <c:f>'GCP MySQL'!$F$57:$F$58</c:f>
              <c:numCache>
                <c:formatCode>"$"#,##0_);[Red]\("$"#,##0\)</c:formatCode>
                <c:ptCount val="2"/>
                <c:pt idx="0">
                  <c:v>636.54399999999998</c:v>
                </c:pt>
                <c:pt idx="1">
                  <c:v>1488.7360000000001</c:v>
                </c:pt>
              </c:numCache>
            </c:numRef>
          </c:val>
          <c:extLst>
            <c:ext xmlns:c16="http://schemas.microsoft.com/office/drawing/2014/chart" uri="{C3380CC4-5D6E-409C-BE32-E72D297353CC}">
              <c16:uniqueId val="{00000002-BDB2-455E-9B4C-2203AE8AD7A0}"/>
            </c:ext>
          </c:extLst>
        </c:ser>
        <c:dLbls>
          <c:dLblPos val="ctr"/>
          <c:showLegendKey val="0"/>
          <c:showVal val="1"/>
          <c:showCatName val="0"/>
          <c:showSerName val="0"/>
          <c:showPercent val="0"/>
          <c:showBubbleSize val="0"/>
        </c:dLbls>
        <c:gapWidth val="50"/>
        <c:overlap val="100"/>
        <c:axId val="790960544"/>
        <c:axId val="790954312"/>
      </c:barChart>
      <c:catAx>
        <c:axId val="79096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954312"/>
        <c:crosses val="autoZero"/>
        <c:auto val="1"/>
        <c:lblAlgn val="ctr"/>
        <c:lblOffset val="100"/>
        <c:noMultiLvlLbl val="0"/>
      </c:catAx>
      <c:valAx>
        <c:axId val="790954312"/>
        <c:scaling>
          <c:orientation val="minMax"/>
          <c:max val="2000"/>
        </c:scaling>
        <c:delete val="1"/>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crossAx val="790960544"/>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37796664441091"/>
          <c:y val="4.079612186283444E-2"/>
          <c:w val="0.73815036737581252"/>
          <c:h val="0.8604843302738383"/>
        </c:manualLayout>
      </c:layout>
      <c:barChart>
        <c:barDir val="col"/>
        <c:grouping val="stacked"/>
        <c:varyColors val="0"/>
        <c:ser>
          <c:idx val="0"/>
          <c:order val="0"/>
          <c:tx>
            <c:strRef>
              <c:f>'GCP MySQL'!$D$13</c:f>
              <c:strCache>
                <c:ptCount val="1"/>
                <c:pt idx="0">
                  <c:v>Compute Cost</c:v>
                </c:pt>
              </c:strCache>
            </c:strRef>
          </c:tx>
          <c:spPr>
            <a:solidFill>
              <a:schemeClr val="accent1">
                <a:lumMod val="50000"/>
              </a:schemeClr>
            </a:solidFill>
            <a:ln>
              <a:solidFill>
                <a:schemeClr val="bg1"/>
              </a:solidFill>
            </a:ln>
            <a:effectLst/>
          </c:spPr>
          <c:invertIfNegative val="0"/>
          <c:dPt>
            <c:idx val="0"/>
            <c:invertIfNegative val="0"/>
            <c:bubble3D val="0"/>
            <c:spPr>
              <a:solidFill>
                <a:schemeClr val="accent1"/>
              </a:solidFill>
              <a:ln>
                <a:solidFill>
                  <a:schemeClr val="bg1"/>
                </a:solidFill>
              </a:ln>
              <a:effectLst/>
            </c:spPr>
            <c:extLst>
              <c:ext xmlns:c16="http://schemas.microsoft.com/office/drawing/2014/chart" uri="{C3380CC4-5D6E-409C-BE32-E72D297353CC}">
                <c16:uniqueId val="{00000004-69E2-4BEB-9119-5C8A71917A35}"/>
              </c:ext>
            </c:extLst>
          </c:dPt>
          <c:dPt>
            <c:idx val="1"/>
            <c:invertIfNegative val="0"/>
            <c:bubble3D val="0"/>
            <c:spPr>
              <a:solidFill>
                <a:schemeClr val="accent3">
                  <a:lumMod val="50000"/>
                </a:schemeClr>
              </a:solidFill>
              <a:ln>
                <a:solidFill>
                  <a:schemeClr val="bg1"/>
                </a:solidFill>
              </a:ln>
              <a:effectLst/>
            </c:spPr>
            <c:extLst>
              <c:ext xmlns:c16="http://schemas.microsoft.com/office/drawing/2014/chart" uri="{C3380CC4-5D6E-409C-BE32-E72D297353CC}">
                <c16:uniqueId val="{00000003-0411-4927-A5A3-FBB36A3193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MySQL'!$C$34:$C$35</c:f>
              <c:strCache>
                <c:ptCount val="2"/>
                <c:pt idx="0">
                  <c:v>Azure MySQL         MO 8 vCore</c:v>
                </c:pt>
                <c:pt idx="1">
                  <c:v>GCP MySQL                db-n1-highmem-8</c:v>
                </c:pt>
              </c:strCache>
            </c:strRef>
          </c:cat>
          <c:val>
            <c:numRef>
              <c:f>'GCP MySQL'!$D$34:$D$35</c:f>
              <c:numCache>
                <c:formatCode>"$"#,##0_);[Red]\("$"#,##0\)</c:formatCode>
                <c:ptCount val="2"/>
                <c:pt idx="0">
                  <c:v>703.07999999999993</c:v>
                </c:pt>
                <c:pt idx="1">
                  <c:v>748.46400000000006</c:v>
                </c:pt>
              </c:numCache>
            </c:numRef>
          </c:val>
          <c:extLst>
            <c:ext xmlns:c16="http://schemas.microsoft.com/office/drawing/2014/chart" uri="{C3380CC4-5D6E-409C-BE32-E72D297353CC}">
              <c16:uniqueId val="{00000000-0411-4927-A5A3-FBB36A31933F}"/>
            </c:ext>
          </c:extLst>
        </c:ser>
        <c:ser>
          <c:idx val="1"/>
          <c:order val="1"/>
          <c:tx>
            <c:strRef>
              <c:f>'GCP MySQL'!$E$13</c:f>
              <c:strCache>
                <c:ptCount val="1"/>
                <c:pt idx="0">
                  <c:v>Storage Cost</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5-69E2-4BEB-9119-5C8A71917A35}"/>
              </c:ext>
            </c:extLst>
          </c:dPt>
          <c:dPt>
            <c:idx val="1"/>
            <c:invertIfNegative val="0"/>
            <c:bubble3D val="0"/>
            <c:spPr>
              <a:solidFill>
                <a:schemeClr val="accent3"/>
              </a:solidFill>
              <a:ln>
                <a:solidFill>
                  <a:schemeClr val="bg1"/>
                </a:solidFill>
              </a:ln>
              <a:effectLst/>
            </c:spPr>
            <c:extLst>
              <c:ext xmlns:c16="http://schemas.microsoft.com/office/drawing/2014/chart" uri="{C3380CC4-5D6E-409C-BE32-E72D297353CC}">
                <c16:uniqueId val="{00000004-0411-4927-A5A3-FBB36A31933F}"/>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69E2-4BEB-9119-5C8A71917A3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MySQL'!$C$34:$C$35</c:f>
              <c:strCache>
                <c:ptCount val="2"/>
                <c:pt idx="0">
                  <c:v>Azure MySQL         MO 8 vCore</c:v>
                </c:pt>
                <c:pt idx="1">
                  <c:v>GCP MySQL                db-n1-highmem-8</c:v>
                </c:pt>
              </c:strCache>
            </c:strRef>
          </c:cat>
          <c:val>
            <c:numRef>
              <c:f>'GCP MySQL'!$E$34:$E$35</c:f>
              <c:numCache>
                <c:formatCode>"$"#,##0_);[Red]\("$"#,##0\)</c:formatCode>
                <c:ptCount val="2"/>
                <c:pt idx="0">
                  <c:v>115</c:v>
                </c:pt>
                <c:pt idx="1">
                  <c:v>170</c:v>
                </c:pt>
              </c:numCache>
            </c:numRef>
          </c:val>
          <c:extLst>
            <c:ext xmlns:c16="http://schemas.microsoft.com/office/drawing/2014/chart" uri="{C3380CC4-5D6E-409C-BE32-E72D297353CC}">
              <c16:uniqueId val="{00000001-0411-4927-A5A3-FBB36A31933F}"/>
            </c:ext>
          </c:extLst>
        </c:ser>
        <c:ser>
          <c:idx val="2"/>
          <c:order val="2"/>
          <c:tx>
            <c:strRef>
              <c:f>'GCP MySQL'!$F$13</c:f>
              <c:strCache>
                <c:ptCount val="1"/>
                <c:pt idx="0">
                  <c:v>Total Monthly Cost</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MySQL'!$C$34:$C$35</c:f>
              <c:strCache>
                <c:ptCount val="2"/>
                <c:pt idx="0">
                  <c:v>Azure MySQL         MO 8 vCore</c:v>
                </c:pt>
                <c:pt idx="1">
                  <c:v>GCP MySQL                db-n1-highmem-8</c:v>
                </c:pt>
              </c:strCache>
            </c:strRef>
          </c:cat>
          <c:val>
            <c:numRef>
              <c:f>'GCP MySQL'!$F$34:$F$35</c:f>
              <c:numCache>
                <c:formatCode>"$"#,##0_);[Red]\("$"#,##0\)</c:formatCode>
                <c:ptCount val="2"/>
                <c:pt idx="0">
                  <c:v>818.07999999999993</c:v>
                </c:pt>
                <c:pt idx="1">
                  <c:v>918.46400000000006</c:v>
                </c:pt>
              </c:numCache>
            </c:numRef>
          </c:val>
          <c:extLst>
            <c:ext xmlns:c16="http://schemas.microsoft.com/office/drawing/2014/chart" uri="{C3380CC4-5D6E-409C-BE32-E72D297353CC}">
              <c16:uniqueId val="{00000002-0411-4927-A5A3-FBB36A31933F}"/>
            </c:ext>
          </c:extLst>
        </c:ser>
        <c:dLbls>
          <c:dLblPos val="ctr"/>
          <c:showLegendKey val="0"/>
          <c:showVal val="1"/>
          <c:showCatName val="0"/>
          <c:showSerName val="0"/>
          <c:showPercent val="0"/>
          <c:showBubbleSize val="0"/>
        </c:dLbls>
        <c:gapWidth val="50"/>
        <c:overlap val="100"/>
        <c:axId val="790960544"/>
        <c:axId val="790954312"/>
      </c:barChart>
      <c:catAx>
        <c:axId val="79096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954312"/>
        <c:crosses val="autoZero"/>
        <c:auto val="1"/>
        <c:lblAlgn val="ctr"/>
        <c:lblOffset val="100"/>
        <c:noMultiLvlLbl val="0"/>
      </c:catAx>
      <c:valAx>
        <c:axId val="79095431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960544"/>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'GCP MySQL'!$D$13</c:f>
              <c:strCache>
                <c:ptCount val="1"/>
                <c:pt idx="0">
                  <c:v>Compute Cost</c:v>
                </c:pt>
              </c:strCache>
            </c:strRef>
          </c:tx>
          <c:spPr>
            <a:solidFill>
              <a:schemeClr val="accent1">
                <a:lumMod val="50000"/>
              </a:schemeClr>
            </a:solidFill>
            <a:ln>
              <a:solidFill>
                <a:schemeClr val="bg1"/>
              </a:solidFill>
            </a:ln>
            <a:effectLst/>
          </c:spPr>
          <c:invertIfNegative val="0"/>
          <c:dPt>
            <c:idx val="0"/>
            <c:invertIfNegative val="0"/>
            <c:bubble3D val="0"/>
            <c:spPr>
              <a:solidFill>
                <a:schemeClr val="accent1"/>
              </a:solidFill>
              <a:ln>
                <a:solidFill>
                  <a:schemeClr val="bg1"/>
                </a:solidFill>
              </a:ln>
              <a:effectLst/>
            </c:spPr>
            <c:extLst>
              <c:ext xmlns:c16="http://schemas.microsoft.com/office/drawing/2014/chart" uri="{C3380CC4-5D6E-409C-BE32-E72D297353CC}">
                <c16:uniqueId val="{00000001-7B1B-40C8-B02C-EE20E0751C84}"/>
              </c:ext>
            </c:extLst>
          </c:dPt>
          <c:dPt>
            <c:idx val="1"/>
            <c:invertIfNegative val="0"/>
            <c:bubble3D val="0"/>
            <c:spPr>
              <a:solidFill>
                <a:schemeClr val="accent3">
                  <a:lumMod val="50000"/>
                </a:schemeClr>
              </a:solidFill>
              <a:ln>
                <a:solidFill>
                  <a:schemeClr val="bg1"/>
                </a:solidFill>
              </a:ln>
              <a:effectLst/>
            </c:spPr>
            <c:extLst>
              <c:ext xmlns:c16="http://schemas.microsoft.com/office/drawing/2014/chart" uri="{C3380CC4-5D6E-409C-BE32-E72D297353CC}">
                <c16:uniqueId val="{00000003-7B1B-40C8-B02C-EE20E0751C84}"/>
              </c:ext>
            </c:extLst>
          </c:dPt>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B1B-40C8-B02C-EE20E0751C84}"/>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B1B-40C8-B02C-EE20E0751C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MySQL'!$C$14:$C$15</c:f>
              <c:strCache>
                <c:ptCount val="2"/>
                <c:pt idx="0">
                  <c:v>Azure MySQL              GP 8 vCore</c:v>
                </c:pt>
                <c:pt idx="1">
                  <c:v>GCP MySQL             db-1-standard-8</c:v>
                </c:pt>
              </c:strCache>
            </c:strRef>
          </c:cat>
          <c:val>
            <c:numRef>
              <c:f>'GCP MySQL'!$D$14:$D$15</c:f>
              <c:numCache>
                <c:formatCode>"$"#,##0_);[Red]\("$"#,##0\)</c:formatCode>
                <c:ptCount val="2"/>
                <c:pt idx="0">
                  <c:v>521.54399999999998</c:v>
                </c:pt>
                <c:pt idx="1">
                  <c:v>574.36800000000005</c:v>
                </c:pt>
              </c:numCache>
            </c:numRef>
          </c:val>
          <c:extLst>
            <c:ext xmlns:c16="http://schemas.microsoft.com/office/drawing/2014/chart" uri="{C3380CC4-5D6E-409C-BE32-E72D297353CC}">
              <c16:uniqueId val="{00000004-A405-4517-B96D-EC5CDBFCD2CA}"/>
            </c:ext>
          </c:extLst>
        </c:ser>
        <c:ser>
          <c:idx val="1"/>
          <c:order val="1"/>
          <c:tx>
            <c:strRef>
              <c:f>'GCP MySQL'!$E$13</c:f>
              <c:strCache>
                <c:ptCount val="1"/>
                <c:pt idx="0">
                  <c:v>Storage Cost</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6-91BA-4BE6-A5EA-2C35A39A3C92}"/>
              </c:ext>
            </c:extLst>
          </c:dPt>
          <c:dPt>
            <c:idx val="1"/>
            <c:invertIfNegative val="0"/>
            <c:bubble3D val="0"/>
            <c:spPr>
              <a:solidFill>
                <a:schemeClr val="accent3"/>
              </a:solidFill>
              <a:ln>
                <a:solidFill>
                  <a:schemeClr val="bg1"/>
                </a:solidFill>
              </a:ln>
              <a:effectLst/>
            </c:spPr>
            <c:extLst>
              <c:ext xmlns:c16="http://schemas.microsoft.com/office/drawing/2014/chart" uri="{C3380CC4-5D6E-409C-BE32-E72D297353CC}">
                <c16:uniqueId val="{00000005-7B1B-40C8-B02C-EE20E0751C84}"/>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91BA-4BE6-A5EA-2C35A39A3C9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MySQL'!$C$14:$C$15</c:f>
              <c:strCache>
                <c:ptCount val="2"/>
                <c:pt idx="0">
                  <c:v>Azure MySQL              GP 8 vCore</c:v>
                </c:pt>
                <c:pt idx="1">
                  <c:v>GCP MySQL             db-1-standard-8</c:v>
                </c:pt>
              </c:strCache>
            </c:strRef>
          </c:cat>
          <c:val>
            <c:numRef>
              <c:f>'GCP MySQL'!$E$14:$E$15</c:f>
              <c:numCache>
                <c:formatCode>"$"#,##0_);[Red]\("$"#,##0\)</c:formatCode>
                <c:ptCount val="2"/>
                <c:pt idx="0">
                  <c:v>115</c:v>
                </c:pt>
                <c:pt idx="1">
                  <c:v>170</c:v>
                </c:pt>
              </c:numCache>
            </c:numRef>
          </c:val>
          <c:extLst>
            <c:ext xmlns:c16="http://schemas.microsoft.com/office/drawing/2014/chart" uri="{C3380CC4-5D6E-409C-BE32-E72D297353CC}">
              <c16:uniqueId val="{00000007-A405-4517-B96D-EC5CDBFCD2CA}"/>
            </c:ext>
          </c:extLst>
        </c:ser>
        <c:ser>
          <c:idx val="2"/>
          <c:order val="2"/>
          <c:tx>
            <c:strRef>
              <c:f>'GCP MySQL'!$F$13</c:f>
              <c:strCache>
                <c:ptCount val="1"/>
                <c:pt idx="0">
                  <c:v>Total Monthly Cost</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'GCP MySQL'!$C$14:$C$15</c:f>
              <c:strCache>
                <c:ptCount val="2"/>
                <c:pt idx="0">
                  <c:v>Azure MySQL              GP 8 vCore</c:v>
                </c:pt>
                <c:pt idx="1">
                  <c:v>GCP MySQL             db-1-standard-8</c:v>
                </c:pt>
              </c:strCache>
            </c:strRef>
          </c:cat>
          <c:val>
            <c:numRef>
              <c:f>'GCP MySQL'!$F$14:$F$15</c:f>
              <c:numCache>
                <c:formatCode>"$"#,##0_);[Red]\("$"#,##0\)</c:formatCode>
                <c:ptCount val="2"/>
                <c:pt idx="0">
                  <c:v>636.54399999999998</c:v>
                </c:pt>
                <c:pt idx="1">
                  <c:v>744.36800000000005</c:v>
                </c:pt>
              </c:numCache>
            </c:numRef>
          </c:val>
          <c:extLst>
            <c:ext xmlns:c16="http://schemas.microsoft.com/office/drawing/2014/chart" uri="{C3380CC4-5D6E-409C-BE32-E72D297353CC}">
              <c16:uniqueId val="{00000008-A405-4517-B96D-EC5CDBFCD2CA}"/>
            </c:ext>
          </c:extLst>
        </c:ser>
        <c:dLbls>
          <c:showLegendKey val="0"/>
          <c:showVal val="0"/>
          <c:showCatName val="0"/>
          <c:showSerName val="0"/>
          <c:showPercent val="0"/>
          <c:showBubbleSize val="0"/>
        </c:dLbls>
        <c:gapWidth val="50"/>
        <c:overlap val="100"/>
        <c:axId val="790960544"/>
        <c:axId val="790954312"/>
      </c:barChart>
      <c:catAx>
        <c:axId val="79096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954312"/>
        <c:crosses val="autoZero"/>
        <c:auto val="1"/>
        <c:lblAlgn val="ctr"/>
        <c:lblOffset val="100"/>
        <c:noMultiLvlLbl val="0"/>
      </c:catAx>
      <c:valAx>
        <c:axId val="790954312"/>
        <c:scaling>
          <c:orientation val="minMax"/>
          <c:max val="2000"/>
        </c:scaling>
        <c:delete val="1"/>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crossAx val="790960544"/>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E2607-C4A4-4F2A-AB32-58FDFBF098AC}"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60074-8563-4F84-946D-F1435DF22C42}" type="slidenum">
              <a:rPr lang="en-US" smtClean="0"/>
              <a:t>‹#›</a:t>
            </a:fld>
            <a:endParaRPr lang="en-US"/>
          </a:p>
        </p:txBody>
      </p:sp>
    </p:spTree>
    <p:extLst>
      <p:ext uri="{BB962C8B-B14F-4D97-AF65-F5344CB8AC3E}">
        <p14:creationId xmlns:p14="http://schemas.microsoft.com/office/powerpoint/2010/main" val="19447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ers.microsoft.com/en-us/story/fotoabl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whitesource-simplifies-deployments-using-azure-kubernetes-servic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customers.microsoft.com/en-us/story/siemens-healthineers-health-provider-azu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nobel-media-media-telecommunications-linux-on-a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Semibold" panose="020B0702040204020203" pitchFamily="34" charset="0"/>
                <a:cs typeface="Segoe UI Semibold" panose="020B0702040204020203" pitchFamily="34" charset="0"/>
              </a:rPr>
              <a:t>Azure Database Services for MySQL and Azure Database Services for MariaDB</a:t>
            </a:r>
            <a:r>
              <a:rPr lang="en-US" b="0" dirty="0">
                <a:latin typeface="Segoe UI Semibold" panose="020B0702040204020203" pitchFamily="34" charset="0"/>
                <a:cs typeface="Segoe UI Semibold" panose="020B0702040204020203" pitchFamily="34" charset="0"/>
              </a:rPr>
              <a:t> are unique in the public cloud managed OSS database market in that a 99.99% SLA is provided on all pricing tiers, at no additional cost to the customer. This is achieved through the unique architecture of the Azure Database Services platform that enables bringing-up a new database server in the event a server fails, in seconds rather that minutes. </a:t>
            </a:r>
          </a:p>
          <a:p>
            <a:endParaRPr lang="en-US" b="0" dirty="0">
              <a:latin typeface="Segoe UI Semibold" panose="020B0702040204020203" pitchFamily="34" charset="0"/>
              <a:cs typeface="Segoe UI Semibold" panose="020B0702040204020203" pitchFamily="34" charset="0"/>
            </a:endParaRPr>
          </a:p>
          <a:p>
            <a:r>
              <a:rPr lang="en-US" b="0" dirty="0">
                <a:latin typeface="Segoe UI Semibold" panose="020B0702040204020203" pitchFamily="34" charset="0"/>
                <a:cs typeface="Segoe UI Semibold" panose="020B0702040204020203" pitchFamily="34" charset="0"/>
              </a:rPr>
              <a:t>This unique architecture additionally provides the ability to scale the performance of your database server in seconds, with little/no downtime to your application. This means that you do not have to over-provision a database server to handle peak loads, but rather scale-up as necessary and then scaling back down after a peak event, enabling you to save cost.</a:t>
            </a:r>
            <a:endParaRPr lang="en-US" dirty="0"/>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4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58A2512-2FBD-4686-A66B-52FDD051DF91}"/>
              </a:ext>
            </a:extLst>
          </p:cNvPr>
          <p:cNvSpPr>
            <a:spLocks noGrp="1"/>
          </p:cNvSpPr>
          <p:nvPr>
            <p:ph type="body" idx="1"/>
          </p:nvPr>
        </p:nvSpPr>
        <p:spPr/>
        <p:txBody>
          <a:bodyPr/>
          <a:lstStyle/>
          <a:p>
            <a:pPr lvl="0"/>
            <a:r>
              <a:rPr lang="en-US">
                <a:hlinkClick r:id="rId3"/>
              </a:rPr>
              <a:t>https://customers.microsoft.com/en-us/story/fotoable</a:t>
            </a:r>
            <a:endParaRPr lang="en-US"/>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WhiteSource</a:t>
            </a:r>
            <a:r>
              <a:rPr lang="en-US"/>
              <a:t> case study: </a:t>
            </a:r>
            <a:r>
              <a:rPr lang="en-US">
                <a:hlinkClick r:id="rId3"/>
              </a:rPr>
              <a:t>https://customers.microsoft.com/en-us/story/whitesource-simplifies-deployments-using-azure-kubernetes-service</a:t>
            </a:r>
            <a:endParaRPr lang="en-US"/>
          </a:p>
          <a:p>
            <a:endParaRPr lang="en-US"/>
          </a:p>
          <a:p>
            <a:r>
              <a:rPr lang="en-US"/>
              <a:t>Inspiration for architecture diagram: </a:t>
            </a:r>
            <a:r>
              <a:rPr lang="en-US">
                <a:hlinkClick r:id="rId4"/>
              </a:rPr>
              <a:t>https://customers.microsoft.com/en-us/story/siemens-healthineers-health-provider-azure</a:t>
            </a:r>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EA4762-5F09-4BEC-AFFC-6347087CB6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31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Zone redundant – 99.99% </a:t>
            </a:r>
          </a:p>
          <a:p>
            <a:r>
              <a:rPr lang="en-US" dirty="0"/>
              <a:t>Same-zone – 99.95%</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36729-C2E4-4F82-861A-F3201EFB150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12:28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61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15</a:t>
            </a:fld>
            <a:endParaRPr lang="en-US"/>
          </a:p>
        </p:txBody>
      </p:sp>
    </p:spTree>
    <p:extLst>
      <p:ext uri="{BB962C8B-B14F-4D97-AF65-F5344CB8AC3E}">
        <p14:creationId xmlns:p14="http://schemas.microsoft.com/office/powerpoint/2010/main" val="183038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311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608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Quick start an Azure DB for MariaDB using Azure CLI:</a:t>
            </a:r>
          </a:p>
          <a:p>
            <a:pPr marL="0" indent="0">
              <a:buFont typeface="Arial" panose="020B0604020202020204" pitchFamily="34" charset="0"/>
              <a:buNone/>
            </a:pPr>
            <a:r>
              <a:rPr lang="en-US" dirty="0"/>
              <a:t>	https://docs.microsoft.com/en-us/azure/mariadb/quickstart-create-mariadb-server-database-using-azure-cli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Quick start an Azure DB for MariaDB using the Azure Portal: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Design an Azure DB for MariaDB using Azure CLI:</a:t>
            </a:r>
          </a:p>
          <a:p>
            <a:pPr marL="0" indent="0">
              <a:buFont typeface="Arial" panose="020B0604020202020204" pitchFamily="34" charset="0"/>
              <a:buNone/>
            </a:pPr>
            <a:r>
              <a:rPr lang="en-US" dirty="0"/>
              <a:t>	https://docs.microsoft.com/en-us/azure/mariadb/tutorial-design-database-cli</a:t>
            </a:r>
          </a:p>
        </p:txBody>
      </p:sp>
      <p:sp>
        <p:nvSpPr>
          <p:cNvPr id="4" name="Slide Number Placeholder 3"/>
          <p:cNvSpPr>
            <a:spLocks noGrp="1"/>
          </p:cNvSpPr>
          <p:nvPr>
            <p:ph type="sldNum" sz="quarter" idx="5"/>
          </p:nvPr>
        </p:nvSpPr>
        <p:spPr/>
        <p:txBody>
          <a:bodyPr/>
          <a:lstStyle/>
          <a:p>
            <a:fld id="{F3160074-8563-4F84-946D-F1435DF22C42}" type="slidenum">
              <a:rPr lang="en-US" smtClean="0"/>
              <a:t>18</a:t>
            </a:fld>
            <a:endParaRPr lang="en-US"/>
          </a:p>
        </p:txBody>
      </p:sp>
    </p:spTree>
    <p:extLst>
      <p:ext uri="{BB962C8B-B14F-4D97-AF65-F5344CB8AC3E}">
        <p14:creationId xmlns:p14="http://schemas.microsoft.com/office/powerpoint/2010/main" val="1263172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ATP all up</a:t>
            </a:r>
          </a:p>
          <a:p>
            <a:r>
              <a:rPr lang="en-US"/>
              <a:t>https://docs.microsoft.com/en-us/azure-advanced-threat-protection/</a:t>
            </a:r>
          </a:p>
          <a:p>
            <a:endParaRPr lang="en-US"/>
          </a:p>
          <a:p>
            <a:r>
              <a:rPr lang="en-US"/>
              <a:t>ATP Sizing</a:t>
            </a:r>
          </a:p>
          <a:p>
            <a:r>
              <a:rPr lang="en-US"/>
              <a:t>https://docs.microsoft.com/en-us/azure-advanced-threat-protection/atp-capacity-planning</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0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certifications available with Single Server. Certifications still under approval for Flexible Server</a:t>
            </a:r>
          </a:p>
        </p:txBody>
      </p:sp>
      <p:sp>
        <p:nvSpPr>
          <p:cNvPr id="4" name="Slide Number Placeholder 3"/>
          <p:cNvSpPr>
            <a:spLocks noGrp="1"/>
          </p:cNvSpPr>
          <p:nvPr>
            <p:ph type="sldNum" sz="quarter" idx="5"/>
          </p:nvPr>
        </p:nvSpPr>
        <p:spPr/>
        <p:txBody>
          <a:bodyPr/>
          <a:lstStyle/>
          <a:p>
            <a:fld id="{F3160074-8563-4F84-946D-F1435DF22C42}" type="slidenum">
              <a:rPr lang="en-US" smtClean="0"/>
              <a:t>20</a:t>
            </a:fld>
            <a:endParaRPr lang="en-US"/>
          </a:p>
        </p:txBody>
      </p:sp>
    </p:spTree>
    <p:extLst>
      <p:ext uri="{BB962C8B-B14F-4D97-AF65-F5344CB8AC3E}">
        <p14:creationId xmlns:p14="http://schemas.microsoft.com/office/powerpoint/2010/main" val="3281724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With Azure, we are constantly providing capabilities that can help meet your needs to work with Open Source.</a:t>
            </a:r>
          </a:p>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a:pPr>
            <a:r>
              <a:rPr lang="en-US" sz="1800" dirty="0">
                <a:effectLst/>
                <a:latin typeface="Segoe UI" panose="020B0502040204020203" pitchFamily="34" charset="0"/>
                <a:ea typeface="Times New Roman" panose="02020603050405020304" pitchFamily="18" charset="0"/>
              </a:rPr>
              <a:t>With the increase in open-source adoption, it is imperative that it runs smoothly on Azure.</a:t>
            </a:r>
          </a:p>
          <a:p>
            <a:pPr marL="342900" marR="0" lvl="0" indent="-342900">
              <a:lnSpc>
                <a:spcPct val="90000"/>
              </a:lnSpc>
              <a:spcBef>
                <a:spcPts val="60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On Azure you can run multiple apps and increase workload performance and security all while optimizing IT costs.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We want you to focus on building your application and not your infrastructure. </a:t>
            </a:r>
            <a:endParaRPr lang="en-US" sz="1800" dirty="0">
              <a:effectLst/>
              <a:latin typeface="Segoe UI" panose="020B0502040204020203" pitchFamily="34" charset="0"/>
              <a:ea typeface="Times New Roman" panose="02020603050405020304" pitchFamily="18" charset="0"/>
            </a:endParaRPr>
          </a:p>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a:pPr>
            <a:r>
              <a:rPr lang="en-US" sz="1800" dirty="0">
                <a:effectLst/>
                <a:latin typeface="Segoe UI" panose="020B0502040204020203" pitchFamily="34" charset="0"/>
                <a:ea typeface="Times New Roman" panose="02020603050405020304" pitchFamily="18" charset="0"/>
              </a:rPr>
              <a:t>And we are excited to show you today how we are making Azure the best cloud for developers and IT decision makers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tab pos="457200" algn="l"/>
              </a:tabLst>
              <a:defRPr/>
            </a:pPr>
            <a:endParaRPr lang="en-US" sz="1800" dirty="0">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9793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2AE36-3FD8-4D4D-A046-BBF9DE5A70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752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60074-8563-4F84-946D-F1435DF22C42}" type="slidenum">
              <a:rPr lang="en-US" smtClean="0"/>
              <a:t>22</a:t>
            </a:fld>
            <a:endParaRPr lang="en-US"/>
          </a:p>
        </p:txBody>
      </p:sp>
    </p:spTree>
    <p:extLst>
      <p:ext uri="{BB962C8B-B14F-4D97-AF65-F5344CB8AC3E}">
        <p14:creationId xmlns:p14="http://schemas.microsoft.com/office/powerpoint/2010/main" val="1017906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partnered with the Enterprise Strategy Group to validate the cost savings, operational efficiency, and improved business agility that customers reported when migrating their on-premises MySQL instances to Azure Database for MySQL Flexible Server and the TOP-LEVEL FINDINGS from ESG’s model FOUND THAT Azure Database for MySQL provided UP TO a 48% LOWER TOTAL COST over a three-year period to deliver the services to host, secure, and protect MySQL instances.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included an enormous 93% reduction in the operational cost to deploy, manage, and maintain MySQL instances on an on-premises environment. Azure Database for MySQL offloads the majority of the work currently performed by developers, which reduces the EXPECTED cost to administer, tune, secure, protect, and maintain the MySQL databases by UP TO 86%.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savings equate to roughly 4 full-time developers’ worth of PRODUCTIVITY SAVED, which equates to a 20% increase in development capacity, resulting in $15.5M dollars in additional expected revenue for the organization.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 perfect example of how Azure managed open source databases can reduce your total cost of ownership when migrating your workloads to Azure.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40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Query Store </a:t>
            </a:r>
            <a:r>
              <a:rPr lang="en-US" sz="1200"/>
              <a:t>simplifies performance troubleshooting by helping you quickly find the longest running and most resource-intensive queries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Query Performance Insight </a:t>
            </a:r>
            <a:r>
              <a:rPr lang="en-US" sz="1200"/>
              <a:t>helps you to quickly identify what your longest running queries are, how they change over time, and what waits are affecting them.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a:t>
            </a:r>
            <a:r>
              <a:rPr lang="en-US" sz="1200" b="1"/>
              <a:t>Performance Recommendations </a:t>
            </a:r>
            <a:r>
              <a:rPr lang="en-US" sz="1200"/>
              <a:t>feature analyses your databases to create customized suggestions for improved performance	</a:t>
            </a:r>
          </a:p>
        </p:txBody>
      </p:sp>
      <p:sp>
        <p:nvSpPr>
          <p:cNvPr id="4" name="Slide Number Placeholder 3"/>
          <p:cNvSpPr>
            <a:spLocks noGrp="1"/>
          </p:cNvSpPr>
          <p:nvPr>
            <p:ph type="sldNum" sz="quarter" idx="5"/>
          </p:nvPr>
        </p:nvSpPr>
        <p:spPr/>
        <p:txBody>
          <a:bodyPr/>
          <a:lstStyle/>
          <a:p>
            <a:fld id="{F3160074-8563-4F84-946D-F1435DF22C42}" type="slidenum">
              <a:rPr lang="en-US" smtClean="0"/>
              <a:t>24</a:t>
            </a:fld>
            <a:endParaRPr lang="en-US"/>
          </a:p>
        </p:txBody>
      </p:sp>
    </p:spTree>
    <p:extLst>
      <p:ext uri="{BB962C8B-B14F-4D97-AF65-F5344CB8AC3E}">
        <p14:creationId xmlns:p14="http://schemas.microsoft.com/office/powerpoint/2010/main" val="1228237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8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3160074-8563-4F84-946D-F1435DF22C42}" type="slidenum">
              <a:rPr lang="en-US" smtClean="0"/>
              <a:t>26</a:t>
            </a:fld>
            <a:endParaRPr lang="en-US"/>
          </a:p>
        </p:txBody>
      </p:sp>
    </p:spTree>
    <p:extLst>
      <p:ext uri="{BB962C8B-B14F-4D97-AF65-F5344CB8AC3E}">
        <p14:creationId xmlns:p14="http://schemas.microsoft.com/office/powerpoint/2010/main" val="343819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a:latin typeface="Segoe UI Light" pitchFamily="34" charset="0"/>
              </a:rPr>
              <a:t>Migration guide</a:t>
            </a:r>
          </a:p>
          <a:p>
            <a:r>
              <a:rPr lang="en-US" sz="1400">
                <a:latin typeface="Segoe UI Light" pitchFamily="34" charset="0"/>
              </a:rPr>
              <a:t>Provides prescriptive guidance on how to do migrations. Customers have access to case studies of migrations that other customers already did. Customers will also find a list of partners that they can contact to get assistance to do migrations.</a:t>
            </a:r>
          </a:p>
          <a:p>
            <a:endParaRPr lang="en-US" sz="1400">
              <a:latin typeface="Segoe UI Light" pitchFamily="34" charset="0"/>
            </a:endParaRPr>
          </a:p>
          <a:p>
            <a:r>
              <a:rPr lang="en-US" sz="1400" b="1">
                <a:latin typeface="Segoe UI Light" pitchFamily="34" charset="0"/>
              </a:rPr>
              <a:t>DMS</a:t>
            </a:r>
          </a:p>
          <a:p>
            <a:r>
              <a:rPr lang="en-US" sz="1400">
                <a:latin typeface="Segoe UI Light" pitchFamily="34" charset="0"/>
              </a:rPr>
              <a:t>As organizations look to optimize their IT infrastructure to have more time and resources to focus on business transformation, Microsoft is committed to accelerating these initiatives. The new Azure </a:t>
            </a:r>
            <a:r>
              <a:rPr lang="en-US" sz="1400" b="1">
                <a:latin typeface="Segoe UI Light" pitchFamily="34" charset="0"/>
              </a:rPr>
              <a:t>Database Migration Service (DMS) </a:t>
            </a:r>
            <a:r>
              <a:rPr lang="en-US" sz="1400">
                <a:latin typeface="Segoe UI Light" pitchFamily="34" charset="0"/>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p>
          <a:p>
            <a:endParaRPr lang="en-US" sz="1400">
              <a:latin typeface="Segoe UI Light" pitchFamily="34" charset="0"/>
            </a:endParaRPr>
          </a:p>
          <a:p>
            <a:pPr defTabSz="1110123">
              <a:spcBef>
                <a:spcPts val="243"/>
              </a:spcBef>
              <a:spcAft>
                <a:spcPts val="1457"/>
              </a:spcAft>
              <a:defRPr/>
            </a:pPr>
            <a:r>
              <a:rPr lang="en-US" sz="1400" spc="121">
                <a:solidFill>
                  <a:srgbClr val="505050"/>
                </a:solidFill>
                <a:latin typeface="Segoe UI Semilight" charset="0"/>
                <a:cs typeface="Segoe UI Semilight" charset="0"/>
              </a:rPr>
              <a:t>Seamlessly migrate on-premise databases at scale</a:t>
            </a:r>
          </a:p>
          <a:p>
            <a:pPr defTabSz="1110123">
              <a:spcBef>
                <a:spcPts val="243"/>
              </a:spcBef>
              <a:spcAft>
                <a:spcPts val="1457"/>
              </a:spcAft>
              <a:defRPr/>
            </a:pPr>
            <a:r>
              <a:rPr lang="en-US" sz="1400" spc="121">
                <a:solidFill>
                  <a:srgbClr val="505050"/>
                </a:solidFill>
                <a:latin typeface="Segoe UI Semilight" charset="0"/>
                <a:cs typeface="Segoe UI Semilight" charset="0"/>
              </a:rPr>
              <a:t>Experience near zero downtime for mission critical applications</a:t>
            </a:r>
          </a:p>
          <a:p>
            <a:pPr defTabSz="1110123">
              <a:spcBef>
                <a:spcPts val="243"/>
              </a:spcBef>
              <a:spcAft>
                <a:spcPts val="1457"/>
              </a:spcAft>
              <a:defRPr/>
            </a:pPr>
            <a:r>
              <a:rPr lang="en-US" sz="1400" spc="121">
                <a:solidFill>
                  <a:srgbClr val="505050"/>
                </a:solidFill>
                <a:latin typeface="Segoe UI Semilight" charset="0"/>
                <a:cs typeface="Segoe UI Semilight" charset="0"/>
              </a:rPr>
              <a:t>Trust in a robust, resilient service for every migration scenario</a:t>
            </a:r>
          </a:p>
          <a:p>
            <a:pPr defTabSz="1110123">
              <a:spcBef>
                <a:spcPts val="243"/>
              </a:spcBef>
              <a:spcAft>
                <a:spcPts val="1457"/>
              </a:spcAft>
              <a:defRPr/>
            </a:pPr>
            <a:r>
              <a:rPr lang="en-US" sz="1400" spc="121">
                <a:solidFill>
                  <a:srgbClr val="505050"/>
                </a:solidFill>
                <a:latin typeface="Segoe UI Semilight" charset="0"/>
                <a:cs typeface="Segoe UI Semilight" charset="0"/>
                <a:sym typeface="Wingdings" panose="05000000000000000000" pitchFamily="2" charset="2"/>
              </a:rPr>
              <a:t>Migrate multiple database sources to Azure</a:t>
            </a:r>
          </a:p>
          <a:p>
            <a:pPr defTabSz="1110123">
              <a:spcBef>
                <a:spcPts val="243"/>
              </a:spcBef>
              <a:spcAft>
                <a:spcPts val="1457"/>
              </a:spcAft>
              <a:defRPr/>
            </a:pPr>
            <a:endParaRPr lang="en-US" sz="1400" spc="121">
              <a:solidFill>
                <a:srgbClr val="505050"/>
              </a:solidFill>
              <a:latin typeface="Segoe UI Semilight" charset="0"/>
              <a:cs typeface="Segoe UI Semilight" charset="0"/>
              <a:sym typeface="Wingdings" panose="05000000000000000000" pitchFamily="2" charset="2"/>
            </a:endParaRPr>
          </a:p>
          <a:p>
            <a:pPr defTabSz="1110123">
              <a:spcBef>
                <a:spcPts val="243"/>
              </a:spcBef>
              <a:spcAft>
                <a:spcPts val="1457"/>
              </a:spcAft>
              <a:defRPr/>
            </a:pPr>
            <a:r>
              <a:rPr lang="en-US" sz="1400">
                <a:latin typeface="Segoe UI Light" pitchFamily="34" charset="0"/>
              </a:rPr>
              <a:t>*Using DMS to migrate MySQL to Azure Database for MySQL will be at private preview during Azure Database for MySQL GA.</a:t>
            </a:r>
          </a:p>
          <a:p>
            <a:endParaRPr lang="en-US"/>
          </a:p>
          <a:p>
            <a:r>
              <a:rPr lang="en-US" b="1"/>
              <a:t>Migrate with minimum migrations</a:t>
            </a:r>
          </a:p>
          <a:p>
            <a:r>
              <a:rPr lang="en-US"/>
              <a:t>Uploading a large amount of data to the cloud takes some time. Customers cannot always tolerate to stop the application while the database is being migrated. Both DMS and </a:t>
            </a:r>
            <a:r>
              <a:rPr lang="en-US" err="1"/>
              <a:t>Attunity</a:t>
            </a:r>
            <a:r>
              <a:rPr lang="en-US"/>
              <a:t> Replicate For Microsoft Migrations allow customers to migrate with minimum application downtime. The way it works is: while the migration is happening, the data - that users change when using the application- is replicated to the target. The mount of application downtime that customers take is reduced to the time it takes them to points the application to the target (change the connection string, change the definition of the DMS alias…).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138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I have a retail application hosting on on-premise MySQL or Postgres or MariaDB. I setup DMS pipeline to start the migration to move data from source which is my on-premise to target which is Azure Database for MySQL or Postgres. Under the hood, what DMS is doing is migrating the initial load to target. Any new transactions that come in after the initial load will continue to replicate to target until data catches up on the target side.</a:t>
            </a:r>
          </a:p>
          <a:p>
            <a:endParaRPr lang="en-US" sz="800"/>
          </a:p>
          <a:p>
            <a:r>
              <a:rPr lang="en-US" sz="800"/>
              <a:t>When the developer is satisfied with the data being sync on the target, what he will do is to stop new traffic from coming into the application. Usually he or she will set the application on maintenance mode, and this stops the new transactions from coming in. We will wait for DMS to catch up and replicate the last batch of data. At this point, target is completely in-sync with the source. Developer will complete the database migration in DMS side and simply update the connection string of the application and point to Azure.</a:t>
            </a:r>
          </a:p>
          <a:p>
            <a:endParaRPr lang="en-US" sz="800"/>
          </a:p>
          <a:p>
            <a:r>
              <a:rPr lang="en-US" sz="800"/>
              <a:t>There you have it! Your application now is running live pointing to Azure Database for Postgres or MySQL.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12:28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15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80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Azure is the cloud that lets you turn ideas into solutions with more than 100 services to build, deploy, and manage </a:t>
            </a:r>
            <a:r>
              <a:rPr lang="en-US" sz="1200" b="0" i="0" u="none" strike="noStrike" kern="1200" dirty="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dirty="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In the world of data, we are committed to </a:t>
            </a:r>
            <a:r>
              <a:rPr lang="en-US" sz="1200" kern="1200" dirty="0">
                <a:solidFill>
                  <a:schemeClr val="tx1"/>
                </a:solidFill>
                <a:effectLst/>
                <a:latin typeface="+mn-lt"/>
                <a:ea typeface="+mn-ea"/>
                <a:cs typeface="+mn-cs"/>
              </a:rPr>
              <a:t>empowering organizations to build on their terms with flexibility and choice, and that includes the </a:t>
            </a:r>
            <a:r>
              <a:rPr lang="en-US" sz="1200" b="1" kern="1200" dirty="0">
                <a:solidFill>
                  <a:schemeClr val="tx1"/>
                </a:solidFill>
                <a:effectLst/>
                <a:latin typeface="+mn-lt"/>
                <a:ea typeface="+mn-ea"/>
                <a:cs typeface="+mn-cs"/>
              </a:rPr>
              <a:t>freedom to operate anywhere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dirty="0">
                <a:solidFill>
                  <a:schemeClr val="tx1"/>
                </a:solidFill>
                <a:effectLst/>
                <a:latin typeface="+mn-lt"/>
                <a:ea typeface="+mn-ea"/>
                <a:cs typeface="+mn-cs"/>
              </a:rPr>
              <a:t>layers of security with built-in controls </a:t>
            </a:r>
            <a:r>
              <a:rPr lang="en-US" sz="1200" kern="1200" dirty="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dirty="0"/>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Break through the resource constraints of modern application development with </a:t>
            </a:r>
            <a:r>
              <a:rPr lang="en-US" sz="1200" b="1" kern="1200" dirty="0">
                <a:solidFill>
                  <a:schemeClr val="tx1"/>
                </a:solidFill>
                <a:effectLst/>
                <a:latin typeface="+mn-lt"/>
                <a:ea typeface="+mn-ea"/>
                <a:cs typeface="+mn-cs"/>
              </a:rPr>
              <a:t>limitless scale</a:t>
            </a:r>
            <a:r>
              <a:rPr lang="en-US" sz="1200" kern="1200" dirty="0">
                <a:solidFill>
                  <a:schemeClr val="tx1"/>
                </a:solidFill>
                <a:effectLst/>
                <a:latin typeface="+mn-lt"/>
                <a:ea typeface="+mn-ea"/>
                <a:cs typeface="+mn-cs"/>
              </a:rPr>
              <a:t> that goes beyond other cloud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Modernize existing apps or build new apps on Azure with </a:t>
            </a:r>
            <a:r>
              <a:rPr lang="en-US" sz="1200" b="0" kern="1200" dirty="0">
                <a:solidFill>
                  <a:schemeClr val="tx1"/>
                </a:solidFill>
                <a:effectLst/>
                <a:latin typeface="+mn-lt"/>
                <a:ea typeface="+mn-ea"/>
                <a:cs typeface="+mn-cs"/>
              </a:rPr>
              <a:t>built-in technologies </a:t>
            </a:r>
            <a:r>
              <a:rPr lang="en-US" sz="1200" kern="1200" dirty="0">
                <a:solidFill>
                  <a:schemeClr val="tx1"/>
                </a:solidFill>
                <a:effectLst/>
                <a:latin typeface="+mn-lt"/>
                <a:ea typeface="+mn-ea"/>
                <a:cs typeface="+mn-cs"/>
              </a:rPr>
              <a:t>that power new customer experiences. </a:t>
            </a:r>
            <a:endParaRPr lang="en-US" sz="1200" u="sng" kern="1200" dirty="0">
              <a:solidFill>
                <a:schemeClr val="tx1"/>
              </a:solidFill>
              <a:effectLst/>
              <a:latin typeface="+mn-lt"/>
              <a:ea typeface="+mn-ea"/>
              <a:cs typeface="+mn-cs"/>
            </a:endParaRPr>
          </a:p>
          <a:p>
            <a:endParaRPr lang="en-US" sz="1200" dirty="0"/>
          </a:p>
          <a:p>
            <a:r>
              <a:rPr lang="en-US" sz="1200" dirty="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12:28 PM</a:t>
            </a:fld>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2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280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03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6</a:t>
            </a:fld>
            <a:endParaRPr lang="en-US"/>
          </a:p>
        </p:txBody>
      </p:sp>
    </p:spTree>
    <p:extLst>
      <p:ext uri="{BB962C8B-B14F-4D97-AF65-F5344CB8AC3E}">
        <p14:creationId xmlns:p14="http://schemas.microsoft.com/office/powerpoint/2010/main" val="111178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Azure Database for MySQL is a cost effective, fully managed MySQL database service in Azure which is easy to provision and scale. Customers and developers can focus on application development instead of managing the infrastructure, operating system, MySQL software, and so on. </a:t>
            </a:r>
          </a:p>
          <a:p>
            <a:pPr marL="171450" indent="-171450">
              <a:buFontTx/>
              <a:buChar char="-"/>
            </a:pPr>
            <a:r>
              <a:rPr lang="en-US" dirty="0">
                <a:cs typeface="Calibri"/>
              </a:rPr>
              <a:t>Azure Database for MySQL works with PHP, Java, Python, Node.JS, Ruby, .NET, and applications can be hosted in Azure App Service, Azure Kubernetes Service, and Spring Cloud. There is also a great integration to other Azure services, including the end-to-end data platform and the AI services such as Cognitive Services which all can be used when building innovative, intelligent solutions. </a:t>
            </a:r>
          </a:p>
          <a:p>
            <a:pPr marL="171450" indent="-171450">
              <a:buFontTx/>
              <a:buChar char="-"/>
            </a:pPr>
            <a:r>
              <a:rPr lang="en-US" dirty="0">
                <a:cs typeface="Calibri"/>
              </a:rPr>
              <a:t>Customers and developers will be able to build and deploy their data centric applications with the security and privacy controls required to innovate with confidence</a:t>
            </a:r>
          </a:p>
          <a:p>
            <a:pPr marL="171450" indent="-171450">
              <a:buFontTx/>
              <a:buChar char="-"/>
            </a:pPr>
            <a:endParaRPr lang="en-US" dirty="0">
              <a:cs typeface="Calibri"/>
            </a:endParaRPr>
          </a:p>
          <a:p>
            <a:endParaRPr lang="en-US" dirty="0">
              <a:cs typeface="Calibri"/>
            </a:endParaRPr>
          </a:p>
          <a:p>
            <a:pPr marL="0" indent="0">
              <a:buFontTx/>
              <a:buNone/>
            </a:pPr>
            <a:r>
              <a:rPr lang="en-US" dirty="0">
                <a:cs typeface="Calibri"/>
              </a:rPr>
              <a:t>¹ - aka.ms/</a:t>
            </a:r>
            <a:r>
              <a:rPr lang="en-US" dirty="0" err="1">
                <a:cs typeface="Calibri"/>
              </a:rPr>
              <a:t>mysqlflexibletco</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81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One of the top use cases for Azure Database for MySQL Flexible Server is to build web applications using popular content management systems such as Alfresco, WordPress, Drupal, or Joomla.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Azure App Service is a hosting platform for web applications, REST APIs, and mobile back ends in Azure. App Service adds the power of Azure to your application, and has features for security, load balancing, autoscaling, and automated management. It allows you to host both Linux and Windows web applications, so if you are planning to build a website using WordPress, Drupal, or Joomla as the content management system, you can deploy a new website easily using Azure Marketplace and the deployment templates.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E-commerce is a very popular use case for MySQL, and there are even e-commerce platforms such as Magento, which provides a fast go-to-market experience for those developers and businesses who want to build a multi-channel commerce experience for customers on a single platform. Magento, also known as Adobe Commerce, is written in PHP, and can be easily deployed to Azure Kubernetes Service using Azure Marketplace and the pre-packaged container images. Conforming to security standards, such as PCI-DSS is very important in e-commerce, and these types of applications benefit from the security features we have in Azure, such as private networks, data encryption, Azure Firewall, Microsoft Sentinel, Microsoft Defender for Cloud, and so on. </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Gaming is a very typical use case for Azure Database for MySQL and customers like Gamepub and Minecraft Realms keep their gamers happy with their fast and reliable database infrastructure and gaming platform in Azure.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Gamepub uses Azure Database for MySQL Flexible Server to have increased control and flexibility of database server parameters, more options for high availability, and cost optimization controls. With Flexible server they can reduce service downtime by aligning server maintenance with the game maintenance schedule.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Minecraft offers both single player and multiplayer modes of gameplay. Minecraft Realms enables players to create personal multiplayer servers, providing a private online multiplayer experience. Originally, Realms was completely hosted on AWS. This included the cloud-hosted multiplayer gamer servers, world state data storage, subscription and metadata databases, and the service code’s compute fabric.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Realms was migrated to Azure Database for MySQL for various reasons: They were looking for cost efficiency by moving from virtual servers to a true Platform-as-a-Service solution to shift focus away from managing virtual machines and to be able to spend more time enhancing the customer experience for their product offering. They were also looking for better interoperability with the Microsoft ecosystem, and to improve gameplay through a lower latency experience that could leverage the global footprint of Azure.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After Minecraft Realms moved its databases, compute, and storage to Azure, they achieved core tactical improvements for the business, including better cost efficiency and service maintainability while improving both the productivity of their developers and the gameplay experience. </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Many financial companies and banks are using Azure Database for MySQL for payment and banking applications. A great example is HSBC, one of the world’s largest international banks, who combined the convenience afforded by smart phones with cloud services to allow cashless transactions where people can use their smart phone to perform payments digitally. Today, over one and a half million people use their PayMe app to exchange money with people in their personal network for free. And businesses are using HSBC’s new PayMe for Business app, built natively on Azure, to collect payments instantly, with 98 percent of all transactions completed in less than 500 milliseconds.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They use Azure Database for MySQL, a microservices architecture, and Azure services such as Azure Kubernetes Service, Azure Event Hubs, Azure Storage, Azure Cosmos DB, and Azure Databricks to build a full end-to-end solution.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92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9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https://customers.microsoft.com/en-us/story/nobel-media-media-telecommunications-linux-on-ase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8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Master" Target="../slideMasters/slideMaster7.xml"/><Relationship Id="rId5" Type="http://schemas.openxmlformats.org/officeDocument/2006/relationships/image" Target="../media/image19.jpeg"/><Relationship Id="rId4" Type="http://schemas.openxmlformats.org/officeDocument/2006/relationships/image" Target="../media/image16.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1.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emf"/><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9118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24076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000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626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651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007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6107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341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3911175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0936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981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24309531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282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10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928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99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9107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833197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83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3521500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ue Title No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545611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01418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0139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183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6451826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9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1560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14926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8979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407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277175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278587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768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399815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972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8129094"/>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816358"/>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9024349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90171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6510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62376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02014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4561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91742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1267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DE68F-96AE-4C64-8E2F-D8D34402252F}"/>
              </a:ext>
            </a:extLst>
          </p:cNvPr>
          <p:cNvSpPr>
            <a:spLocks noGrp="1"/>
          </p:cNvSpPr>
          <p:nvPr>
            <p:ph type="dt" sz="half" idx="10"/>
          </p:nvPr>
        </p:nvSpPr>
        <p:spPr/>
        <p:txBody>
          <a:bodyPr/>
          <a:lstStyle/>
          <a:p>
            <a:fld id="{D2F303E2-4A81-4B81-B803-FFE7AF9638E9}" type="datetimeFigureOut">
              <a:rPr lang="en-US" smtClean="0"/>
              <a:t>11/30/2022</a:t>
            </a:fld>
            <a:endParaRPr lang="en-US"/>
          </a:p>
        </p:txBody>
      </p:sp>
      <p:sp>
        <p:nvSpPr>
          <p:cNvPr id="3" name="Footer Placeholder 2">
            <a:extLst>
              <a:ext uri="{FF2B5EF4-FFF2-40B4-BE49-F238E27FC236}">
                <a16:creationId xmlns:a16="http://schemas.microsoft.com/office/drawing/2014/main" id="{17B52614-856A-4A16-8602-8DE1B2825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43935-DB08-40F0-BDCE-589D80DB4236}"/>
              </a:ext>
            </a:extLst>
          </p:cNvPr>
          <p:cNvSpPr>
            <a:spLocks noGrp="1"/>
          </p:cNvSpPr>
          <p:nvPr>
            <p:ph type="sldNum" sz="quarter" idx="12"/>
          </p:nvPr>
        </p:nvSpPr>
        <p:spPr/>
        <p:txBody>
          <a:bodyPr/>
          <a:lstStyle/>
          <a:p>
            <a:fld id="{4E0CAB23-D5A3-4AD6-B168-952536B50AD9}" type="slidenum">
              <a:rPr lang="en-US" smtClean="0"/>
              <a:t>‹#›</a:t>
            </a:fld>
            <a:endParaRPr lang="en-US"/>
          </a:p>
        </p:txBody>
      </p:sp>
    </p:spTree>
    <p:extLst>
      <p:ext uri="{BB962C8B-B14F-4D97-AF65-F5344CB8AC3E}">
        <p14:creationId xmlns:p14="http://schemas.microsoft.com/office/powerpoint/2010/main" val="16781776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5409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7878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5589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86828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497719"/>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2050611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836845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3622623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04190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18034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639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5420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8468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385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6386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04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59219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779074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996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225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15060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366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B47E40B-8E25-48A1-A967-1909A2D4C6D5}"/>
              </a:ext>
            </a:extLst>
          </p:cNvPr>
          <p:cNvSpPr>
            <a:spLocks noGrp="1"/>
          </p:cNvSpPr>
          <p:nvPr>
            <p:ph sz="quarter" idx="11"/>
          </p:nvPr>
        </p:nvSpPr>
        <p:spPr>
          <a:xfrm>
            <a:off x="1387475"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69A1742-87FB-43AA-99C2-1F22A1CA1CF5}"/>
              </a:ext>
            </a:extLst>
          </p:cNvPr>
          <p:cNvSpPr>
            <a:spLocks noGrp="1"/>
          </p:cNvSpPr>
          <p:nvPr>
            <p:ph sz="quarter" idx="12"/>
          </p:nvPr>
        </p:nvSpPr>
        <p:spPr>
          <a:xfrm>
            <a:off x="4098925" y="1736725"/>
            <a:ext cx="1555750" cy="83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CB52A63-E770-4BFD-BAF8-F215D19AF003}"/>
              </a:ext>
            </a:extLst>
          </p:cNvPr>
          <p:cNvSpPr>
            <a:spLocks noGrp="1"/>
          </p:cNvSpPr>
          <p:nvPr>
            <p:ph sz="quarter" idx="13"/>
          </p:nvPr>
        </p:nvSpPr>
        <p:spPr>
          <a:xfrm>
            <a:off x="6096000" y="1736725"/>
            <a:ext cx="2376488"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6732719-3ACA-443E-86BA-3331F4550930}"/>
              </a:ext>
            </a:extLst>
          </p:cNvPr>
          <p:cNvSpPr>
            <a:spLocks noGrp="1"/>
          </p:cNvSpPr>
          <p:nvPr>
            <p:ph sz="quarter" idx="14"/>
          </p:nvPr>
        </p:nvSpPr>
        <p:spPr>
          <a:xfrm>
            <a:off x="9113838" y="1736725"/>
            <a:ext cx="1889125" cy="1036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942F194B-2003-4407-BA8D-B6E13AF20A40}"/>
              </a:ext>
            </a:extLst>
          </p:cNvPr>
          <p:cNvSpPr>
            <a:spLocks noGrp="1"/>
          </p:cNvSpPr>
          <p:nvPr>
            <p:ph sz="quarter" idx="15"/>
          </p:nvPr>
        </p:nvSpPr>
        <p:spPr>
          <a:xfrm>
            <a:off x="1189038" y="4044950"/>
            <a:ext cx="2408237"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53045067-BBF1-4997-8423-B5DA61E8A4C5}"/>
              </a:ext>
              <a:ext uri="{C183D7F6-B498-43B3-948B-1728B52AA6E4}">
                <adec:decorative xmlns:adec="http://schemas.microsoft.com/office/drawing/2017/decorative" val="1"/>
              </a:ext>
            </a:extLst>
          </p:cNvPr>
          <p:cNvCxnSpPr/>
          <p:nvPr userDrawn="1"/>
        </p:nvCxnSpPr>
        <p:spPr>
          <a:xfrm>
            <a:off x="1634836" y="4183202"/>
            <a:ext cx="8922328" cy="0"/>
          </a:xfrm>
          <a:prstGeom prst="line">
            <a:avLst/>
          </a:prstGeom>
          <a:ln w="25400">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58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314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F726E17-C482-4D45-ABF3-7570E4B3E2CE}"/>
              </a:ext>
            </a:extLst>
          </p:cNvPr>
          <p:cNvSpPr>
            <a:spLocks noGrp="1"/>
          </p:cNvSpPr>
          <p:nvPr>
            <p:ph sz="quarter" idx="11"/>
          </p:nvPr>
        </p:nvSpPr>
        <p:spPr>
          <a:xfrm>
            <a:off x="1027113" y="14351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DD07379C-6634-4BFF-AD04-ED7FA782AE96}"/>
              </a:ext>
            </a:extLst>
          </p:cNvPr>
          <p:cNvSpPr>
            <a:spLocks noGrp="1"/>
          </p:cNvSpPr>
          <p:nvPr>
            <p:ph sz="quarter" idx="12"/>
          </p:nvPr>
        </p:nvSpPr>
        <p:spPr>
          <a:xfrm>
            <a:off x="3490913" y="1435100"/>
            <a:ext cx="151447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4C8DCC2-F511-46B0-8910-E0591139859C}"/>
              </a:ext>
            </a:extLst>
          </p:cNvPr>
          <p:cNvSpPr>
            <a:spLocks noGrp="1"/>
          </p:cNvSpPr>
          <p:nvPr>
            <p:ph sz="quarter" idx="13"/>
          </p:nvPr>
        </p:nvSpPr>
        <p:spPr>
          <a:xfrm>
            <a:off x="5511800" y="1435100"/>
            <a:ext cx="1803400"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CFE645F-E7F2-4C5A-A9E9-728AC1F1A2DC}"/>
              </a:ext>
            </a:extLst>
          </p:cNvPr>
          <p:cNvSpPr>
            <a:spLocks noGrp="1"/>
          </p:cNvSpPr>
          <p:nvPr>
            <p:ph sz="quarter" idx="14"/>
          </p:nvPr>
        </p:nvSpPr>
        <p:spPr>
          <a:xfrm>
            <a:off x="7821613" y="1435100"/>
            <a:ext cx="15462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02707E2A-3C4C-4465-A96A-F9FDAB801583}"/>
              </a:ext>
            </a:extLst>
          </p:cNvPr>
          <p:cNvSpPr>
            <a:spLocks noGrp="1"/>
          </p:cNvSpPr>
          <p:nvPr>
            <p:ph sz="quarter" idx="15"/>
          </p:nvPr>
        </p:nvSpPr>
        <p:spPr>
          <a:xfrm>
            <a:off x="9625013" y="1435100"/>
            <a:ext cx="1978025" cy="113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E502678C-6FF0-4535-A1B6-5F4900B9031C}"/>
              </a:ext>
            </a:extLst>
          </p:cNvPr>
          <p:cNvSpPr>
            <a:spLocks noGrp="1"/>
          </p:cNvSpPr>
          <p:nvPr>
            <p:ph sz="quarter" idx="16"/>
          </p:nvPr>
        </p:nvSpPr>
        <p:spPr>
          <a:xfrm>
            <a:off x="1027113" y="3429000"/>
            <a:ext cx="20208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177A2719-31CB-4D88-BACE-2CB95CFDF2B6}"/>
              </a:ext>
            </a:extLst>
          </p:cNvPr>
          <p:cNvSpPr>
            <a:spLocks noGrp="1"/>
          </p:cNvSpPr>
          <p:nvPr>
            <p:ph sz="quarter" idx="17"/>
          </p:nvPr>
        </p:nvSpPr>
        <p:spPr>
          <a:xfrm>
            <a:off x="3490913" y="3429000"/>
            <a:ext cx="1690687"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46058A18-ACCB-483A-AF33-65727ACBBD9E}"/>
              </a:ext>
            </a:extLst>
          </p:cNvPr>
          <p:cNvSpPr>
            <a:spLocks noGrp="1"/>
          </p:cNvSpPr>
          <p:nvPr>
            <p:ph sz="quarter" idx="18"/>
          </p:nvPr>
        </p:nvSpPr>
        <p:spPr>
          <a:xfrm>
            <a:off x="55118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A3DAB62C-5B1B-4772-AD72-4F9B688A6FE5}"/>
              </a:ext>
            </a:extLst>
          </p:cNvPr>
          <p:cNvSpPr>
            <a:spLocks noGrp="1"/>
          </p:cNvSpPr>
          <p:nvPr>
            <p:ph sz="quarter" idx="19"/>
          </p:nvPr>
        </p:nvSpPr>
        <p:spPr>
          <a:xfrm>
            <a:off x="7645400" y="3429000"/>
            <a:ext cx="1803400" cy="143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4180CB0C-A819-4B62-9C96-44D63246FB1F}"/>
              </a:ext>
            </a:extLst>
          </p:cNvPr>
          <p:cNvSpPr>
            <a:spLocks noGrp="1"/>
          </p:cNvSpPr>
          <p:nvPr>
            <p:ph sz="quarter" idx="20"/>
          </p:nvPr>
        </p:nvSpPr>
        <p:spPr>
          <a:xfrm>
            <a:off x="9779000" y="3255963"/>
            <a:ext cx="2020888"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633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3627B2B-9F5A-431E-989C-3372F26FA0FE}"/>
              </a:ext>
            </a:extLst>
          </p:cNvPr>
          <p:cNvSpPr>
            <a:spLocks noGrp="1"/>
          </p:cNvSpPr>
          <p:nvPr>
            <p:ph sz="quarter" idx="11"/>
          </p:nvPr>
        </p:nvSpPr>
        <p:spPr>
          <a:xfrm>
            <a:off x="1300163" y="1892300"/>
            <a:ext cx="2228850" cy="1058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91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0983856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7E0B98E-1664-49AC-91EC-63B4F0A4352E}"/>
              </a:ext>
            </a:extLst>
          </p:cNvPr>
          <p:cNvSpPr>
            <a:spLocks noGrp="1"/>
          </p:cNvSpPr>
          <p:nvPr>
            <p:ph sz="quarter" idx="11"/>
          </p:nvPr>
        </p:nvSpPr>
        <p:spPr>
          <a:xfrm>
            <a:off x="7469188" y="1435100"/>
            <a:ext cx="2560637" cy="1012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043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32340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71110CD5-643B-43C1-AFCB-C75521E3A654}"/>
              </a:ext>
            </a:extLst>
          </p:cNvPr>
          <p:cNvSpPr>
            <a:spLocks noGrp="1"/>
          </p:cNvSpPr>
          <p:nvPr>
            <p:ph sz="quarter" idx="10"/>
          </p:nvPr>
        </p:nvSpPr>
        <p:spPr>
          <a:xfrm>
            <a:off x="6400800" y="3524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4B4FA098-B3FD-43A9-9987-3A8EC9774A9F}"/>
              </a:ext>
            </a:extLst>
          </p:cNvPr>
          <p:cNvSpPr>
            <a:spLocks noGrp="1"/>
          </p:cNvSpPr>
          <p:nvPr>
            <p:ph sz="quarter" idx="11"/>
          </p:nvPr>
        </p:nvSpPr>
        <p:spPr>
          <a:xfrm>
            <a:off x="6400800" y="1266825"/>
            <a:ext cx="2462213"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AA9AB94-7AC8-4A40-8556-17771650D35A}"/>
              </a:ext>
            </a:extLst>
          </p:cNvPr>
          <p:cNvSpPr>
            <a:spLocks noGrp="1"/>
          </p:cNvSpPr>
          <p:nvPr>
            <p:ph sz="quarter" idx="12"/>
          </p:nvPr>
        </p:nvSpPr>
        <p:spPr>
          <a:xfrm>
            <a:off x="6400800" y="21812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A109B553-4DAF-4E1F-A5D2-038D76EDEDF1}"/>
              </a:ext>
            </a:extLst>
          </p:cNvPr>
          <p:cNvSpPr>
            <a:spLocks noGrp="1"/>
          </p:cNvSpPr>
          <p:nvPr>
            <p:ph sz="quarter" idx="13"/>
          </p:nvPr>
        </p:nvSpPr>
        <p:spPr>
          <a:xfrm>
            <a:off x="6400800" y="3095625"/>
            <a:ext cx="2279650" cy="730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C05ADC9-466B-4039-90C6-6E46147B7949}"/>
              </a:ext>
            </a:extLst>
          </p:cNvPr>
          <p:cNvSpPr>
            <a:spLocks noGrp="1"/>
          </p:cNvSpPr>
          <p:nvPr>
            <p:ph sz="quarter" idx="14"/>
          </p:nvPr>
        </p:nvSpPr>
        <p:spPr>
          <a:xfrm>
            <a:off x="6400800" y="4219575"/>
            <a:ext cx="2462213"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58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4866213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081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9017634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71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112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737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34BF051-FDB4-4E25-A189-0E33FC734473}"/>
              </a:ext>
            </a:extLst>
          </p:cNvPr>
          <p:cNvSpPr>
            <a:spLocks noGrp="1"/>
          </p:cNvSpPr>
          <p:nvPr>
            <p:ph sz="quarter" idx="11"/>
          </p:nvPr>
        </p:nvSpPr>
        <p:spPr>
          <a:xfrm>
            <a:off x="5916613" y="1427163"/>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2262337F-3905-456C-B2F5-C7866111915E}"/>
              </a:ext>
            </a:extLst>
          </p:cNvPr>
          <p:cNvSpPr>
            <a:spLocks noGrp="1"/>
          </p:cNvSpPr>
          <p:nvPr>
            <p:ph sz="quarter" idx="12"/>
          </p:nvPr>
        </p:nvSpPr>
        <p:spPr>
          <a:xfrm>
            <a:off x="7745413" y="1427163"/>
            <a:ext cx="16891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58A844D-E6D4-481B-9F8D-3A1DA7D016BE}"/>
              </a:ext>
            </a:extLst>
          </p:cNvPr>
          <p:cNvSpPr>
            <a:spLocks noGrp="1"/>
          </p:cNvSpPr>
          <p:nvPr>
            <p:ph sz="quarter" idx="13"/>
          </p:nvPr>
        </p:nvSpPr>
        <p:spPr>
          <a:xfrm>
            <a:off x="5916613" y="2230438"/>
            <a:ext cx="14954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2CC21687-59C5-49EB-9982-CC9A22C0ABFF}"/>
              </a:ext>
            </a:extLst>
          </p:cNvPr>
          <p:cNvSpPr>
            <a:spLocks noGrp="1"/>
          </p:cNvSpPr>
          <p:nvPr>
            <p:ph sz="quarter" idx="14"/>
          </p:nvPr>
        </p:nvSpPr>
        <p:spPr>
          <a:xfrm>
            <a:off x="7843838" y="2230438"/>
            <a:ext cx="1689100"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85F810DD-FB72-4A64-92D7-BB51506F48FC}"/>
              </a:ext>
            </a:extLst>
          </p:cNvPr>
          <p:cNvSpPr>
            <a:spLocks noGrp="1"/>
          </p:cNvSpPr>
          <p:nvPr>
            <p:ph sz="quarter" idx="15"/>
          </p:nvPr>
        </p:nvSpPr>
        <p:spPr>
          <a:xfrm>
            <a:off x="6234113" y="3200400"/>
            <a:ext cx="13303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2324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35670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88ACAC74-A611-4BD2-B8CC-51FA8BF3063E}"/>
              </a:ext>
            </a:extLst>
          </p:cNvPr>
          <p:cNvSpPr>
            <a:spLocks noGrp="1"/>
          </p:cNvSpPr>
          <p:nvPr>
            <p:ph sz="quarter" idx="11"/>
          </p:nvPr>
        </p:nvSpPr>
        <p:spPr>
          <a:xfrm>
            <a:off x="6719888" y="1204913"/>
            <a:ext cx="2554287" cy="159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811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C8FD786F-847C-423B-BE7F-1A140C3877FC}"/>
              </a:ext>
            </a:extLst>
          </p:cNvPr>
          <p:cNvSpPr>
            <a:spLocks noGrp="1"/>
          </p:cNvSpPr>
          <p:nvPr>
            <p:ph sz="quarter" idx="11"/>
          </p:nvPr>
        </p:nvSpPr>
        <p:spPr>
          <a:xfrm>
            <a:off x="6459538" y="581025"/>
            <a:ext cx="2713037" cy="88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79D9D07-9797-4A70-A61B-BBBE943B0DE8}"/>
              </a:ext>
            </a:extLst>
          </p:cNvPr>
          <p:cNvSpPr>
            <a:spLocks noGrp="1"/>
          </p:cNvSpPr>
          <p:nvPr>
            <p:ph sz="quarter" idx="12"/>
          </p:nvPr>
        </p:nvSpPr>
        <p:spPr>
          <a:xfrm>
            <a:off x="7329488" y="2511425"/>
            <a:ext cx="2816225" cy="1392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619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7712E59F-3365-4BF7-A9DB-958D9DF9381D}"/>
              </a:ext>
            </a:extLst>
          </p:cNvPr>
          <p:cNvSpPr>
            <a:spLocks noGrp="1"/>
          </p:cNvSpPr>
          <p:nvPr>
            <p:ph sz="quarter" idx="11"/>
          </p:nvPr>
        </p:nvSpPr>
        <p:spPr>
          <a:xfrm>
            <a:off x="7489825" y="2032000"/>
            <a:ext cx="2641600" cy="1625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936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7463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27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CB63C62-3599-4920-A66C-F72211CA0A06}"/>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871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5689FD2-62CB-431B-9AD9-184E9D176210}"/>
              </a:ext>
            </a:extLst>
          </p:cNvPr>
          <p:cNvSpPr>
            <a:spLocks noGrp="1"/>
          </p:cNvSpPr>
          <p:nvPr>
            <p:ph sz="quarter" idx="18"/>
          </p:nvPr>
        </p:nvSpPr>
        <p:spPr>
          <a:xfrm>
            <a:off x="9763125" y="3589338"/>
            <a:ext cx="16065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0F6D35D-2EF8-41C4-8580-996E4D27F75E}"/>
              </a:ext>
            </a:extLst>
          </p:cNvPr>
          <p:cNvSpPr>
            <a:spLocks noGrp="1"/>
          </p:cNvSpPr>
          <p:nvPr>
            <p:ph sz="quarter" idx="19"/>
          </p:nvPr>
        </p:nvSpPr>
        <p:spPr>
          <a:xfrm>
            <a:off x="1336675" y="5165725"/>
            <a:ext cx="2462213" cy="68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4FBB6F8B-1E18-4342-8EC5-C9EC40AAD34C}"/>
              </a:ext>
              <a:ext uri="{C183D7F6-B498-43B3-948B-1728B52AA6E4}">
                <adec:decorative xmlns:adec="http://schemas.microsoft.com/office/drawing/2017/decorative" val="1"/>
              </a:ext>
            </a:extLst>
          </p:cNvPr>
          <p:cNvCxnSpPr>
            <a:cxnSpLocks/>
          </p:cNvCxnSpPr>
          <p:nvPr userDrawn="1"/>
        </p:nvCxnSpPr>
        <p:spPr>
          <a:xfrm>
            <a:off x="737656"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429D33-FB20-4BE5-ADF2-86F1D20B32FE}"/>
              </a:ext>
              <a:ext uri="{C183D7F6-B498-43B3-948B-1728B52AA6E4}">
                <adec:decorative xmlns:adec="http://schemas.microsoft.com/office/drawing/2017/decorative" val="1"/>
              </a:ext>
            </a:extLst>
          </p:cNvPr>
          <p:cNvCxnSpPr>
            <a:cxnSpLocks/>
          </p:cNvCxnSpPr>
          <p:nvPr userDrawn="1"/>
        </p:nvCxnSpPr>
        <p:spPr>
          <a:xfrm>
            <a:off x="2941360"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D1537F-DD6F-4965-95B1-412EAC2A3E68}"/>
              </a:ext>
              <a:ext uri="{C183D7F6-B498-43B3-948B-1728B52AA6E4}">
                <adec:decorative xmlns:adec="http://schemas.microsoft.com/office/drawing/2017/decorative" val="1"/>
              </a:ext>
            </a:extLst>
          </p:cNvPr>
          <p:cNvCxnSpPr>
            <a:cxnSpLocks/>
          </p:cNvCxnSpPr>
          <p:nvPr userDrawn="1"/>
        </p:nvCxnSpPr>
        <p:spPr>
          <a:xfrm>
            <a:off x="5145064"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A8A02A-4DE0-4E80-9A2F-EA8D6D1B5740}"/>
              </a:ext>
              <a:ext uri="{C183D7F6-B498-43B3-948B-1728B52AA6E4}">
                <adec:decorative xmlns:adec="http://schemas.microsoft.com/office/drawing/2017/decorative" val="1"/>
              </a:ext>
            </a:extLst>
          </p:cNvPr>
          <p:cNvCxnSpPr>
            <a:cxnSpLocks/>
          </p:cNvCxnSpPr>
          <p:nvPr userDrawn="1"/>
        </p:nvCxnSpPr>
        <p:spPr>
          <a:xfrm>
            <a:off x="7348767"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50663F-B1F4-4E96-8DC2-13F83899DACC}"/>
              </a:ext>
              <a:ext uri="{C183D7F6-B498-43B3-948B-1728B52AA6E4}">
                <adec:decorative xmlns:adec="http://schemas.microsoft.com/office/drawing/2017/decorative" val="1"/>
              </a:ext>
            </a:extLst>
          </p:cNvPr>
          <p:cNvCxnSpPr>
            <a:cxnSpLocks/>
          </p:cNvCxnSpPr>
          <p:nvPr userDrawn="1"/>
        </p:nvCxnSpPr>
        <p:spPr>
          <a:xfrm>
            <a:off x="9552472" y="3976339"/>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202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21870386-D3DA-4498-8077-0488D41E3C00}"/>
              </a:ext>
              <a:ext uri="{C183D7F6-B498-43B3-948B-1728B52AA6E4}">
                <adec:decorative xmlns:adec="http://schemas.microsoft.com/office/drawing/2017/decorative" val="1"/>
              </a:ext>
            </a:extLst>
          </p:cNvPr>
          <p:cNvCxnSpPr>
            <a:cxnSpLocks/>
          </p:cNvCxnSpPr>
          <p:nvPr userDrawn="1"/>
        </p:nvCxnSpPr>
        <p:spPr>
          <a:xfrm>
            <a:off x="1021643"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8378FC-67DB-4113-AAD4-9DE6FBC70DE9}"/>
              </a:ext>
              <a:ext uri="{C183D7F6-B498-43B3-948B-1728B52AA6E4}">
                <adec:decorative xmlns:adec="http://schemas.microsoft.com/office/drawing/2017/decorative" val="1"/>
              </a:ext>
            </a:extLst>
          </p:cNvPr>
          <p:cNvCxnSpPr>
            <a:cxnSpLocks/>
          </p:cNvCxnSpPr>
          <p:nvPr userDrawn="1"/>
        </p:nvCxnSpPr>
        <p:spPr>
          <a:xfrm>
            <a:off x="4700071"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485F5E-8336-4D67-8103-7FB3616B4915}"/>
              </a:ext>
              <a:ext uri="{C183D7F6-B498-43B3-948B-1728B52AA6E4}">
                <adec:decorative xmlns:adec="http://schemas.microsoft.com/office/drawing/2017/decorative" val="1"/>
              </a:ext>
            </a:extLst>
          </p:cNvPr>
          <p:cNvCxnSpPr>
            <a:cxnSpLocks/>
          </p:cNvCxnSpPr>
          <p:nvPr userDrawn="1"/>
        </p:nvCxnSpPr>
        <p:spPr>
          <a:xfrm>
            <a:off x="838008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842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6D001A8-F18F-4AA1-BA3D-48A66842E2C8}"/>
              </a:ext>
            </a:extLst>
          </p:cNvPr>
          <p:cNvSpPr>
            <a:spLocks noGrp="1"/>
          </p:cNvSpPr>
          <p:nvPr>
            <p:ph sz="quarter" idx="18"/>
          </p:nvPr>
        </p:nvSpPr>
        <p:spPr>
          <a:xfrm>
            <a:off x="9615488"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EF65010-6C2D-49A6-A76D-7CF0CFA18F64}"/>
              </a:ext>
            </a:extLst>
          </p:cNvPr>
          <p:cNvSpPr>
            <a:spLocks noGrp="1"/>
          </p:cNvSpPr>
          <p:nvPr>
            <p:ph sz="quarter" idx="19"/>
          </p:nvPr>
        </p:nvSpPr>
        <p:spPr>
          <a:xfrm>
            <a:off x="1122363" y="5334000"/>
            <a:ext cx="2008187"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AC13E760-6B4C-45FA-83F3-FBB7E79E8375}"/>
              </a:ext>
            </a:extLst>
          </p:cNvPr>
          <p:cNvSpPr>
            <a:spLocks noGrp="1"/>
          </p:cNvSpPr>
          <p:nvPr>
            <p:ph sz="quarter" idx="20"/>
          </p:nvPr>
        </p:nvSpPr>
        <p:spPr>
          <a:xfrm>
            <a:off x="3698875" y="5154613"/>
            <a:ext cx="1455738"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B5C446B2-10D5-46C8-8335-B2FB7BBCD536}"/>
              </a:ext>
              <a:ext uri="{C183D7F6-B498-43B3-948B-1728B52AA6E4}">
                <adec:decorative xmlns:adec="http://schemas.microsoft.com/office/drawing/2017/decorative" val="1"/>
              </a:ext>
            </a:extLst>
          </p:cNvPr>
          <p:cNvCxnSpPr>
            <a:cxnSpLocks/>
          </p:cNvCxnSpPr>
          <p:nvPr userDrawn="1"/>
        </p:nvCxnSpPr>
        <p:spPr>
          <a:xfrm>
            <a:off x="737656"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D17CC2-BC6A-4BAC-9239-CA801BB1117E}"/>
              </a:ext>
              <a:ext uri="{C183D7F6-B498-43B3-948B-1728B52AA6E4}">
                <adec:decorative xmlns:adec="http://schemas.microsoft.com/office/drawing/2017/decorative" val="1"/>
              </a:ext>
            </a:extLst>
          </p:cNvPr>
          <p:cNvCxnSpPr>
            <a:cxnSpLocks/>
          </p:cNvCxnSpPr>
          <p:nvPr userDrawn="1"/>
        </p:nvCxnSpPr>
        <p:spPr>
          <a:xfrm>
            <a:off x="2941360"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E23D57-22B1-4BEE-A7CF-2FDDEDA9E06D}"/>
              </a:ext>
              <a:ext uri="{C183D7F6-B498-43B3-948B-1728B52AA6E4}">
                <adec:decorative xmlns:adec="http://schemas.microsoft.com/office/drawing/2017/decorative" val="1"/>
              </a:ext>
            </a:extLst>
          </p:cNvPr>
          <p:cNvCxnSpPr>
            <a:cxnSpLocks/>
          </p:cNvCxnSpPr>
          <p:nvPr userDrawn="1"/>
        </p:nvCxnSpPr>
        <p:spPr>
          <a:xfrm>
            <a:off x="5145064"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03EAA-67B1-42DE-9335-3D18FADCB414}"/>
              </a:ext>
              <a:ext uri="{C183D7F6-B498-43B3-948B-1728B52AA6E4}">
                <adec:decorative xmlns:adec="http://schemas.microsoft.com/office/drawing/2017/decorative" val="1"/>
              </a:ext>
            </a:extLst>
          </p:cNvPr>
          <p:cNvCxnSpPr>
            <a:cxnSpLocks/>
          </p:cNvCxnSpPr>
          <p:nvPr userDrawn="1"/>
        </p:nvCxnSpPr>
        <p:spPr>
          <a:xfrm>
            <a:off x="7348767"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84447F-B3A8-403F-B9D0-F91827872C14}"/>
              </a:ext>
              <a:ext uri="{C183D7F6-B498-43B3-948B-1728B52AA6E4}">
                <adec:decorative xmlns:adec="http://schemas.microsoft.com/office/drawing/2017/decorative" val="1"/>
              </a:ext>
            </a:extLst>
          </p:cNvPr>
          <p:cNvCxnSpPr>
            <a:cxnSpLocks/>
          </p:cNvCxnSpPr>
          <p:nvPr userDrawn="1"/>
        </p:nvCxnSpPr>
        <p:spPr>
          <a:xfrm>
            <a:off x="9552472" y="3571605"/>
            <a:ext cx="189679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393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BC869EB-772D-48BE-809D-DDF70AA3BC2C}"/>
              </a:ext>
            </a:extLst>
          </p:cNvPr>
          <p:cNvSpPr>
            <a:spLocks noGrp="1"/>
          </p:cNvSpPr>
          <p:nvPr>
            <p:ph sz="quarter" idx="10"/>
          </p:nvPr>
        </p:nvSpPr>
        <p:spPr>
          <a:xfrm>
            <a:off x="776288" y="1260475"/>
            <a:ext cx="2354262" cy="177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3E9BA1C-A8E1-4A97-9D5D-A6A8820B75F9}"/>
              </a:ext>
            </a:extLst>
          </p:cNvPr>
          <p:cNvSpPr>
            <a:spLocks noGrp="1"/>
          </p:cNvSpPr>
          <p:nvPr>
            <p:ph sz="quarter" idx="11"/>
          </p:nvPr>
        </p:nvSpPr>
        <p:spPr>
          <a:xfrm>
            <a:off x="3408363" y="1149350"/>
            <a:ext cx="2354262" cy="188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D384D09-CCB6-41AB-9AD5-83BAC07F9288}"/>
              </a:ext>
            </a:extLst>
          </p:cNvPr>
          <p:cNvSpPr>
            <a:spLocks noGrp="1"/>
          </p:cNvSpPr>
          <p:nvPr>
            <p:ph sz="quarter" idx="12"/>
          </p:nvPr>
        </p:nvSpPr>
        <p:spPr>
          <a:xfrm>
            <a:off x="6096000" y="1149350"/>
            <a:ext cx="2798763"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3A6E1DD-C128-4311-864B-39CA8E803502}"/>
              </a:ext>
            </a:extLst>
          </p:cNvPr>
          <p:cNvSpPr>
            <a:spLocks noGrp="1"/>
          </p:cNvSpPr>
          <p:nvPr>
            <p:ph sz="quarter" idx="13"/>
          </p:nvPr>
        </p:nvSpPr>
        <p:spPr>
          <a:xfrm>
            <a:off x="9228138" y="1427163"/>
            <a:ext cx="1814512"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8601614-A777-4AE4-B166-14AE210A2B58}"/>
              </a:ext>
            </a:extLst>
          </p:cNvPr>
          <p:cNvSpPr>
            <a:spLocks noGrp="1"/>
          </p:cNvSpPr>
          <p:nvPr>
            <p:ph sz="quarter" idx="14"/>
          </p:nvPr>
        </p:nvSpPr>
        <p:spPr>
          <a:xfrm>
            <a:off x="776288" y="3589338"/>
            <a:ext cx="213360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A311AC4-22E6-4B7A-BCBE-D52A542B7C6C}"/>
              </a:ext>
            </a:extLst>
          </p:cNvPr>
          <p:cNvSpPr>
            <a:spLocks noGrp="1"/>
          </p:cNvSpPr>
          <p:nvPr>
            <p:ph sz="quarter" idx="15"/>
          </p:nvPr>
        </p:nvSpPr>
        <p:spPr>
          <a:xfrm>
            <a:off x="3241675" y="3589338"/>
            <a:ext cx="235426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E77FBF8-BC44-443A-897C-C2CEF2558E55}"/>
              </a:ext>
            </a:extLst>
          </p:cNvPr>
          <p:cNvSpPr>
            <a:spLocks noGrp="1"/>
          </p:cNvSpPr>
          <p:nvPr>
            <p:ph sz="quarter" idx="16"/>
          </p:nvPr>
        </p:nvSpPr>
        <p:spPr>
          <a:xfrm>
            <a:off x="5927725" y="3589338"/>
            <a:ext cx="1331913"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E6CD42E-A7EB-410B-9684-EC73BD1F7FCE}"/>
              </a:ext>
            </a:extLst>
          </p:cNvPr>
          <p:cNvSpPr>
            <a:spLocks noGrp="1"/>
          </p:cNvSpPr>
          <p:nvPr>
            <p:ph sz="quarter" idx="17"/>
          </p:nvPr>
        </p:nvSpPr>
        <p:spPr>
          <a:xfrm>
            <a:off x="7772400" y="3589338"/>
            <a:ext cx="1606550" cy="100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DAAADA5-2F5B-4828-8957-E244779E6696}"/>
              </a:ext>
              <a:ext uri="{C183D7F6-B498-43B3-948B-1728B52AA6E4}">
                <adec:decorative xmlns:adec="http://schemas.microsoft.com/office/drawing/2017/decorative" val="1"/>
              </a:ext>
            </a:extLst>
          </p:cNvPr>
          <p:cNvCxnSpPr>
            <a:cxnSpLocks/>
          </p:cNvCxnSpPr>
          <p:nvPr userDrawn="1"/>
        </p:nvCxnSpPr>
        <p:spPr>
          <a:xfrm>
            <a:off x="2788375"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C1B17-FE93-4D06-B4B3-548D1246277B}"/>
              </a:ext>
              <a:ext uri="{C183D7F6-B498-43B3-948B-1728B52AA6E4}">
                <adec:decorative xmlns:adec="http://schemas.microsoft.com/office/drawing/2017/decorative" val="1"/>
              </a:ext>
            </a:extLst>
          </p:cNvPr>
          <p:cNvCxnSpPr>
            <a:cxnSpLocks/>
          </p:cNvCxnSpPr>
          <p:nvPr userDrawn="1"/>
        </p:nvCxnSpPr>
        <p:spPr>
          <a:xfrm>
            <a:off x="4993021"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3D719A-D542-4B5C-88E8-078C28238C39}"/>
              </a:ext>
              <a:ext uri="{C183D7F6-B498-43B3-948B-1728B52AA6E4}">
                <adec:decorative xmlns:adec="http://schemas.microsoft.com/office/drawing/2017/decorative" val="1"/>
              </a:ext>
            </a:extLst>
          </p:cNvPr>
          <p:cNvCxnSpPr>
            <a:cxnSpLocks/>
          </p:cNvCxnSpPr>
          <p:nvPr userDrawn="1"/>
        </p:nvCxnSpPr>
        <p:spPr>
          <a:xfrm>
            <a:off x="7197667"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4C98B8-7A82-4285-B44E-B3ECF3C1C577}"/>
              </a:ext>
              <a:ext uri="{C183D7F6-B498-43B3-948B-1728B52AA6E4}">
                <adec:decorative xmlns:adec="http://schemas.microsoft.com/office/drawing/2017/decorative" val="1"/>
              </a:ext>
            </a:extLst>
          </p:cNvPr>
          <p:cNvCxnSpPr>
            <a:cxnSpLocks/>
          </p:cNvCxnSpPr>
          <p:nvPr userDrawn="1"/>
        </p:nvCxnSpPr>
        <p:spPr>
          <a:xfrm>
            <a:off x="9402313" y="3951484"/>
            <a:ext cx="0" cy="2069728"/>
          </a:xfrm>
          <a:prstGeom prst="line">
            <a:avLst/>
          </a:prstGeom>
          <a:ln w="12700">
            <a:solidFill>
              <a:schemeClr val="accent4">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2318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067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645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5091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18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1486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465126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99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4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5005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197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832357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15485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7027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8101020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64385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347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0245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374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6522690-85AC-4136-8B5B-093827DF89ED}"/>
              </a:ext>
            </a:extLst>
          </p:cNvPr>
          <p:cNvSpPr>
            <a:spLocks noGrp="1"/>
          </p:cNvSpPr>
          <p:nvPr>
            <p:ph sz="quarter" idx="14"/>
          </p:nvPr>
        </p:nvSpPr>
        <p:spPr>
          <a:xfrm>
            <a:off x="1195388" y="3614738"/>
            <a:ext cx="16891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D84E695-958E-48A8-816B-B90B968CF2E1}"/>
              </a:ext>
            </a:extLst>
          </p:cNvPr>
          <p:cNvSpPr>
            <a:spLocks noGrp="1"/>
          </p:cNvSpPr>
          <p:nvPr>
            <p:ph sz="quarter" idx="15"/>
          </p:nvPr>
        </p:nvSpPr>
        <p:spPr>
          <a:xfrm>
            <a:off x="6096000" y="2476500"/>
            <a:ext cx="2189163" cy="66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2DE3457-B5A1-47D5-8F50-8B5D3B4889E5}"/>
              </a:ext>
            </a:extLst>
          </p:cNvPr>
          <p:cNvSpPr>
            <a:spLocks noGrp="1"/>
          </p:cNvSpPr>
          <p:nvPr>
            <p:ph sz="quarter" idx="16"/>
          </p:nvPr>
        </p:nvSpPr>
        <p:spPr>
          <a:xfrm>
            <a:off x="8496300" y="2097088"/>
            <a:ext cx="1506538" cy="674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708E8C5-2944-48EF-ADC3-EF6B89AF222A}"/>
              </a:ext>
            </a:extLst>
          </p:cNvPr>
          <p:cNvSpPr>
            <a:spLocks noGrp="1"/>
          </p:cNvSpPr>
          <p:nvPr>
            <p:ph sz="quarter" idx="17"/>
          </p:nvPr>
        </p:nvSpPr>
        <p:spPr>
          <a:xfrm>
            <a:off x="9439275" y="3429000"/>
            <a:ext cx="1660525" cy="674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123255AD-BB2F-4B1B-9CD7-04979A438955}"/>
              </a:ext>
            </a:extLst>
          </p:cNvPr>
          <p:cNvSpPr>
            <a:spLocks noGrp="1"/>
          </p:cNvSpPr>
          <p:nvPr>
            <p:ph sz="quarter" idx="18"/>
          </p:nvPr>
        </p:nvSpPr>
        <p:spPr>
          <a:xfrm>
            <a:off x="5289550" y="4600575"/>
            <a:ext cx="2189163" cy="66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270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C0B5745-C267-4D79-AA5B-7F7E6181B5B9}"/>
              </a:ext>
            </a:extLst>
          </p:cNvPr>
          <p:cNvSpPr>
            <a:spLocks noGrp="1"/>
          </p:cNvSpPr>
          <p:nvPr>
            <p:ph sz="quarter" idx="13"/>
          </p:nvPr>
        </p:nvSpPr>
        <p:spPr>
          <a:xfrm>
            <a:off x="3643313" y="3136900"/>
            <a:ext cx="2574925" cy="119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F3D9F866-17BA-4802-A6FE-1D5A885CE9F1}"/>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73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17FBCAA-7784-4322-9736-E19CBC6D39F4}"/>
              </a:ext>
            </a:extLst>
          </p:cNvPr>
          <p:cNvSpPr>
            <a:spLocks noGrp="1"/>
          </p:cNvSpPr>
          <p:nvPr>
            <p:ph sz="quarter" idx="13"/>
          </p:nvPr>
        </p:nvSpPr>
        <p:spPr>
          <a:xfrm>
            <a:off x="2166938" y="3429000"/>
            <a:ext cx="2405062" cy="1039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75B9AEE-596B-4298-A362-4DCC216CD891}"/>
              </a:ext>
            </a:extLst>
          </p:cNvPr>
          <p:cNvSpPr>
            <a:spLocks noGrp="1"/>
          </p:cNvSpPr>
          <p:nvPr>
            <p:ph sz="quarter" idx="14"/>
          </p:nvPr>
        </p:nvSpPr>
        <p:spPr>
          <a:xfrm>
            <a:off x="5303838" y="3067050"/>
            <a:ext cx="2095500" cy="84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0FE24DA9-4CF0-4F27-BE7C-5A4BAB73715C}"/>
              </a:ext>
              <a:ext uri="{C183D7F6-B498-43B3-948B-1728B52AA6E4}">
                <adec:decorative xmlns:adec="http://schemas.microsoft.com/office/drawing/2017/decorative" val="1"/>
              </a:ext>
            </a:extLst>
          </p:cNvPr>
          <p:cNvCxnSpPr>
            <a:cxnSpLocks/>
          </p:cNvCxnSpPr>
          <p:nvPr userDrawn="1"/>
        </p:nvCxnSpPr>
        <p:spPr>
          <a:xfrm>
            <a:off x="1994343" y="5668728"/>
            <a:ext cx="0" cy="5486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122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E00F765-1647-4F4B-9B87-ADA5334DFE1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681606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D0A126FE-F294-4291-893D-7990C69E2E3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193397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5E679CE-87CD-406F-B0AD-0EE45A951D14}"/>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1AA8E560-8BE7-4DCB-87D5-08CFCB67020B}"/>
              </a:ext>
              <a:ext uri="{C183D7F6-B498-43B3-948B-1728B52AA6E4}">
                <adec:decorative xmlns:adec="http://schemas.microsoft.com/office/drawing/2017/decorative" val="1"/>
              </a:ext>
            </a:extLst>
          </p:cNvPr>
          <p:cNvSpPr/>
          <p:nvPr userDrawn="1"/>
        </p:nvSpPr>
        <p:spPr bwMode="auto">
          <a:xfrm>
            <a:off x="7089926" y="0"/>
            <a:ext cx="51020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743066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9618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791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5165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2"/>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2" y="2418334"/>
            <a:ext cx="5146331" cy="1268039"/>
          </a:xfrm>
        </p:spPr>
        <p:txBody>
          <a:bodyPr/>
          <a:lstStyle>
            <a:lvl1pPr marL="0" indent="0">
              <a:spcBef>
                <a:spcPts val="800"/>
              </a:spcBef>
              <a:buNone/>
              <a:defRPr sz="2000"/>
            </a:lvl1pPr>
            <a:lvl2pPr marL="228512" indent="0">
              <a:buNone/>
              <a:defRPr sz="1600"/>
            </a:lvl2pPr>
            <a:lvl3pPr marL="457025" indent="0">
              <a:buNone/>
              <a:defRPr sz="1200"/>
            </a:lvl3pPr>
            <a:lvl4pPr marL="661734" indent="0">
              <a:buNone/>
              <a:defRPr sz="1100"/>
            </a:lvl4pPr>
            <a:lvl5pPr marL="8553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1"/>
            <a:ext cx="6096000" cy="430901"/>
          </a:xfrm>
        </p:spPr>
        <p:txBody>
          <a:bodyPr/>
          <a:lstStyle/>
          <a:p>
            <a:endParaRPr lang="en-US"/>
          </a:p>
        </p:txBody>
      </p:sp>
    </p:spTree>
    <p:extLst>
      <p:ext uri="{BB962C8B-B14F-4D97-AF65-F5344CB8AC3E}">
        <p14:creationId xmlns:p14="http://schemas.microsoft.com/office/powerpoint/2010/main" val="2341526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145780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399896" indent="-399896">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9195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399896" indent="-399896">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626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430592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1"/>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2" y="4093482"/>
            <a:ext cx="3900714" cy="184666"/>
          </a:xfrm>
        </p:spPr>
        <p:txBody>
          <a:bodyPr/>
          <a:lstStyle>
            <a:lvl1pPr marL="0" indent="0">
              <a:buNone/>
              <a:defRPr sz="1200" baseline="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5955879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1"/>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48114292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997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927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69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731186"/>
            <a:ext cx="4898137" cy="1239122"/>
          </a:xfrm>
        </p:spPr>
        <p:txBody>
          <a:bodyPr wrap="square">
            <a:spAutoFit/>
          </a:bodyPr>
          <a:lstStyle>
            <a:lvl1pPr marL="0" indent="0">
              <a:lnSpc>
                <a:spcPct val="110000"/>
              </a:lnSpc>
              <a:spcBef>
                <a:spcPts val="1200"/>
              </a:spcBef>
              <a:buNone/>
              <a:defRPr sz="1800">
                <a:latin typeface="+mn-lt"/>
              </a:defRPr>
            </a:lvl1pPr>
            <a:lvl2pPr marL="228512" indent="0">
              <a:buNone/>
              <a:defRPr sz="1600"/>
            </a:lvl2pPr>
            <a:lvl3pPr marL="457025" indent="0">
              <a:buNone/>
              <a:defRPr sz="1200"/>
            </a:lvl3pPr>
            <a:lvl4pPr marL="685537" indent="0">
              <a:buNone/>
              <a:defRPr sz="1100"/>
            </a:lvl4pPr>
            <a:lvl5pPr marL="91404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44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228" indent="-285640">
              <a:buFont typeface="Arial" panose="020B0604020202020204" pitchFamily="34" charset="0"/>
              <a:buChar char="•"/>
              <a:defRPr sz="1600"/>
            </a:lvl2pPr>
            <a:lvl3pPr marL="457025" indent="0">
              <a:buNone/>
              <a:defRPr sz="1200"/>
            </a:lvl3pPr>
            <a:lvl4pPr marL="685537" indent="0">
              <a:buNone/>
              <a:defRPr sz="1100"/>
            </a:lvl4pPr>
            <a:lvl5pPr marL="91404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549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2764542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2"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512" indent="0">
              <a:buNone/>
              <a:defRPr sz="1400">
                <a:solidFill>
                  <a:schemeClr val="bg1"/>
                </a:solidFill>
              </a:defRPr>
            </a:lvl2pPr>
            <a:lvl3pPr marL="457025" indent="0">
              <a:buNone/>
              <a:defRPr sz="1100">
                <a:solidFill>
                  <a:schemeClr val="bg1"/>
                </a:solidFill>
              </a:defRPr>
            </a:lvl3pPr>
            <a:lvl4pPr marL="685537" indent="0">
              <a:buNone/>
              <a:defRPr sz="1050">
                <a:solidFill>
                  <a:schemeClr val="bg1"/>
                </a:solidFill>
              </a:defRPr>
            </a:lvl4pPr>
            <a:lvl5pPr marL="914049"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1"/>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38210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608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120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8291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8981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7447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792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7623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069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68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1285017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18767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1"/>
            <a:ext cx="11655840" cy="663263"/>
          </a:xfrm>
        </p:spPr>
        <p:txBody>
          <a:bodyPr/>
          <a:lstStyle>
            <a:lvl1pPr marL="0" algn="l" defTabSz="895347" rtl="0" eaLnBrk="1" latinLnBrk="0" hangingPunct="1">
              <a:spcBef>
                <a:spcPct val="0"/>
              </a:spcBef>
              <a:buNone/>
              <a:defRPr lang="en-US" sz="4308"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7370727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654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610136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6548" y="6597352"/>
            <a:ext cx="4827679"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3737841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1215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pic>
        <p:nvPicPr>
          <p:cNvPr id="4" name="Picture 3" descr="A group of people in an office&#10;&#10;Description automatically generated with medium confidence">
            <a:extLst>
              <a:ext uri="{FF2B5EF4-FFF2-40B4-BE49-F238E27FC236}">
                <a16:creationId xmlns:a16="http://schemas.microsoft.com/office/drawing/2014/main" id="{694C6E52-7E0A-3D18-3DCD-0227ED9BBC8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343524" y="0"/>
            <a:ext cx="6848475" cy="6858000"/>
          </a:xfrm>
          <a:prstGeom prst="rect">
            <a:avLst/>
          </a:prstGeom>
        </p:spPr>
      </p:pic>
    </p:spTree>
    <p:extLst>
      <p:ext uri="{BB962C8B-B14F-4D97-AF65-F5344CB8AC3E}">
        <p14:creationId xmlns:p14="http://schemas.microsoft.com/office/powerpoint/2010/main" val="982724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8554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82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44710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975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73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647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002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239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2749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8591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5488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4568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90858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490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847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81288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4444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8852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392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523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414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429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56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59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763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39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9576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648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666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774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6062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8721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10485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0062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18348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6281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6407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A9B387-152F-1A2F-7F94-26CDAB18ECDB}"/>
              </a:ext>
            </a:extLst>
          </p:cNvPr>
          <p:cNvSpPr txBox="1">
            <a:spLocks/>
          </p:cNvSpPr>
          <p:nvPr userDrawn="1"/>
        </p:nvSpPr>
        <p:spPr>
          <a:xfrm>
            <a:off x="8168980" y="3201255"/>
            <a:ext cx="3199543" cy="455490"/>
          </a:xfrm>
          <a:prstGeom prst="rect">
            <a:avLst/>
          </a:prstGeom>
          <a:noFill/>
        </p:spPr>
        <p:txBody>
          <a:bodyPr vert="horz" wrap="square" lIns="0" tIns="0" rIns="0" bIns="0" rtlCol="0" anchor="t" anchorCtr="0">
            <a:spAutoFit/>
          </a:bodyPr>
          <a:lstStyle>
            <a:lvl1pPr algn="r" defTabSz="932742" rtl="0" eaLnBrk="1" latinLnBrk="0" hangingPunct="1">
              <a:lnSpc>
                <a:spcPct val="100000"/>
              </a:lnSpc>
              <a:spcBef>
                <a:spcPct val="0"/>
              </a:spcBef>
              <a:spcAft>
                <a:spcPts val="1273"/>
              </a:spcAft>
              <a:buNone/>
              <a:defRPr lang="en-US" sz="2549" b="0" kern="1200" cap="none" spc="-49" baseline="0">
                <a:ln w="3175">
                  <a:noFill/>
                </a:ln>
                <a:solidFill>
                  <a:schemeClr val="bg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1273"/>
              </a:spcAft>
              <a:buClrTx/>
              <a:buSzTx/>
              <a:buFontTx/>
              <a:buNone/>
              <a:tabLst/>
              <a:defRPr/>
            </a:pPr>
            <a:r>
              <a:rPr kumimoji="0" lang="en-US" sz="2549" b="0" i="0" u="none" strike="noStrike" kern="1200" cap="none" spc="-49" normalizeH="0" baseline="0" noProof="0">
                <a:ln w="3175">
                  <a:noFill/>
                </a:ln>
                <a:solidFill>
                  <a:sysClr val="window" lastClr="FFFFFF"/>
                </a:solidFill>
                <a:effectLst/>
                <a:uLnTx/>
                <a:uFillTx/>
                <a:latin typeface="Segoe UI Semibold"/>
                <a:ea typeface="+mn-ea"/>
                <a:cs typeface="Segoe UI" pitchFamily="34" charset="0"/>
              </a:rPr>
              <a:t>Thank you.</a:t>
            </a:r>
          </a:p>
        </p:txBody>
      </p:sp>
      <p:pic>
        <p:nvPicPr>
          <p:cNvPr id="9" name="Picture 8"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B9F452D4-E722-5B27-7561-210402BAA9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10" name="Picture 9" descr="Microsoft Azure logo">
            <a:extLst>
              <a:ext uri="{FF2B5EF4-FFF2-40B4-BE49-F238E27FC236}">
                <a16:creationId xmlns:a16="http://schemas.microsoft.com/office/drawing/2014/main" id="{841E4269-60FF-13CC-299B-E6C827E5E5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12" name="Rectangle 11">
            <a:extLst>
              <a:ext uri="{FF2B5EF4-FFF2-40B4-BE49-F238E27FC236}">
                <a16:creationId xmlns:a16="http://schemas.microsoft.com/office/drawing/2014/main" id="{9E3504AA-FF80-96EF-899A-4EE7773FAA8A}"/>
              </a:ext>
            </a:extLst>
          </p:cNvPr>
          <p:cNvSpPr/>
          <p:nvPr userDrawn="1"/>
        </p:nvSpPr>
        <p:spPr bwMode="auto">
          <a:xfrm>
            <a:off x="10498238" y="6180881"/>
            <a:ext cx="1693762" cy="6771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 Box 3">
            <a:extLst>
              <a:ext uri="{FF2B5EF4-FFF2-40B4-BE49-F238E27FC236}">
                <a16:creationId xmlns:a16="http://schemas.microsoft.com/office/drawing/2014/main" id="{5E27760B-BDE5-06E1-8CED-FFFC7EB95AB3}"/>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prstClr val="white"/>
                </a:solidFill>
                <a:cs typeface="Segoe UI" pitchFamily="34" charset="0"/>
              </a:rPr>
              <a:t>© Copyright Microsoft Corporation. All rights reserved. </a:t>
            </a:r>
          </a:p>
        </p:txBody>
      </p:sp>
    </p:spTree>
    <p:extLst>
      <p:ext uri="{BB962C8B-B14F-4D97-AF65-F5344CB8AC3E}">
        <p14:creationId xmlns:p14="http://schemas.microsoft.com/office/powerpoint/2010/main" val="83782677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11/30/2022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85677578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649288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59592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088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030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605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27144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7334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020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973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499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3837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4276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3867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18246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347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989996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5671406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2110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3206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864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200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28523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507737"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132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245869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52017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24311756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40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479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01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46519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5107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7809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77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96824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6831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154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7099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44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3648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87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0539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29682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11601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7525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39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42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26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386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1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606783" y="6263404"/>
            <a:ext cx="328628" cy="421483"/>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86262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320061"/>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4576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4657528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Title No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197599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4188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859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105755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613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5150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0F81-719B-664B-B63F-E3176E477A03}"/>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4497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574453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44576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55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828688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626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657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944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442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6811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507737"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800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856453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191189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7030270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571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1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3388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9073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02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847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97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84480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theme" Target="../theme/theme10.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image" Target="../media/image23.png"/><Relationship Id="rId7" Type="http://schemas.openxmlformats.org/officeDocument/2006/relationships/slideLayout" Target="../slideLayouts/slideLayout24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41" Type="http://schemas.openxmlformats.org/officeDocument/2006/relationships/image" Target="../media/image22.tiff"/><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image" Target="../media/image6.emf"/><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microsoft.com/office/2007/relationships/hdphoto" Target="../media/hdphoto2.wdp"/><Relationship Id="rId8" Type="http://schemas.openxmlformats.org/officeDocument/2006/relationships/slideLayout" Target="../slideLayouts/slideLayout242.xml"/><Relationship Id="rId3" Type="http://schemas.openxmlformats.org/officeDocument/2006/relationships/slideLayout" Target="../slideLayouts/slideLayout237.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theme" Target="../theme/theme3.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image" Target="../media/image5.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6.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image" Target="../media/image8.png"/><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image" Target="../media/image7.jpeg"/><Relationship Id="rId8"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theme" Target="../theme/theme8.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8" Type="http://schemas.openxmlformats.org/officeDocument/2006/relationships/slideLayout" Target="../slideLayouts/slideLayout165.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1" Type="http://schemas.openxmlformats.org/officeDocument/2006/relationships/slideLayout" Target="../slideLayouts/slideLayout158.xml"/><Relationship Id="rId6" Type="http://schemas.openxmlformats.org/officeDocument/2006/relationships/slideLayout" Target="../slideLayouts/slideLayout16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92758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5" r:id="rId5"/>
    <p:sldLayoutId id="2147483867" r:id="rId6"/>
    <p:sldLayoutId id="2147483868" r:id="rId7"/>
    <p:sldLayoutId id="2147483871" r:id="rId8"/>
    <p:sldLayoutId id="2147483872" r:id="rId9"/>
    <p:sldLayoutId id="2147483873" r:id="rId10"/>
    <p:sldLayoutId id="2147483875" r:id="rId11"/>
    <p:sldLayoutId id="2147483880" r:id="rId12"/>
    <p:sldLayoutId id="2147483879" r:id="rId13"/>
    <p:sldLayoutId id="2147484032"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pic>
        <p:nvPicPr>
          <p:cNvPr id="5" name="Picture 4">
            <a:extLst>
              <a:ext uri="{FF2B5EF4-FFF2-40B4-BE49-F238E27FC236}">
                <a16:creationId xmlns:a16="http://schemas.microsoft.com/office/drawing/2014/main" id="{0F4E1596-EF65-00C1-DBA7-0AB243E55CC6}"/>
              </a:ext>
            </a:extLst>
          </p:cNvPr>
          <p:cNvPicPr>
            <a:picLocks noChangeAspect="1"/>
          </p:cNvPicPr>
          <p:nvPr userDrawn="1"/>
        </p:nvPicPr>
        <p:blipFill>
          <a:blip r:embed="rId41"/>
          <a:stretch>
            <a:fillRect/>
          </a:stretch>
        </p:blipFill>
        <p:spPr>
          <a:xfrm>
            <a:off x="10582275" y="6346520"/>
            <a:ext cx="1517649" cy="501497"/>
          </a:xfrm>
          <a:prstGeom prst="rect">
            <a:avLst/>
          </a:prstGeom>
        </p:spPr>
      </p:pic>
      <p:pic>
        <p:nvPicPr>
          <p:cNvPr id="6" name="Picture 5">
            <a:extLst>
              <a:ext uri="{FF2B5EF4-FFF2-40B4-BE49-F238E27FC236}">
                <a16:creationId xmlns:a16="http://schemas.microsoft.com/office/drawing/2014/main" id="{AAC5CCDE-02A6-082E-6A17-7ACED540266B}"/>
              </a:ext>
            </a:extLst>
          </p:cNvPr>
          <p:cNvPicPr>
            <a:picLocks noChangeAspect="1"/>
          </p:cNvPicPr>
          <p:nvPr userDrawn="1"/>
        </p:nvPicPr>
        <p:blipFill rotWithShape="1">
          <a:blip r:embed="rId42">
            <a:extLst>
              <a:ext uri="{BEBA8EAE-BF5A-486C-A8C5-ECC9F3942E4B}">
                <a14:imgProps xmlns:a14="http://schemas.microsoft.com/office/drawing/2010/main">
                  <a14:imgLayer r:embed="rId43">
                    <a14:imgEffect>
                      <a14:brightnessContrast bright="100000"/>
                    </a14:imgEffect>
                  </a14:imgLayer>
                </a14:imgProps>
              </a:ext>
            </a:extLst>
          </a:blip>
          <a:srcRect l="23918"/>
          <a:stretch/>
        </p:blipFill>
        <p:spPr>
          <a:xfrm>
            <a:off x="10945261" y="6346520"/>
            <a:ext cx="1154663" cy="501497"/>
          </a:xfrm>
          <a:prstGeom prst="rect">
            <a:avLst/>
          </a:prstGeom>
        </p:spPr>
      </p:pic>
    </p:spTree>
    <p:extLst>
      <p:ext uri="{BB962C8B-B14F-4D97-AF65-F5344CB8AC3E}">
        <p14:creationId xmlns:p14="http://schemas.microsoft.com/office/powerpoint/2010/main" val="4126292417"/>
      </p:ext>
    </p:extLst>
  </p:cSld>
  <p:clrMap bg1="dk1" tx1="lt1" bg2="dk2"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8" r:id="rId24"/>
    <p:sldLayoutId id="2147484139" r:id="rId25"/>
    <p:sldLayoutId id="2147484140" r:id="rId26"/>
    <p:sldLayoutId id="2147484141" r:id="rId27"/>
    <p:sldLayoutId id="2147484142" r:id="rId28"/>
    <p:sldLayoutId id="2147484143" r:id="rId29"/>
    <p:sldLayoutId id="2147484144" r:id="rId30"/>
    <p:sldLayoutId id="2147484145" r:id="rId31"/>
    <p:sldLayoutId id="2147484146" r:id="rId32"/>
    <p:sldLayoutId id="2147484147" r:id="rId33"/>
    <p:sldLayoutId id="2147484148" r:id="rId34"/>
    <p:sldLayoutId id="2147484149" r:id="rId35"/>
    <p:sldLayoutId id="2147484150" r:id="rId36"/>
    <p:sldLayoutId id="2147484151" r:id="rId37"/>
    <p:sldLayoutId id="214748415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85987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878645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62247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4617331"/>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 id="2147483978" r:id="rId23"/>
    <p:sldLayoutId id="2147483979" r:id="rId24"/>
    <p:sldLayoutId id="2147483980" r:id="rId25"/>
    <p:sldLayoutId id="2147483981"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372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4407637"/>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5"/>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a:stretch/>
        </p:blipFill>
        <p:spPr>
          <a:xfrm flipH="1">
            <a:off x="0" y="0"/>
            <a:ext cx="4070350" cy="6858000"/>
          </a:xfrm>
          <a:prstGeom prst="rect">
            <a:avLst/>
          </a:prstGeom>
        </p:spPr>
      </p:pic>
    </p:spTree>
    <p:extLst>
      <p:ext uri="{BB962C8B-B14F-4D97-AF65-F5344CB8AC3E}">
        <p14:creationId xmlns:p14="http://schemas.microsoft.com/office/powerpoint/2010/main" val="967992781"/>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6">
          <p15:clr>
            <a:srgbClr val="F26B43"/>
          </p15:clr>
        </p15:guide>
        <p15:guide id="35" orient="horz" pos="93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1995261"/>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 id="2147484082" r:id="rId47"/>
    <p:sldLayoutId id="214748408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2889633"/>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3" Type="http://schemas.openxmlformats.org/officeDocument/2006/relationships/image" Target="../media/image104.jpeg"/><Relationship Id="rId7" Type="http://schemas.openxmlformats.org/officeDocument/2006/relationships/image" Target="../media/image43.sv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notesSlide" Target="../notesSlides/notesSlide9.xml"/><Relationship Id="rId16"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109.svg"/><Relationship Id="rId5" Type="http://schemas.microsoft.com/office/2007/relationships/hdphoto" Target="../media/hdphoto3.wdp"/><Relationship Id="rId15" Type="http://schemas.openxmlformats.org/officeDocument/2006/relationships/image" Target="../media/image113.svg"/><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image" Target="../media/image107.svg"/><Relationship Id="rId1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22.svg"/><Relationship Id="rId3" Type="http://schemas.openxmlformats.org/officeDocument/2006/relationships/image" Target="../media/image116.png"/><Relationship Id="rId7" Type="http://schemas.openxmlformats.org/officeDocument/2006/relationships/image" Target="../media/image118.svg"/><Relationship Id="rId12"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0.svg"/><Relationship Id="rId5" Type="http://schemas.openxmlformats.org/officeDocument/2006/relationships/image" Target="../media/image43.svg"/><Relationship Id="rId15" Type="http://schemas.openxmlformats.org/officeDocument/2006/relationships/image" Target="../media/image124.svg"/><Relationship Id="rId10" Type="http://schemas.openxmlformats.org/officeDocument/2006/relationships/image" Target="../media/image119.png"/><Relationship Id="rId4" Type="http://schemas.openxmlformats.org/officeDocument/2006/relationships/image" Target="../media/image42.png"/><Relationship Id="rId9" Type="http://schemas.openxmlformats.org/officeDocument/2006/relationships/image" Target="../media/image52.svg"/><Relationship Id="rId14" Type="http://schemas.openxmlformats.org/officeDocument/2006/relationships/image" Target="../media/image123.png"/></Relationships>
</file>

<file path=ppt/slides/_rels/slide1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svg"/><Relationship Id="rId3" Type="http://schemas.openxmlformats.org/officeDocument/2006/relationships/image" Target="../media/image125.png"/><Relationship Id="rId7" Type="http://schemas.openxmlformats.org/officeDocument/2006/relationships/image" Target="../media/image127.svg"/><Relationship Id="rId12" Type="http://schemas.openxmlformats.org/officeDocument/2006/relationships/image" Target="../media/image132.png"/><Relationship Id="rId17" Type="http://schemas.openxmlformats.org/officeDocument/2006/relationships/image" Target="../media/image122.svg"/><Relationship Id="rId2" Type="http://schemas.openxmlformats.org/officeDocument/2006/relationships/notesSlide" Target="../notesSlides/notesSlide11.xml"/><Relationship Id="rId16" Type="http://schemas.openxmlformats.org/officeDocument/2006/relationships/image" Target="../media/image121.png"/><Relationship Id="rId1" Type="http://schemas.openxmlformats.org/officeDocument/2006/relationships/slideLayout" Target="../slideLayouts/slideLayout27.xml"/><Relationship Id="rId6" Type="http://schemas.openxmlformats.org/officeDocument/2006/relationships/image" Target="../media/image126.png"/><Relationship Id="rId11" Type="http://schemas.openxmlformats.org/officeDocument/2006/relationships/image" Target="../media/image131.svg"/><Relationship Id="rId5" Type="http://schemas.openxmlformats.org/officeDocument/2006/relationships/image" Target="../media/image115.svg"/><Relationship Id="rId15" Type="http://schemas.openxmlformats.org/officeDocument/2006/relationships/image" Target="../media/image43.svg"/><Relationship Id="rId10" Type="http://schemas.openxmlformats.org/officeDocument/2006/relationships/image" Target="../media/image130.png"/><Relationship Id="rId4" Type="http://schemas.openxmlformats.org/officeDocument/2006/relationships/image" Target="../media/image114.png"/><Relationship Id="rId9" Type="http://schemas.openxmlformats.org/officeDocument/2006/relationships/image" Target="../media/image129.sv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4.png"/><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34.xml"/><Relationship Id="rId5" Type="http://schemas.openxmlformats.org/officeDocument/2006/relationships/image" Target="../media/image135.png"/><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33.png"/><Relationship Id="rId3" Type="http://schemas.openxmlformats.org/officeDocument/2006/relationships/image" Target="../media/image46.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3.svg"/><Relationship Id="rId11" Type="http://schemas.openxmlformats.org/officeDocument/2006/relationships/image" Target="../media/image138.png"/><Relationship Id="rId5" Type="http://schemas.openxmlformats.org/officeDocument/2006/relationships/image" Target="../media/image42.png"/><Relationship Id="rId10" Type="http://schemas.openxmlformats.org/officeDocument/2006/relationships/image" Target="../media/image137.svg"/><Relationship Id="rId4" Type="http://schemas.openxmlformats.org/officeDocument/2006/relationships/image" Target="../media/image47.svg"/><Relationship Id="rId9"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42.png"/><Relationship Id="rId7" Type="http://schemas.openxmlformats.org/officeDocument/2006/relationships/image" Target="../media/image140.png"/><Relationship Id="rId12" Type="http://schemas.openxmlformats.org/officeDocument/2006/relationships/image" Target="../media/image145.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5.svg"/><Relationship Id="rId11" Type="http://schemas.openxmlformats.org/officeDocument/2006/relationships/image" Target="../media/image144.png"/><Relationship Id="rId5" Type="http://schemas.openxmlformats.org/officeDocument/2006/relationships/image" Target="../media/image44.png"/><Relationship Id="rId10" Type="http://schemas.openxmlformats.org/officeDocument/2006/relationships/image" Target="../media/image143.svg"/><Relationship Id="rId4" Type="http://schemas.openxmlformats.org/officeDocument/2006/relationships/image" Target="../media/image43.svg"/><Relationship Id="rId9" Type="http://schemas.openxmlformats.org/officeDocument/2006/relationships/image" Target="../media/image142.png"/></Relationships>
</file>

<file path=ppt/slides/_rels/slide1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sv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svg"/><Relationship Id="rId20" Type="http://schemas.openxmlformats.org/officeDocument/2006/relationships/image" Target="../media/image51.png"/><Relationship Id="rId1" Type="http://schemas.openxmlformats.org/officeDocument/2006/relationships/slideLayout" Target="../slideLayouts/slideLayout28.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svg"/><Relationship Id="rId10" Type="http://schemas.openxmlformats.org/officeDocument/2006/relationships/image" Target="../media/image41.svg"/><Relationship Id="rId19"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png"/></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6.emf"/><Relationship Id="rId7"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20.xml"/><Relationship Id="rId1" Type="http://schemas.openxmlformats.org/officeDocument/2006/relationships/slideLayout" Target="../slideLayouts/slideLayout1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resources/the-economic-value-of-migrating-and-modernizing-on-premises-instances-to-azure-database-for-mysql-/" TargetMode="External"/><Relationship Id="rId2" Type="http://schemas.openxmlformats.org/officeDocument/2006/relationships/notesSlide" Target="../notesSlides/notesSlide22.xml"/><Relationship Id="rId1" Type="http://schemas.openxmlformats.org/officeDocument/2006/relationships/slideLayout" Target="../slideLayouts/slideLayout243.xml"/><Relationship Id="rId6" Type="http://schemas.openxmlformats.org/officeDocument/2006/relationships/image" Target="../media/image152.png"/><Relationship Id="rId5" Type="http://schemas.openxmlformats.org/officeDocument/2006/relationships/image" Target="../media/image43.sv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25.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57.png"/><Relationship Id="rId18" Type="http://schemas.openxmlformats.org/officeDocument/2006/relationships/image" Target="../media/image160.svg"/><Relationship Id="rId3" Type="http://schemas.openxmlformats.org/officeDocument/2006/relationships/image" Target="../media/image42.png"/><Relationship Id="rId21" Type="http://schemas.openxmlformats.org/officeDocument/2006/relationships/image" Target="../media/image163.png"/><Relationship Id="rId7" Type="http://schemas.openxmlformats.org/officeDocument/2006/relationships/image" Target="../media/image136.png"/><Relationship Id="rId12" Type="http://schemas.openxmlformats.org/officeDocument/2006/relationships/image" Target="../media/image156.svg"/><Relationship Id="rId17" Type="http://schemas.openxmlformats.org/officeDocument/2006/relationships/image" Target="../media/image159.png"/><Relationship Id="rId2" Type="http://schemas.openxmlformats.org/officeDocument/2006/relationships/notesSlide" Target="../notesSlides/notesSlide24.xml"/><Relationship Id="rId16" Type="http://schemas.openxmlformats.org/officeDocument/2006/relationships/image" Target="../media/image109.svg"/><Relationship Id="rId20" Type="http://schemas.openxmlformats.org/officeDocument/2006/relationships/image" Target="../media/image162.svg"/><Relationship Id="rId1" Type="http://schemas.openxmlformats.org/officeDocument/2006/relationships/slideLayout" Target="../slideLayouts/slideLayout173.xml"/><Relationship Id="rId6" Type="http://schemas.openxmlformats.org/officeDocument/2006/relationships/image" Target="../media/image45.svg"/><Relationship Id="rId11" Type="http://schemas.openxmlformats.org/officeDocument/2006/relationships/image" Target="../media/image155.png"/><Relationship Id="rId5" Type="http://schemas.openxmlformats.org/officeDocument/2006/relationships/image" Target="../media/image44.png"/><Relationship Id="rId15" Type="http://schemas.openxmlformats.org/officeDocument/2006/relationships/image" Target="../media/image108.png"/><Relationship Id="rId10" Type="http://schemas.openxmlformats.org/officeDocument/2006/relationships/image" Target="../media/image52.svg"/><Relationship Id="rId19" Type="http://schemas.openxmlformats.org/officeDocument/2006/relationships/image" Target="../media/image161.png"/><Relationship Id="rId4" Type="http://schemas.openxmlformats.org/officeDocument/2006/relationships/image" Target="../media/image43.svg"/><Relationship Id="rId9" Type="http://schemas.openxmlformats.org/officeDocument/2006/relationships/image" Target="../media/image51.png"/><Relationship Id="rId14" Type="http://schemas.openxmlformats.org/officeDocument/2006/relationships/image" Target="../media/image158.svg"/><Relationship Id="rId22" Type="http://schemas.openxmlformats.org/officeDocument/2006/relationships/image" Target="../media/image164.svg"/></Relationships>
</file>

<file path=ppt/slides/_rels/slide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mysqlmigrationguid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6.emf"/><Relationship Id="rId4" Type="http://schemas.openxmlformats.org/officeDocument/2006/relationships/hyperlink" Target="http://aka.ms/get-dms"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65.emf"/><Relationship Id="rId18" Type="http://schemas.openxmlformats.org/officeDocument/2006/relationships/image" Target="../media/image70.png"/><Relationship Id="rId26" Type="http://schemas.openxmlformats.org/officeDocument/2006/relationships/image" Target="../media/image77.png"/><Relationship Id="rId3" Type="http://schemas.openxmlformats.org/officeDocument/2006/relationships/image" Target="../media/image55.png"/><Relationship Id="rId21" Type="http://schemas.openxmlformats.org/officeDocument/2006/relationships/image" Target="../media/image73.svg"/><Relationship Id="rId34" Type="http://schemas.openxmlformats.org/officeDocument/2006/relationships/image" Target="../media/image45.sv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6.emf"/><Relationship Id="rId33"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0.png"/><Relationship Id="rId1" Type="http://schemas.openxmlformats.org/officeDocument/2006/relationships/slideLayout" Target="../slideLayouts/slideLayout28.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5.png"/><Relationship Id="rId32" Type="http://schemas.openxmlformats.org/officeDocument/2006/relationships/image" Target="../media/image43.svg"/><Relationship Id="rId5" Type="http://schemas.openxmlformats.org/officeDocument/2006/relationships/image" Target="../media/image57.png"/><Relationship Id="rId15" Type="http://schemas.openxmlformats.org/officeDocument/2006/relationships/image" Target="../media/image67.svg"/><Relationship Id="rId23" Type="http://schemas.openxmlformats.org/officeDocument/2006/relationships/image" Target="../media/image74.svg"/><Relationship Id="rId28" Type="http://schemas.openxmlformats.org/officeDocument/2006/relationships/image" Target="../media/image79.png"/><Relationship Id="rId10" Type="http://schemas.openxmlformats.org/officeDocument/2006/relationships/image" Target="../media/image62.png"/><Relationship Id="rId19" Type="http://schemas.openxmlformats.org/officeDocument/2006/relationships/image" Target="../media/image71.svg"/><Relationship Id="rId31" Type="http://schemas.openxmlformats.org/officeDocument/2006/relationships/image" Target="../media/image4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36.png"/><Relationship Id="rId27" Type="http://schemas.openxmlformats.org/officeDocument/2006/relationships/image" Target="../media/image78.png"/><Relationship Id="rId30" Type="http://schemas.openxmlformats.org/officeDocument/2006/relationships/image" Target="../media/image81.png"/><Relationship Id="rId8" Type="http://schemas.openxmlformats.org/officeDocument/2006/relationships/image" Target="../media/image6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7.xml"/><Relationship Id="rId4" Type="http://schemas.openxmlformats.org/officeDocument/2006/relationships/hyperlink" Target="https://azure.microsoft.com/en-us/free/mysq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ka.ms/mysqldocs" TargetMode="External"/><Relationship Id="rId7" Type="http://schemas.openxmlformats.org/officeDocument/2006/relationships/hyperlink" Target="https://aka.ms/mysql-azure-videos" TargetMode="External"/><Relationship Id="rId2" Type="http://schemas.openxmlformats.org/officeDocument/2006/relationships/hyperlink" Target="https://aka.ms/OSS_DB" TargetMode="External"/><Relationship Id="rId1" Type="http://schemas.openxmlformats.org/officeDocument/2006/relationships/slideLayout" Target="../slideLayouts/slideLayout87.xml"/><Relationship Id="rId6" Type="http://schemas.openxmlformats.org/officeDocument/2006/relationships/hyperlink" Target="mailto:AskAzureDBforMariaDB@service.microsoft.com" TargetMode="External"/><Relationship Id="rId5" Type="http://schemas.openxmlformats.org/officeDocument/2006/relationships/hyperlink" Target="mailto:AskAzureDBforMySQL@service.microsoft.com" TargetMode="External"/><Relationship Id="rId4" Type="http://schemas.openxmlformats.org/officeDocument/2006/relationships/hyperlink" Target="https://aka.ms/mariadbdo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3" Type="http://schemas.openxmlformats.org/officeDocument/2006/relationships/hyperlink" Target="https://aka.ms/MySQLFlexibleTCO" TargetMode="External"/><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0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p:txBody>
          <a:bodyPr/>
          <a:lstStyle/>
          <a:p>
            <a:r>
              <a:rPr lang="en-US" dirty="0"/>
              <a:t>Azure Database for MySQL and MariaDB</a:t>
            </a:r>
          </a:p>
        </p:txBody>
      </p:sp>
      <p:sp>
        <p:nvSpPr>
          <p:cNvPr id="3" name="Text Placeholder 2">
            <a:extLst>
              <a:ext uri="{FF2B5EF4-FFF2-40B4-BE49-F238E27FC236}">
                <a16:creationId xmlns:a16="http://schemas.microsoft.com/office/drawing/2014/main" id="{953C578D-0285-4E43-B030-68409FE37029}"/>
              </a:ext>
            </a:extLst>
          </p:cNvPr>
          <p:cNvSpPr>
            <a:spLocks noGrp="1"/>
          </p:cNvSpPr>
          <p:nvPr>
            <p:ph type="body" sz="quarter" idx="12"/>
          </p:nvPr>
        </p:nvSpPr>
        <p:spPr/>
        <p:txBody>
          <a:bodyPr/>
          <a:lstStyle/>
          <a:p>
            <a:r>
              <a:rPr lang="en-US">
                <a:solidFill>
                  <a:schemeClr val="accent2"/>
                </a:solidFill>
              </a:rPr>
              <a:t>L200 pitch deck</a:t>
            </a:r>
          </a:p>
        </p:txBody>
      </p:sp>
      <p:sp>
        <p:nvSpPr>
          <p:cNvPr id="4" name="Text Placeholder 8">
            <a:extLst>
              <a:ext uri="{FF2B5EF4-FFF2-40B4-BE49-F238E27FC236}">
                <a16:creationId xmlns:a16="http://schemas.microsoft.com/office/drawing/2014/main" id="{E56A66B5-5DEB-44B9-B48F-118C77387CC6}"/>
              </a:ext>
            </a:extLst>
          </p:cNvPr>
          <p:cNvSpPr txBox="1">
            <a:spLocks/>
          </p:cNvSpPr>
          <p:nvPr/>
        </p:nvSpPr>
        <p:spPr>
          <a:xfrm>
            <a:off x="590550" y="4716544"/>
            <a:ext cx="9144000"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i="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Speaker name or subtitle text</a:t>
            </a:r>
            <a:endParaRPr lang="en-US" dirty="0"/>
          </a:p>
        </p:txBody>
      </p:sp>
    </p:spTree>
    <p:extLst>
      <p:ext uri="{BB962C8B-B14F-4D97-AF65-F5344CB8AC3E}">
        <p14:creationId xmlns:p14="http://schemas.microsoft.com/office/powerpoint/2010/main" val="15937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5788" y="2252693"/>
            <a:ext cx="4899025" cy="3902479"/>
          </a:xfrm>
        </p:spPr>
        <p:txBody>
          <a:bodyPr vert="horz" wrap="square" lIns="0" tIns="0" rIns="0" bIns="0" rtlCol="0" anchor="t">
            <a:spAutoFit/>
          </a:bodyPr>
          <a:lstStyle/>
          <a:p>
            <a:pPr lvl="0"/>
            <a:r>
              <a:rPr lang="en-US" sz="1400" dirty="0"/>
              <a:t>Accelerate time to market by leaving database management to Azure Database for MySQL</a:t>
            </a:r>
          </a:p>
          <a:p>
            <a:r>
              <a:rPr lang="en-US" sz="1400" dirty="0"/>
              <a:t>Run an Azure Database for MySQL server side-by-</a:t>
            </a:r>
            <a:br>
              <a:rPr lang="en-US" sz="1400" dirty="0"/>
            </a:br>
            <a:r>
              <a:rPr lang="en-US" sz="1400" dirty="0"/>
              <a:t>side Azure App Service to simplify development</a:t>
            </a:r>
          </a:p>
          <a:p>
            <a:r>
              <a:rPr lang="en-US" sz="1400" dirty="0">
                <a:cs typeface="Segoe UI"/>
              </a:rPr>
              <a:t>Integrate effortlessly with popular content management systems like WordPress, Drupal,  and Joomla</a:t>
            </a:r>
          </a:p>
          <a:p>
            <a:pPr lvl="0"/>
            <a:r>
              <a:rPr lang="en-US" sz="1400" dirty="0"/>
              <a:t>Choose from many languages like PHP, Java, Node.js, and more</a:t>
            </a:r>
          </a:p>
          <a:p>
            <a:pPr lvl="0"/>
            <a:r>
              <a:rPr lang="en-US" sz="1400" b="1" dirty="0"/>
              <a:t>Ideal for web apps, digital marketing, and gaming</a:t>
            </a:r>
          </a:p>
          <a:p>
            <a:pPr lvl="0"/>
            <a:endParaRPr lang="en-US" sz="1400" dirty="0"/>
          </a:p>
          <a:p>
            <a:pPr lvl="0"/>
            <a:endParaRPr lang="en-US" sz="1400" dirty="0"/>
          </a:p>
          <a:p>
            <a:pPr lvl="0"/>
            <a:endParaRPr lang="en-US" sz="1400" dirty="0"/>
          </a:p>
        </p:txBody>
      </p:sp>
      <p:sp>
        <p:nvSpPr>
          <p:cNvPr id="2" name="Title 1"/>
          <p:cNvSpPr>
            <a:spLocks noGrp="1"/>
          </p:cNvSpPr>
          <p:nvPr>
            <p:ph type="title"/>
          </p:nvPr>
        </p:nvSpPr>
        <p:spPr>
          <a:xfrm>
            <a:off x="588963" y="457200"/>
            <a:ext cx="4624721" cy="554038"/>
          </a:xfrm>
        </p:spPr>
        <p:txBody>
          <a:bodyPr>
            <a:noAutofit/>
          </a:bodyPr>
          <a:lstStyle/>
          <a:p>
            <a:r>
              <a:rPr lang="en-US" sz="3200" dirty="0"/>
              <a:t>Get to market quickly with the LAMP open source stack</a:t>
            </a:r>
          </a:p>
        </p:txBody>
      </p:sp>
      <p:sp>
        <p:nvSpPr>
          <p:cNvPr id="6" name="TextBox 5">
            <a:extLst>
              <a:ext uri="{FF2B5EF4-FFF2-40B4-BE49-F238E27FC236}">
                <a16:creationId xmlns:a16="http://schemas.microsoft.com/office/drawing/2014/main" id="{BC97CC41-29A6-44A3-B7B2-70701ABDD4BA}"/>
              </a:ext>
            </a:extLst>
          </p:cNvPr>
          <p:cNvSpPr txBox="1"/>
          <p:nvPr/>
        </p:nvSpPr>
        <p:spPr>
          <a:xfrm>
            <a:off x="6658711" y="4587203"/>
            <a:ext cx="68844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a:ea typeface="+mn-ea"/>
                <a:cs typeface="+mn-cs"/>
              </a:rPr>
              <a:t>Users</a:t>
            </a:r>
          </a:p>
        </p:txBody>
      </p:sp>
      <p:sp>
        <p:nvSpPr>
          <p:cNvPr id="46" name="TextBox 45">
            <a:extLst>
              <a:ext uri="{FF2B5EF4-FFF2-40B4-BE49-F238E27FC236}">
                <a16:creationId xmlns:a16="http://schemas.microsoft.com/office/drawing/2014/main" id="{358D5AD6-1BCD-4CB9-A063-553A89C608A1}"/>
              </a:ext>
            </a:extLst>
          </p:cNvPr>
          <p:cNvSpPr txBox="1"/>
          <p:nvPr/>
        </p:nvSpPr>
        <p:spPr>
          <a:xfrm>
            <a:off x="7644374" y="3451822"/>
            <a:ext cx="1112833" cy="2492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Content Delivery Network</a:t>
            </a:r>
          </a:p>
        </p:txBody>
      </p:sp>
      <p:sp>
        <p:nvSpPr>
          <p:cNvPr id="49" name="TextBox 48">
            <a:extLst>
              <a:ext uri="{FF2B5EF4-FFF2-40B4-BE49-F238E27FC236}">
                <a16:creationId xmlns:a16="http://schemas.microsoft.com/office/drawing/2014/main" id="{CB4B0057-D4D0-4D9D-B88F-DDD6E5625D53}"/>
              </a:ext>
            </a:extLst>
          </p:cNvPr>
          <p:cNvSpPr txBox="1"/>
          <p:nvPr/>
        </p:nvSpPr>
        <p:spPr>
          <a:xfrm>
            <a:off x="8667057" y="3451822"/>
            <a:ext cx="1239878" cy="2492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Azure </a:t>
            </a:r>
            <a:b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App Service</a:t>
            </a:r>
          </a:p>
        </p:txBody>
      </p:sp>
      <p:cxnSp>
        <p:nvCxnSpPr>
          <p:cNvPr id="20" name="Straight Arrow Connector 19">
            <a:extLst>
              <a:ext uri="{FF2B5EF4-FFF2-40B4-BE49-F238E27FC236}">
                <a16:creationId xmlns:a16="http://schemas.microsoft.com/office/drawing/2014/main" id="{E54A6BED-5E99-43FE-AC04-969108046283}"/>
              </a:ext>
              <a:ext uri="{C183D7F6-B498-43B3-948B-1728B52AA6E4}">
                <adec:decorative xmlns:adec="http://schemas.microsoft.com/office/drawing/2017/decorative" val="1"/>
              </a:ext>
            </a:extLst>
          </p:cNvPr>
          <p:cNvCxnSpPr>
            <a:cxnSpLocks/>
          </p:cNvCxnSpPr>
          <p:nvPr/>
        </p:nvCxnSpPr>
        <p:spPr>
          <a:xfrm>
            <a:off x="8624611" y="3235833"/>
            <a:ext cx="34362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8D64FF9-45F1-49CA-A22A-1ADDD7FB4C17}"/>
              </a:ext>
            </a:extLst>
          </p:cNvPr>
          <p:cNvSpPr txBox="1"/>
          <p:nvPr/>
        </p:nvSpPr>
        <p:spPr>
          <a:xfrm>
            <a:off x="11020395" y="3451822"/>
            <a:ext cx="852845" cy="37394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Monitoring/</a:t>
            </a:r>
            <a:b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Logging</a:t>
            </a:r>
            <a:b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endPar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96" name="Straight Arrow Connector 95">
            <a:extLst>
              <a:ext uri="{FF2B5EF4-FFF2-40B4-BE49-F238E27FC236}">
                <a16:creationId xmlns:a16="http://schemas.microsoft.com/office/drawing/2014/main" id="{7C382B93-B5A5-4473-8B2D-673FAFAB0BA9}"/>
              </a:ext>
              <a:ext uri="{C183D7F6-B498-43B3-948B-1728B52AA6E4}">
                <adec:decorative xmlns:adec="http://schemas.microsoft.com/office/drawing/2017/decorative" val="1"/>
              </a:ext>
            </a:extLst>
          </p:cNvPr>
          <p:cNvCxnSpPr>
            <a:cxnSpLocks/>
          </p:cNvCxnSpPr>
          <p:nvPr/>
        </p:nvCxnSpPr>
        <p:spPr>
          <a:xfrm>
            <a:off x="10666394" y="3238583"/>
            <a:ext cx="40317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77219DC-3155-4FA0-B1AB-1216536F4253}"/>
              </a:ext>
            </a:extLst>
          </p:cNvPr>
          <p:cNvSpPr txBox="1"/>
          <p:nvPr/>
        </p:nvSpPr>
        <p:spPr>
          <a:xfrm>
            <a:off x="10002098" y="4538251"/>
            <a:ext cx="737259" cy="12465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Docker Hub</a:t>
            </a:r>
          </a:p>
        </p:txBody>
      </p:sp>
      <p:sp>
        <p:nvSpPr>
          <p:cNvPr id="98" name="TextBox 97">
            <a:extLst>
              <a:ext uri="{FF2B5EF4-FFF2-40B4-BE49-F238E27FC236}">
                <a16:creationId xmlns:a16="http://schemas.microsoft.com/office/drawing/2014/main" id="{44A87B5B-EE26-4E8D-9D66-ECFB9BB4DE54}"/>
              </a:ext>
            </a:extLst>
          </p:cNvPr>
          <p:cNvSpPr txBox="1"/>
          <p:nvPr/>
        </p:nvSpPr>
        <p:spPr>
          <a:xfrm>
            <a:off x="9922922" y="3451822"/>
            <a:ext cx="791122" cy="124650"/>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Redis Cache</a:t>
            </a:r>
          </a:p>
        </p:txBody>
      </p:sp>
      <p:sp>
        <p:nvSpPr>
          <p:cNvPr id="99" name="TextBox 98">
            <a:extLst>
              <a:ext uri="{FF2B5EF4-FFF2-40B4-BE49-F238E27FC236}">
                <a16:creationId xmlns:a16="http://schemas.microsoft.com/office/drawing/2014/main" id="{0783CBE2-96DB-463B-825E-4FC37D8AE58A}"/>
              </a:ext>
            </a:extLst>
          </p:cNvPr>
          <p:cNvSpPr txBox="1"/>
          <p:nvPr/>
        </p:nvSpPr>
        <p:spPr>
          <a:xfrm>
            <a:off x="9793016" y="2437028"/>
            <a:ext cx="1003300" cy="249299"/>
          </a:xfrm>
          <a:prstGeom prst="rect">
            <a:avLst/>
          </a:prstGeom>
          <a:noFill/>
        </p:spPr>
        <p:txBody>
          <a:bodyPr wrap="square" lIns="0" tIns="0" rIns="0" bIns="0"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Azure Database </a:t>
            </a:r>
            <a:b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for MySQL</a:t>
            </a:r>
          </a:p>
        </p:txBody>
      </p:sp>
      <p:pic>
        <p:nvPicPr>
          <p:cNvPr id="1026" name="Picture 2" descr="Story logo">
            <a:extLst>
              <a:ext uri="{FF2B5EF4-FFF2-40B4-BE49-F238E27FC236}">
                <a16:creationId xmlns:a16="http://schemas.microsoft.com/office/drawing/2014/main" id="{4EE1F090-F056-4FF3-8B75-975D0E52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57" y="5710989"/>
            <a:ext cx="751871" cy="75187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877D1844-2CBD-48FF-BA46-7BC2D1235DAB}"/>
              </a:ext>
            </a:extLst>
          </p:cNvPr>
          <p:cNvSpPr/>
          <p:nvPr/>
        </p:nvSpPr>
        <p:spPr>
          <a:xfrm>
            <a:off x="7748337" y="5704207"/>
            <a:ext cx="4186989" cy="738664"/>
          </a:xfrm>
          <a:prstGeom prst="rect">
            <a:avLst/>
          </a:prstGeom>
        </p:spPr>
        <p:txBody>
          <a:bodyPr wrap="square" anchor="t">
            <a:spAutoFit/>
          </a:bodyPr>
          <a:lstStyle/>
          <a:p>
            <a:pPr>
              <a:defRPr/>
            </a:pPr>
            <a:r>
              <a:rPr kumimoji="0" lang="en-US" sz="1400" b="0" i="0" u="none" strike="noStrike" kern="1200" cap="none" spc="0" normalizeH="0" baseline="0" noProof="0" dirty="0">
                <a:ln>
                  <a:noFill/>
                </a:ln>
                <a:solidFill>
                  <a:srgbClr val="0177D7"/>
                </a:solidFill>
                <a:effectLst/>
                <a:uLnTx/>
                <a:uFillTx/>
                <a:latin typeface="+mj-lt"/>
                <a:ea typeface="Segoe UI Semilight" charset="0"/>
                <a:cs typeface="Segoe UI Semilight"/>
              </a:rPr>
              <a:t>Azure Database for MySQL provides a fully managed service </a:t>
            </a:r>
            <a:r>
              <a:rPr lang="en-US" sz="1400" dirty="0">
                <a:solidFill>
                  <a:srgbClr val="0177D7"/>
                </a:solidFill>
                <a:latin typeface="+mj-lt"/>
                <a:ea typeface="Segoe UI Semilight" charset="0"/>
                <a:cs typeface="Segoe UI Semilight"/>
              </a:rPr>
              <a:t>that stores</a:t>
            </a:r>
            <a:r>
              <a:rPr kumimoji="0" lang="en-US" sz="1400" b="0" i="0" u="none" strike="noStrike" kern="1200" cap="none" spc="0" normalizeH="0" baseline="0" noProof="0" dirty="0">
                <a:ln>
                  <a:noFill/>
                </a:ln>
                <a:solidFill>
                  <a:srgbClr val="0177D7"/>
                </a:solidFill>
                <a:effectLst/>
                <a:uLnTx/>
                <a:uFillTx/>
                <a:latin typeface="+mj-lt"/>
                <a:ea typeface="Segoe UI Semilight" charset="0"/>
                <a:cs typeface="Segoe UI Semilight"/>
              </a:rPr>
              <a:t> vast content as part of the Nobel Prize’s WordPress site</a:t>
            </a:r>
          </a:p>
        </p:txBody>
      </p:sp>
      <p:cxnSp>
        <p:nvCxnSpPr>
          <p:cNvPr id="65" name="Straight Connector 64">
            <a:extLst>
              <a:ext uri="{FF2B5EF4-FFF2-40B4-BE49-F238E27FC236}">
                <a16:creationId xmlns:a16="http://schemas.microsoft.com/office/drawing/2014/main" id="{8503D69B-633E-2B41-B70A-EB349581A137}"/>
              </a:ext>
              <a:ext uri="{C183D7F6-B498-43B3-948B-1728B52AA6E4}">
                <adec:decorative xmlns:adec="http://schemas.microsoft.com/office/drawing/2017/decorative" val="1"/>
              </a:ext>
            </a:extLst>
          </p:cNvPr>
          <p:cNvCxnSpPr>
            <a:cxnSpLocks/>
          </p:cNvCxnSpPr>
          <p:nvPr/>
        </p:nvCxnSpPr>
        <p:spPr>
          <a:xfrm>
            <a:off x="7534983" y="3230893"/>
            <a:ext cx="18782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4063FA9A-FEE7-E646-9517-8084F00E3EFB}"/>
              </a:ext>
            </a:extLst>
          </p:cNvPr>
          <p:cNvSpPr/>
          <p:nvPr/>
        </p:nvSpPr>
        <p:spPr bwMode="auto">
          <a:xfrm rot="16200000">
            <a:off x="6351486" y="3153534"/>
            <a:ext cx="2149655" cy="189062"/>
          </a:xfrm>
          <a:custGeom>
            <a:avLst/>
            <a:gdLst>
              <a:gd name="connsiteX0" fmla="*/ 0 w 7231117"/>
              <a:gd name="connsiteY0" fmla="*/ 0 h 315310"/>
              <a:gd name="connsiteX1" fmla="*/ 0 w 7231117"/>
              <a:gd name="connsiteY1" fmla="*/ 315310 h 315310"/>
              <a:gd name="connsiteX2" fmla="*/ 7231117 w 7231117"/>
              <a:gd name="connsiteY2" fmla="*/ 315310 h 315310"/>
              <a:gd name="connsiteX3" fmla="*/ 7231117 w 7231117"/>
              <a:gd name="connsiteY3" fmla="*/ 10510 h 315310"/>
            </a:gdLst>
            <a:ahLst/>
            <a:cxnLst>
              <a:cxn ang="0">
                <a:pos x="connsiteX0" y="connsiteY0"/>
              </a:cxn>
              <a:cxn ang="0">
                <a:pos x="connsiteX1" y="connsiteY1"/>
              </a:cxn>
              <a:cxn ang="0">
                <a:pos x="connsiteX2" y="connsiteY2"/>
              </a:cxn>
              <a:cxn ang="0">
                <a:pos x="connsiteX3" y="connsiteY3"/>
              </a:cxn>
            </a:cxnLst>
            <a:rect l="l" t="t" r="r" b="b"/>
            <a:pathLst>
              <a:path w="7231117" h="315310">
                <a:moveTo>
                  <a:pt x="0" y="0"/>
                </a:moveTo>
                <a:lnTo>
                  <a:pt x="0" y="315310"/>
                </a:lnTo>
                <a:lnTo>
                  <a:pt x="7231117" y="315310"/>
                </a:lnTo>
                <a:lnTo>
                  <a:pt x="7231117" y="1051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v</a:t>
            </a:r>
          </a:p>
        </p:txBody>
      </p:sp>
      <p:sp>
        <p:nvSpPr>
          <p:cNvPr id="90" name="Freeform 89">
            <a:extLst>
              <a:ext uri="{FF2B5EF4-FFF2-40B4-BE49-F238E27FC236}">
                <a16:creationId xmlns:a16="http://schemas.microsoft.com/office/drawing/2014/main" id="{31036204-8447-6745-B559-F9BA784DE8A0}"/>
              </a:ext>
              <a:ext uri="{C183D7F6-B498-43B3-948B-1728B52AA6E4}">
                <adec:decorative xmlns:adec="http://schemas.microsoft.com/office/drawing/2017/decorative" val="1"/>
              </a:ext>
            </a:extLst>
          </p:cNvPr>
          <p:cNvSpPr/>
          <p:nvPr/>
        </p:nvSpPr>
        <p:spPr bwMode="auto">
          <a:xfrm>
            <a:off x="9299438" y="2191424"/>
            <a:ext cx="674255" cy="615702"/>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971E1F74-73CF-6B4E-B613-666515AF6A5A}"/>
              </a:ext>
              <a:ext uri="{C183D7F6-B498-43B3-948B-1728B52AA6E4}">
                <adec:decorative xmlns:adec="http://schemas.microsoft.com/office/drawing/2017/decorative" val="1"/>
              </a:ext>
            </a:extLst>
          </p:cNvPr>
          <p:cNvSpPr/>
          <p:nvPr/>
        </p:nvSpPr>
        <p:spPr bwMode="auto">
          <a:xfrm flipV="1">
            <a:off x="9299438" y="3766067"/>
            <a:ext cx="674255" cy="556825"/>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6ACA1B-3669-A341-A705-AAE130502BAE}"/>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451"/>
                    </a14:imgEffect>
                    <a14:imgEffect>
                      <a14:saturation sat="227000"/>
                    </a14:imgEffect>
                    <a14:imgEffect>
                      <a14:brightnessContrast bright="5000"/>
                    </a14:imgEffect>
                  </a14:imgLayer>
                </a14:imgProps>
              </a:ext>
              <a:ext uri="{28A0092B-C50C-407E-A947-70E740481C1C}">
                <a14:useLocalDpi xmlns:a14="http://schemas.microsoft.com/office/drawing/2010/main" val="0"/>
              </a:ext>
            </a:extLst>
          </a:blip>
          <a:srcRect/>
          <a:stretch/>
        </p:blipFill>
        <p:spPr>
          <a:xfrm>
            <a:off x="9906935" y="4012476"/>
            <a:ext cx="881550" cy="482448"/>
          </a:xfrm>
          <a:prstGeom prst="rect">
            <a:avLst/>
          </a:prstGeom>
        </p:spPr>
      </p:pic>
      <p:sp>
        <p:nvSpPr>
          <p:cNvPr id="52" name="Rectangle 51">
            <a:extLst>
              <a:ext uri="{FF2B5EF4-FFF2-40B4-BE49-F238E27FC236}">
                <a16:creationId xmlns:a16="http://schemas.microsoft.com/office/drawing/2014/main" id="{837E6D40-4951-4D49-9C83-E4686204421E}"/>
              </a:ext>
            </a:extLst>
          </p:cNvPr>
          <p:cNvSpPr/>
          <p:nvPr/>
        </p:nvSpPr>
        <p:spPr>
          <a:xfrm>
            <a:off x="6450163" y="774557"/>
            <a:ext cx="531078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177D7"/>
                </a:solidFill>
                <a:latin typeface="Segoe UI Semibold"/>
                <a:cs typeface="Segoe UI Semilight" charset="0"/>
              </a:rPr>
              <a:t>Scalable open source architecture using Azure App Service environment</a:t>
            </a:r>
          </a:p>
        </p:txBody>
      </p:sp>
      <p:pic>
        <p:nvPicPr>
          <p:cNvPr id="59" name="Graphic 58">
            <a:extLst>
              <a:ext uri="{FF2B5EF4-FFF2-40B4-BE49-F238E27FC236}">
                <a16:creationId xmlns:a16="http://schemas.microsoft.com/office/drawing/2014/main" id="{0A922455-216D-4D97-8221-54532CED303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7535" y="1878015"/>
            <a:ext cx="514262" cy="514262"/>
          </a:xfrm>
          <a:prstGeom prst="rect">
            <a:avLst/>
          </a:prstGeom>
        </p:spPr>
      </p:pic>
      <p:pic>
        <p:nvPicPr>
          <p:cNvPr id="67" name="Graphic 66">
            <a:extLst>
              <a:ext uri="{FF2B5EF4-FFF2-40B4-BE49-F238E27FC236}">
                <a16:creationId xmlns:a16="http://schemas.microsoft.com/office/drawing/2014/main" id="{C1635DBD-FDED-4060-B7AE-A7B43A97948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63930" y="2856716"/>
            <a:ext cx="585216" cy="585216"/>
          </a:xfrm>
          <a:prstGeom prst="rect">
            <a:avLst/>
          </a:prstGeom>
        </p:spPr>
      </p:pic>
      <p:pic>
        <p:nvPicPr>
          <p:cNvPr id="153" name="Graphic 152">
            <a:extLst>
              <a:ext uri="{FF2B5EF4-FFF2-40B4-BE49-F238E27FC236}">
                <a16:creationId xmlns:a16="http://schemas.microsoft.com/office/drawing/2014/main" id="{4F271D76-52D8-4194-9152-2B7F9868B39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2292" y="2900858"/>
            <a:ext cx="518808" cy="518808"/>
          </a:xfrm>
          <a:prstGeom prst="rect">
            <a:avLst/>
          </a:prstGeom>
        </p:spPr>
      </p:pic>
      <p:pic>
        <p:nvPicPr>
          <p:cNvPr id="154" name="Graphic 153">
            <a:extLst>
              <a:ext uri="{FF2B5EF4-FFF2-40B4-BE49-F238E27FC236}">
                <a16:creationId xmlns:a16="http://schemas.microsoft.com/office/drawing/2014/main" id="{239A832D-ABAB-46C8-8AF6-114C9001460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39448" y="2852961"/>
            <a:ext cx="674434" cy="674434"/>
          </a:xfrm>
          <a:prstGeom prst="rect">
            <a:avLst/>
          </a:prstGeom>
        </p:spPr>
      </p:pic>
      <p:pic>
        <p:nvPicPr>
          <p:cNvPr id="155" name="Graphic 154">
            <a:extLst>
              <a:ext uri="{FF2B5EF4-FFF2-40B4-BE49-F238E27FC236}">
                <a16:creationId xmlns:a16="http://schemas.microsoft.com/office/drawing/2014/main" id="{4C22F175-7771-480A-AF27-DCACF4007B68}"/>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6821" y="2885110"/>
            <a:ext cx="496193" cy="496193"/>
          </a:xfrm>
          <a:prstGeom prst="rect">
            <a:avLst/>
          </a:prstGeom>
        </p:spPr>
      </p:pic>
      <p:pic>
        <p:nvPicPr>
          <p:cNvPr id="158" name="Graphic 157">
            <a:extLst>
              <a:ext uri="{FF2B5EF4-FFF2-40B4-BE49-F238E27FC236}">
                <a16:creationId xmlns:a16="http://schemas.microsoft.com/office/drawing/2014/main" id="{E1C07169-48CD-449A-9D72-EDA74B6ADCE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4269" y="3787348"/>
            <a:ext cx="514262" cy="514262"/>
          </a:xfrm>
          <a:prstGeom prst="rect">
            <a:avLst/>
          </a:prstGeom>
        </p:spPr>
      </p:pic>
      <p:grpSp>
        <p:nvGrpSpPr>
          <p:cNvPr id="159" name="Group 89">
            <a:extLst>
              <a:ext uri="{FF2B5EF4-FFF2-40B4-BE49-F238E27FC236}">
                <a16:creationId xmlns:a16="http://schemas.microsoft.com/office/drawing/2014/main" id="{9E208138-559F-452E-B3ED-A41DF75B6889}"/>
              </a:ext>
              <a:ext uri="{C183D7F6-B498-43B3-948B-1728B52AA6E4}">
                <adec:decorative xmlns:adec="http://schemas.microsoft.com/office/drawing/2017/decorative" val="1"/>
              </a:ext>
            </a:extLst>
          </p:cNvPr>
          <p:cNvGrpSpPr>
            <a:grpSpLocks noChangeAspect="1"/>
          </p:cNvGrpSpPr>
          <p:nvPr/>
        </p:nvGrpSpPr>
        <p:grpSpPr bwMode="auto">
          <a:xfrm>
            <a:off x="7127977" y="3980806"/>
            <a:ext cx="160551" cy="321101"/>
            <a:chOff x="2890" y="2783"/>
            <a:chExt cx="156" cy="312"/>
          </a:xfrm>
        </p:grpSpPr>
        <p:sp>
          <p:nvSpPr>
            <p:cNvPr id="160" name="AutoShape 88">
              <a:extLst>
                <a:ext uri="{FF2B5EF4-FFF2-40B4-BE49-F238E27FC236}">
                  <a16:creationId xmlns:a16="http://schemas.microsoft.com/office/drawing/2014/main" id="{43D774D9-E0F8-4B2A-8E4F-4D4B4434254E}"/>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0">
              <a:extLst>
                <a:ext uri="{FF2B5EF4-FFF2-40B4-BE49-F238E27FC236}">
                  <a16:creationId xmlns:a16="http://schemas.microsoft.com/office/drawing/2014/main" id="{D6835013-2A6A-4289-A4BE-E3FCA90753F5}"/>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1">
              <a:extLst>
                <a:ext uri="{FF2B5EF4-FFF2-40B4-BE49-F238E27FC236}">
                  <a16:creationId xmlns:a16="http://schemas.microsoft.com/office/drawing/2014/main" id="{528D36A6-8656-4279-A53E-10CD4E11BF3F}"/>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92">
              <a:extLst>
                <a:ext uri="{FF2B5EF4-FFF2-40B4-BE49-F238E27FC236}">
                  <a16:creationId xmlns:a16="http://schemas.microsoft.com/office/drawing/2014/main" id="{9E88B979-79F3-4579-A5D2-9E48933F4804}"/>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3">
              <a:extLst>
                <a:ext uri="{FF2B5EF4-FFF2-40B4-BE49-F238E27FC236}">
                  <a16:creationId xmlns:a16="http://schemas.microsoft.com/office/drawing/2014/main" id="{2DB21A03-06FA-421B-9D79-42B1B09F6CE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4">
              <a:extLst>
                <a:ext uri="{FF2B5EF4-FFF2-40B4-BE49-F238E27FC236}">
                  <a16:creationId xmlns:a16="http://schemas.microsoft.com/office/drawing/2014/main" id="{FC200FBB-1FF1-4F93-97A4-68A665AF699C}"/>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5">
              <a:extLst>
                <a:ext uri="{FF2B5EF4-FFF2-40B4-BE49-F238E27FC236}">
                  <a16:creationId xmlns:a16="http://schemas.microsoft.com/office/drawing/2014/main" id="{5EB82BDB-987C-4A2A-956D-823CA65E366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67" name="Graphic 166">
            <a:extLst>
              <a:ext uri="{FF2B5EF4-FFF2-40B4-BE49-F238E27FC236}">
                <a16:creationId xmlns:a16="http://schemas.microsoft.com/office/drawing/2014/main" id="{C1FF0C4F-6E88-4609-B92D-C71DD1E110D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4269" y="2940590"/>
            <a:ext cx="514262" cy="514262"/>
          </a:xfrm>
          <a:prstGeom prst="rect">
            <a:avLst/>
          </a:prstGeom>
        </p:spPr>
      </p:pic>
      <p:grpSp>
        <p:nvGrpSpPr>
          <p:cNvPr id="168" name="Group 89">
            <a:extLst>
              <a:ext uri="{FF2B5EF4-FFF2-40B4-BE49-F238E27FC236}">
                <a16:creationId xmlns:a16="http://schemas.microsoft.com/office/drawing/2014/main" id="{DACE6C41-EE45-4855-8BBA-91A31E0E63F9}"/>
              </a:ext>
              <a:ext uri="{C183D7F6-B498-43B3-948B-1728B52AA6E4}">
                <adec:decorative xmlns:adec="http://schemas.microsoft.com/office/drawing/2017/decorative" val="1"/>
              </a:ext>
            </a:extLst>
          </p:cNvPr>
          <p:cNvGrpSpPr>
            <a:grpSpLocks noChangeAspect="1"/>
          </p:cNvGrpSpPr>
          <p:nvPr/>
        </p:nvGrpSpPr>
        <p:grpSpPr bwMode="auto">
          <a:xfrm>
            <a:off x="7127977" y="3134048"/>
            <a:ext cx="160551" cy="321101"/>
            <a:chOff x="2890" y="2783"/>
            <a:chExt cx="156" cy="312"/>
          </a:xfrm>
        </p:grpSpPr>
        <p:sp>
          <p:nvSpPr>
            <p:cNvPr id="169" name="AutoShape 88">
              <a:extLst>
                <a:ext uri="{FF2B5EF4-FFF2-40B4-BE49-F238E27FC236}">
                  <a16:creationId xmlns:a16="http://schemas.microsoft.com/office/drawing/2014/main" id="{956DF285-62A6-4E4D-8610-737D923705C7}"/>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0">
              <a:extLst>
                <a:ext uri="{FF2B5EF4-FFF2-40B4-BE49-F238E27FC236}">
                  <a16:creationId xmlns:a16="http://schemas.microsoft.com/office/drawing/2014/main" id="{C714ED2F-0F47-4874-9F9B-F9BC3606D7C7}"/>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1">
              <a:extLst>
                <a:ext uri="{FF2B5EF4-FFF2-40B4-BE49-F238E27FC236}">
                  <a16:creationId xmlns:a16="http://schemas.microsoft.com/office/drawing/2014/main" id="{555473C8-47BF-4A48-AB12-F428FBF4F18D}"/>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92">
              <a:extLst>
                <a:ext uri="{FF2B5EF4-FFF2-40B4-BE49-F238E27FC236}">
                  <a16:creationId xmlns:a16="http://schemas.microsoft.com/office/drawing/2014/main" id="{DD15B186-2581-412E-AA8E-50D842DBDA1F}"/>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3">
              <a:extLst>
                <a:ext uri="{FF2B5EF4-FFF2-40B4-BE49-F238E27FC236}">
                  <a16:creationId xmlns:a16="http://schemas.microsoft.com/office/drawing/2014/main" id="{24183226-3053-4F81-890E-9874A409D2E2}"/>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4">
              <a:extLst>
                <a:ext uri="{FF2B5EF4-FFF2-40B4-BE49-F238E27FC236}">
                  <a16:creationId xmlns:a16="http://schemas.microsoft.com/office/drawing/2014/main" id="{99B2A809-DB03-4A96-A927-82EAD35A627A}"/>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5">
              <a:extLst>
                <a:ext uri="{FF2B5EF4-FFF2-40B4-BE49-F238E27FC236}">
                  <a16:creationId xmlns:a16="http://schemas.microsoft.com/office/drawing/2014/main" id="{399BFA27-E963-4C95-979C-1F461EE0F58F}"/>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6" name="Graphic 175">
            <a:extLst>
              <a:ext uri="{FF2B5EF4-FFF2-40B4-BE49-F238E27FC236}">
                <a16:creationId xmlns:a16="http://schemas.microsoft.com/office/drawing/2014/main" id="{70ADCF2E-2AE0-477A-BA4A-F790A8368F0D}"/>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9722" y="2199040"/>
            <a:ext cx="514262" cy="514262"/>
          </a:xfrm>
          <a:prstGeom prst="rect">
            <a:avLst/>
          </a:prstGeom>
        </p:spPr>
      </p:pic>
      <p:grpSp>
        <p:nvGrpSpPr>
          <p:cNvPr id="177" name="Group 89">
            <a:extLst>
              <a:ext uri="{FF2B5EF4-FFF2-40B4-BE49-F238E27FC236}">
                <a16:creationId xmlns:a16="http://schemas.microsoft.com/office/drawing/2014/main" id="{20F98506-C9D6-4003-8842-E00CD4657A49}"/>
              </a:ext>
              <a:ext uri="{C183D7F6-B498-43B3-948B-1728B52AA6E4}">
                <adec:decorative xmlns:adec="http://schemas.microsoft.com/office/drawing/2017/decorative" val="1"/>
              </a:ext>
            </a:extLst>
          </p:cNvPr>
          <p:cNvGrpSpPr>
            <a:grpSpLocks noChangeAspect="1"/>
          </p:cNvGrpSpPr>
          <p:nvPr/>
        </p:nvGrpSpPr>
        <p:grpSpPr bwMode="auto">
          <a:xfrm>
            <a:off x="7133430" y="2392498"/>
            <a:ext cx="160551" cy="321101"/>
            <a:chOff x="2890" y="2783"/>
            <a:chExt cx="156" cy="312"/>
          </a:xfrm>
        </p:grpSpPr>
        <p:sp>
          <p:nvSpPr>
            <p:cNvPr id="178" name="AutoShape 88">
              <a:extLst>
                <a:ext uri="{FF2B5EF4-FFF2-40B4-BE49-F238E27FC236}">
                  <a16:creationId xmlns:a16="http://schemas.microsoft.com/office/drawing/2014/main" id="{567AE821-2CE4-46CF-BA06-A656269F82F0}"/>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0">
              <a:extLst>
                <a:ext uri="{FF2B5EF4-FFF2-40B4-BE49-F238E27FC236}">
                  <a16:creationId xmlns:a16="http://schemas.microsoft.com/office/drawing/2014/main" id="{25E63CA7-C361-4EC6-9699-7BD0DFEA6C60}"/>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1">
              <a:extLst>
                <a:ext uri="{FF2B5EF4-FFF2-40B4-BE49-F238E27FC236}">
                  <a16:creationId xmlns:a16="http://schemas.microsoft.com/office/drawing/2014/main" id="{34185336-9E8C-4B34-8696-CF5D89922A37}"/>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92">
              <a:extLst>
                <a:ext uri="{FF2B5EF4-FFF2-40B4-BE49-F238E27FC236}">
                  <a16:creationId xmlns:a16="http://schemas.microsoft.com/office/drawing/2014/main" id="{D9FBB4D3-0A39-44B7-A87A-5794183BF4BD}"/>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93">
              <a:extLst>
                <a:ext uri="{FF2B5EF4-FFF2-40B4-BE49-F238E27FC236}">
                  <a16:creationId xmlns:a16="http://schemas.microsoft.com/office/drawing/2014/main" id="{846A4CBD-61CF-4BE6-957E-55294297CC8A}"/>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4">
              <a:extLst>
                <a:ext uri="{FF2B5EF4-FFF2-40B4-BE49-F238E27FC236}">
                  <a16:creationId xmlns:a16="http://schemas.microsoft.com/office/drawing/2014/main" id="{308C2648-402F-410E-9037-F65CD06AB2EE}"/>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5">
              <a:extLst>
                <a:ext uri="{FF2B5EF4-FFF2-40B4-BE49-F238E27FC236}">
                  <a16:creationId xmlns:a16="http://schemas.microsoft.com/office/drawing/2014/main" id="{D1081781-70B1-4087-ADCE-9333D5373D74}"/>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501038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6390" y="1731186"/>
            <a:ext cx="4898137" cy="1711109"/>
          </a:xfrm>
        </p:spPr>
        <p:txBody>
          <a:bodyPr vert="horz" wrap="square" lIns="0" tIns="0" rIns="0" bIns="0" rtlCol="0" anchor="t">
            <a:spAutoFit/>
          </a:bodyPr>
          <a:lstStyle/>
          <a:p>
            <a:r>
              <a:rPr lang="en-US" sz="1400" dirty="0"/>
              <a:t>Increase performance by deploying read replicas, effectively isolating read and write workloads</a:t>
            </a:r>
          </a:p>
          <a:p>
            <a:r>
              <a:rPr lang="en-US" sz="1400" dirty="0"/>
              <a:t>Bring applications closer to users around the world by deploying read replicas to other Azure regions</a:t>
            </a:r>
          </a:p>
          <a:p>
            <a:r>
              <a:rPr lang="en-US" sz="1400" b="1" dirty="0"/>
              <a:t>Ideal for read-heavy workloads including BI reporting, social media, web apps, and analytics </a:t>
            </a:r>
          </a:p>
        </p:txBody>
      </p:sp>
      <p:sp>
        <p:nvSpPr>
          <p:cNvPr id="2" name="Title 1"/>
          <p:cNvSpPr>
            <a:spLocks noGrp="1"/>
          </p:cNvSpPr>
          <p:nvPr>
            <p:ph type="title"/>
          </p:nvPr>
        </p:nvSpPr>
        <p:spPr>
          <a:xfrm>
            <a:off x="588263" y="457200"/>
            <a:ext cx="4896264" cy="553998"/>
          </a:xfrm>
        </p:spPr>
        <p:txBody>
          <a:bodyPr>
            <a:normAutofit fontScale="90000"/>
          </a:bodyPr>
          <a:lstStyle/>
          <a:p>
            <a:r>
              <a:rPr lang="en-US" dirty="0"/>
              <a:t>Optimize performance for read-heavy workloads</a:t>
            </a:r>
          </a:p>
        </p:txBody>
      </p:sp>
      <p:cxnSp>
        <p:nvCxnSpPr>
          <p:cNvPr id="9" name="Straight Connector 8">
            <a:extLst>
              <a:ext uri="{FF2B5EF4-FFF2-40B4-BE49-F238E27FC236}">
                <a16:creationId xmlns:a16="http://schemas.microsoft.com/office/drawing/2014/main" id="{F95CC684-4B74-404A-8E80-4089CF63F83B}"/>
              </a:ext>
              <a:ext uri="{C183D7F6-B498-43B3-948B-1728B52AA6E4}">
                <adec:decorative xmlns:adec="http://schemas.microsoft.com/office/drawing/2017/decorative" val="1"/>
              </a:ext>
            </a:extLst>
          </p:cNvPr>
          <p:cNvCxnSpPr/>
          <p:nvPr/>
        </p:nvCxnSpPr>
        <p:spPr>
          <a:xfrm>
            <a:off x="4230029" y="5761463"/>
            <a:ext cx="0" cy="70624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Title 1">
            <a:extLst>
              <a:ext uri="{FF2B5EF4-FFF2-40B4-BE49-F238E27FC236}">
                <a16:creationId xmlns:a16="http://schemas.microsoft.com/office/drawing/2014/main" id="{E83882BD-8B5A-44CF-A878-0D0D95D98C7C}"/>
              </a:ext>
            </a:extLst>
          </p:cNvPr>
          <p:cNvSpPr txBox="1">
            <a:spLocks/>
          </p:cNvSpPr>
          <p:nvPr/>
        </p:nvSpPr>
        <p:spPr>
          <a:xfrm>
            <a:off x="7042484" y="825492"/>
            <a:ext cx="40091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800" spc="0" dirty="0">
                <a:solidFill>
                  <a:schemeClr val="accent1"/>
                </a:solidFill>
              </a:rPr>
              <a:t>Read-heavy workload architecture with read replicas </a:t>
            </a:r>
          </a:p>
        </p:txBody>
      </p:sp>
      <p:grpSp>
        <p:nvGrpSpPr>
          <p:cNvPr id="13" name="Group 12">
            <a:extLst>
              <a:ext uri="{FF2B5EF4-FFF2-40B4-BE49-F238E27FC236}">
                <a16:creationId xmlns:a16="http://schemas.microsoft.com/office/drawing/2014/main" id="{D3E339F6-7584-0143-BA16-2F8B85123052}"/>
              </a:ext>
              <a:ext uri="{C183D7F6-B498-43B3-948B-1728B52AA6E4}">
                <adec:decorative xmlns:adec="http://schemas.microsoft.com/office/drawing/2017/decorative" val="1"/>
              </a:ext>
            </a:extLst>
          </p:cNvPr>
          <p:cNvGrpSpPr/>
          <p:nvPr/>
        </p:nvGrpSpPr>
        <p:grpSpPr>
          <a:xfrm>
            <a:off x="6310715" y="2027049"/>
            <a:ext cx="5729956" cy="2562926"/>
            <a:chOff x="5416975" y="2137100"/>
            <a:chExt cx="5729956" cy="2562926"/>
          </a:xfrm>
        </p:grpSpPr>
        <p:sp>
          <p:nvSpPr>
            <p:cNvPr id="76" name="TextBox 75">
              <a:extLst>
                <a:ext uri="{FF2B5EF4-FFF2-40B4-BE49-F238E27FC236}">
                  <a16:creationId xmlns:a16="http://schemas.microsoft.com/office/drawing/2014/main" id="{20CD3F3F-EAB8-448A-B915-61FC87C1E3D8}"/>
                </a:ext>
              </a:extLst>
            </p:cNvPr>
            <p:cNvSpPr txBox="1"/>
            <p:nvPr/>
          </p:nvSpPr>
          <p:spPr>
            <a:xfrm>
              <a:off x="7916182" y="3610300"/>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Master server</a:t>
              </a:r>
            </a:p>
          </p:txBody>
        </p:sp>
        <p:sp>
          <p:nvSpPr>
            <p:cNvPr id="77" name="TextBox 76">
              <a:extLst>
                <a:ext uri="{FF2B5EF4-FFF2-40B4-BE49-F238E27FC236}">
                  <a16:creationId xmlns:a16="http://schemas.microsoft.com/office/drawing/2014/main" id="{0F91897F-CDD4-4FCE-ADEA-6860A03A0A3E}"/>
                </a:ext>
              </a:extLst>
            </p:cNvPr>
            <p:cNvSpPr txBox="1"/>
            <p:nvPr/>
          </p:nvSpPr>
          <p:spPr>
            <a:xfrm>
              <a:off x="8962711" y="2795735"/>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Read Replica #1</a:t>
              </a:r>
            </a:p>
          </p:txBody>
        </p:sp>
        <p:sp>
          <p:nvSpPr>
            <p:cNvPr id="78" name="TextBox 77">
              <a:extLst>
                <a:ext uri="{FF2B5EF4-FFF2-40B4-BE49-F238E27FC236}">
                  <a16:creationId xmlns:a16="http://schemas.microsoft.com/office/drawing/2014/main" id="{3A632658-2927-4A94-8B7B-014782F8F010}"/>
                </a:ext>
              </a:extLst>
            </p:cNvPr>
            <p:cNvSpPr txBox="1"/>
            <p:nvPr/>
          </p:nvSpPr>
          <p:spPr>
            <a:xfrm>
              <a:off x="8955272" y="3610300"/>
              <a:ext cx="1048728"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Read Replica #2</a:t>
              </a:r>
            </a:p>
          </p:txBody>
        </p:sp>
        <p:sp>
          <p:nvSpPr>
            <p:cNvPr id="79" name="TextBox 78">
              <a:extLst>
                <a:ext uri="{FF2B5EF4-FFF2-40B4-BE49-F238E27FC236}">
                  <a16:creationId xmlns:a16="http://schemas.microsoft.com/office/drawing/2014/main" id="{B30F8209-09C4-4047-A523-A0FF0D4DFD2F}"/>
                </a:ext>
              </a:extLst>
            </p:cNvPr>
            <p:cNvSpPr txBox="1"/>
            <p:nvPr/>
          </p:nvSpPr>
          <p:spPr>
            <a:xfrm>
              <a:off x="8962711" y="4411492"/>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Read Replica #3</a:t>
              </a:r>
            </a:p>
          </p:txBody>
        </p:sp>
        <p:cxnSp>
          <p:nvCxnSpPr>
            <p:cNvPr id="82" name="Straight Arrow Connector 81">
              <a:extLst>
                <a:ext uri="{FF2B5EF4-FFF2-40B4-BE49-F238E27FC236}">
                  <a16:creationId xmlns:a16="http://schemas.microsoft.com/office/drawing/2014/main" id="{9E17CFEA-7957-4CB8-9069-C6DE6C361B54}"/>
                </a:ext>
              </a:extLst>
            </p:cNvPr>
            <p:cNvCxnSpPr>
              <a:cxnSpLocks/>
            </p:cNvCxnSpPr>
            <p:nvPr/>
          </p:nvCxnSpPr>
          <p:spPr>
            <a:xfrm>
              <a:off x="8797519" y="3397113"/>
              <a:ext cx="3187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38E5E91-795F-49D5-9102-56F6EE4486C2}"/>
                </a:ext>
              </a:extLst>
            </p:cNvPr>
            <p:cNvCxnSpPr>
              <a:cxnSpLocks/>
            </p:cNvCxnSpPr>
            <p:nvPr/>
          </p:nvCxnSpPr>
          <p:spPr>
            <a:xfrm>
              <a:off x="7670850" y="3414094"/>
              <a:ext cx="4694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B0042B4-5D4C-423E-AAEE-E1A95C26CDD3}"/>
                </a:ext>
              </a:extLst>
            </p:cNvPr>
            <p:cNvSpPr txBox="1"/>
            <p:nvPr/>
          </p:nvSpPr>
          <p:spPr>
            <a:xfrm>
              <a:off x="6871905" y="3610300"/>
              <a:ext cx="904414" cy="230832"/>
            </a:xfrm>
            <a:prstGeom prst="rect">
              <a:avLst/>
            </a:prstGeom>
            <a:noFill/>
          </p:spPr>
          <p:txBody>
            <a:bodyPr wrap="none" rtlCol="0">
              <a:spAutoFit/>
            </a:bodyPr>
            <a:lstStyle/>
            <a:p>
              <a:pPr algn="ctr"/>
              <a:r>
                <a:rPr lang="en-US" sz="900">
                  <a:latin typeface="Segoe UI" panose="020B0502040204020203" pitchFamily="34" charset="0"/>
                  <a:cs typeface="Segoe UI" panose="020B0502040204020203" pitchFamily="34" charset="0"/>
                </a:rPr>
                <a:t>Data Pipelines</a:t>
              </a:r>
            </a:p>
          </p:txBody>
        </p:sp>
        <p:cxnSp>
          <p:nvCxnSpPr>
            <p:cNvPr id="86" name="Straight Arrow Connector 85">
              <a:extLst>
                <a:ext uri="{FF2B5EF4-FFF2-40B4-BE49-F238E27FC236}">
                  <a16:creationId xmlns:a16="http://schemas.microsoft.com/office/drawing/2014/main" id="{7A588226-2B61-4EB5-930B-2C7219CF527F}"/>
                </a:ext>
              </a:extLst>
            </p:cNvPr>
            <p:cNvCxnSpPr>
              <a:cxnSpLocks/>
            </p:cNvCxnSpPr>
            <p:nvPr/>
          </p:nvCxnSpPr>
          <p:spPr>
            <a:xfrm>
              <a:off x="9803881" y="2623127"/>
              <a:ext cx="4114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8B438FE-9C64-47D0-9599-5B548B96507C}"/>
                </a:ext>
              </a:extLst>
            </p:cNvPr>
            <p:cNvSpPr txBox="1"/>
            <p:nvPr/>
          </p:nvSpPr>
          <p:spPr>
            <a:xfrm>
              <a:off x="10113081" y="2800284"/>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Power BI</a:t>
              </a:r>
            </a:p>
          </p:txBody>
        </p:sp>
        <p:sp>
          <p:nvSpPr>
            <p:cNvPr id="90" name="TextBox 89">
              <a:extLst>
                <a:ext uri="{FF2B5EF4-FFF2-40B4-BE49-F238E27FC236}">
                  <a16:creationId xmlns:a16="http://schemas.microsoft.com/office/drawing/2014/main" id="{2518A353-725A-4F1D-8654-FD9813073038}"/>
                </a:ext>
              </a:extLst>
            </p:cNvPr>
            <p:cNvSpPr txBox="1"/>
            <p:nvPr/>
          </p:nvSpPr>
          <p:spPr>
            <a:xfrm>
              <a:off x="10113081" y="3610300"/>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Mobile app</a:t>
              </a:r>
            </a:p>
          </p:txBody>
        </p:sp>
        <p:sp>
          <p:nvSpPr>
            <p:cNvPr id="91" name="TextBox 90">
              <a:extLst>
                <a:ext uri="{FF2B5EF4-FFF2-40B4-BE49-F238E27FC236}">
                  <a16:creationId xmlns:a16="http://schemas.microsoft.com/office/drawing/2014/main" id="{E3EC3E62-88F6-4C43-A8A8-958F98D4BAD7}"/>
                </a:ext>
              </a:extLst>
            </p:cNvPr>
            <p:cNvSpPr txBox="1"/>
            <p:nvPr/>
          </p:nvSpPr>
          <p:spPr>
            <a:xfrm>
              <a:off x="10113081" y="4411581"/>
              <a:ext cx="1033850"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Desktop app</a:t>
              </a:r>
            </a:p>
          </p:txBody>
        </p:sp>
        <p:sp>
          <p:nvSpPr>
            <p:cNvPr id="97" name="TextBox 96">
              <a:extLst>
                <a:ext uri="{FF2B5EF4-FFF2-40B4-BE49-F238E27FC236}">
                  <a16:creationId xmlns:a16="http://schemas.microsoft.com/office/drawing/2014/main" id="{FF9C7C40-F677-4154-8C3B-87988C3674BA}"/>
                </a:ext>
              </a:extLst>
            </p:cNvPr>
            <p:cNvSpPr txBox="1"/>
            <p:nvPr/>
          </p:nvSpPr>
          <p:spPr>
            <a:xfrm>
              <a:off x="5443424" y="3613978"/>
              <a:ext cx="827470" cy="230832"/>
            </a:xfrm>
            <a:prstGeom prst="rect">
              <a:avLst/>
            </a:prstGeom>
            <a:noFill/>
          </p:spPr>
          <p:txBody>
            <a:bodyPr wrap="none" rtlCol="0">
              <a:spAutoFit/>
            </a:bodyPr>
            <a:lstStyle/>
            <a:p>
              <a:pPr algn="ctr"/>
              <a:r>
                <a:rPr lang="en-US" sz="900">
                  <a:latin typeface="Segoe UI" panose="020B0502040204020203" pitchFamily="34" charset="0"/>
                  <a:cs typeface="Segoe UI" panose="020B0502040204020203" pitchFamily="34" charset="0"/>
                </a:rPr>
                <a:t>Blob storage</a:t>
              </a:r>
            </a:p>
          </p:txBody>
        </p:sp>
        <p:sp>
          <p:nvSpPr>
            <p:cNvPr id="100" name="TextBox 99">
              <a:extLst>
                <a:ext uri="{FF2B5EF4-FFF2-40B4-BE49-F238E27FC236}">
                  <a16:creationId xmlns:a16="http://schemas.microsoft.com/office/drawing/2014/main" id="{7BB46C1C-DFC3-49D0-B3E6-C2B171B8A416}"/>
                </a:ext>
              </a:extLst>
            </p:cNvPr>
            <p:cNvSpPr txBox="1"/>
            <p:nvPr/>
          </p:nvSpPr>
          <p:spPr>
            <a:xfrm>
              <a:off x="5513956" y="4469194"/>
              <a:ext cx="686405" cy="230832"/>
            </a:xfrm>
            <a:prstGeom prst="rect">
              <a:avLst/>
            </a:prstGeom>
            <a:noFill/>
          </p:spPr>
          <p:txBody>
            <a:bodyPr wrap="none" rtlCol="0">
              <a:spAutoFit/>
            </a:bodyPr>
            <a:lstStyle/>
            <a:p>
              <a:pPr algn="ctr"/>
              <a:r>
                <a:rPr lang="en-US" sz="900">
                  <a:latin typeface="Segoe UI" panose="020B0502040204020203" pitchFamily="34" charset="0"/>
                  <a:cs typeface="Segoe UI" panose="020B0502040204020203" pitchFamily="34" charset="0"/>
                </a:rPr>
                <a:t>Data Lake</a:t>
              </a:r>
            </a:p>
          </p:txBody>
        </p:sp>
        <p:cxnSp>
          <p:nvCxnSpPr>
            <p:cNvPr id="101" name="Straight Connector 100">
              <a:extLst>
                <a:ext uri="{FF2B5EF4-FFF2-40B4-BE49-F238E27FC236}">
                  <a16:creationId xmlns:a16="http://schemas.microsoft.com/office/drawing/2014/main" id="{0B545C6A-601E-493C-98C9-1D82E9FC1DEC}"/>
                </a:ext>
              </a:extLst>
            </p:cNvPr>
            <p:cNvCxnSpPr/>
            <p:nvPr/>
          </p:nvCxnSpPr>
          <p:spPr>
            <a:xfrm>
              <a:off x="6533373" y="3414094"/>
              <a:ext cx="364558"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C3B1BD-D087-054E-804C-5610E4332648}"/>
                </a:ext>
              </a:extLst>
            </p:cNvPr>
            <p:cNvSpPr txBox="1"/>
            <p:nvPr/>
          </p:nvSpPr>
          <p:spPr>
            <a:xfrm>
              <a:off x="5416975" y="2690724"/>
              <a:ext cx="880369" cy="230832"/>
            </a:xfrm>
            <a:prstGeom prst="rect">
              <a:avLst/>
            </a:prstGeom>
            <a:noFill/>
          </p:spPr>
          <p:txBody>
            <a:bodyPr wrap="none" rtlCol="0">
              <a:spAutoFit/>
            </a:bodyPr>
            <a:lstStyle/>
            <a:p>
              <a:pPr algn="ctr"/>
              <a:r>
                <a:rPr lang="en-US" sz="900">
                  <a:latin typeface="Segoe UI" panose="020B0502040204020203" pitchFamily="34" charset="0"/>
                  <a:cs typeface="Segoe UI" panose="020B0502040204020203" pitchFamily="34" charset="0"/>
                </a:rPr>
                <a:t>SQL database</a:t>
              </a:r>
            </a:p>
          </p:txBody>
        </p:sp>
        <p:sp>
          <p:nvSpPr>
            <p:cNvPr id="53" name="Freeform 52">
              <a:extLst>
                <a:ext uri="{FF2B5EF4-FFF2-40B4-BE49-F238E27FC236}">
                  <a16:creationId xmlns:a16="http://schemas.microsoft.com/office/drawing/2014/main" id="{D80AF7AA-988F-614B-B633-58773DEAD3FD}"/>
                </a:ext>
              </a:extLst>
            </p:cNvPr>
            <p:cNvSpPr/>
            <p:nvPr/>
          </p:nvSpPr>
          <p:spPr bwMode="auto">
            <a:xfrm rot="16200000">
              <a:off x="5098723" y="3256440"/>
              <a:ext cx="2553990" cy="315310"/>
            </a:xfrm>
            <a:custGeom>
              <a:avLst/>
              <a:gdLst>
                <a:gd name="connsiteX0" fmla="*/ 0 w 7231117"/>
                <a:gd name="connsiteY0" fmla="*/ 0 h 315310"/>
                <a:gd name="connsiteX1" fmla="*/ 0 w 7231117"/>
                <a:gd name="connsiteY1" fmla="*/ 315310 h 315310"/>
                <a:gd name="connsiteX2" fmla="*/ 7231117 w 7231117"/>
                <a:gd name="connsiteY2" fmla="*/ 315310 h 315310"/>
                <a:gd name="connsiteX3" fmla="*/ 7231117 w 7231117"/>
                <a:gd name="connsiteY3" fmla="*/ 10510 h 315310"/>
              </a:gdLst>
              <a:ahLst/>
              <a:cxnLst>
                <a:cxn ang="0">
                  <a:pos x="connsiteX0" y="connsiteY0"/>
                </a:cxn>
                <a:cxn ang="0">
                  <a:pos x="connsiteX1" y="connsiteY1"/>
                </a:cxn>
                <a:cxn ang="0">
                  <a:pos x="connsiteX2" y="connsiteY2"/>
                </a:cxn>
                <a:cxn ang="0">
                  <a:pos x="connsiteX3" y="connsiteY3"/>
                </a:cxn>
              </a:cxnLst>
              <a:rect l="l" t="t" r="r" b="b"/>
              <a:pathLst>
                <a:path w="7231117" h="315310">
                  <a:moveTo>
                    <a:pt x="0" y="0"/>
                  </a:moveTo>
                  <a:lnTo>
                    <a:pt x="0" y="315310"/>
                  </a:lnTo>
                  <a:lnTo>
                    <a:pt x="7231117" y="315310"/>
                  </a:lnTo>
                  <a:lnTo>
                    <a:pt x="7231117" y="1051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v</a:t>
              </a:r>
            </a:p>
          </p:txBody>
        </p:sp>
        <p:sp>
          <p:nvSpPr>
            <p:cNvPr id="10" name="Freeform 9">
              <a:extLst>
                <a:ext uri="{FF2B5EF4-FFF2-40B4-BE49-F238E27FC236}">
                  <a16:creationId xmlns:a16="http://schemas.microsoft.com/office/drawing/2014/main" id="{E9190AE3-269D-1944-9E17-62DF6BB33296}"/>
                </a:ext>
              </a:extLst>
            </p:cNvPr>
            <p:cNvSpPr/>
            <p:nvPr/>
          </p:nvSpPr>
          <p:spPr bwMode="auto">
            <a:xfrm>
              <a:off x="8442036" y="2623127"/>
              <a:ext cx="674255" cy="406400"/>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59F73F7F-1D71-DA48-9134-31F4203E6518}"/>
                </a:ext>
              </a:extLst>
            </p:cNvPr>
            <p:cNvSpPr/>
            <p:nvPr/>
          </p:nvSpPr>
          <p:spPr bwMode="auto">
            <a:xfrm flipV="1">
              <a:off x="8442036" y="3846787"/>
              <a:ext cx="674255" cy="406400"/>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4170352-D374-2E48-B6FC-FDA83A9E3492}"/>
                </a:ext>
              </a:extLst>
            </p:cNvPr>
            <p:cNvCxnSpPr>
              <a:cxnSpLocks/>
            </p:cNvCxnSpPr>
            <p:nvPr/>
          </p:nvCxnSpPr>
          <p:spPr>
            <a:xfrm>
              <a:off x="9803881" y="3395622"/>
              <a:ext cx="4114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8FDC448-E8ED-904A-8FA3-A710DC98F9F8}"/>
                </a:ext>
              </a:extLst>
            </p:cNvPr>
            <p:cNvCxnSpPr>
              <a:cxnSpLocks/>
            </p:cNvCxnSpPr>
            <p:nvPr/>
          </p:nvCxnSpPr>
          <p:spPr>
            <a:xfrm>
              <a:off x="9803881" y="4245209"/>
              <a:ext cx="4114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52F8D661-6BCE-4D7A-95CD-B724A9BE1362}"/>
              </a:ext>
            </a:extLst>
          </p:cNvPr>
          <p:cNvSpPr/>
          <p:nvPr/>
        </p:nvSpPr>
        <p:spPr>
          <a:xfrm>
            <a:off x="7764378" y="5704208"/>
            <a:ext cx="39779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177D7"/>
                </a:solidFill>
                <a:effectLst/>
                <a:uLnTx/>
                <a:uFillTx/>
                <a:latin typeface="Segoe UI Semibold"/>
                <a:ea typeface="Segoe UI Semilight" charset="0"/>
                <a:cs typeface="Segoe UI Semilight" charset="0"/>
              </a:rPr>
              <a:t>Fotoable</a:t>
            </a:r>
            <a:r>
              <a:rPr kumimoji="0" lang="en-US" sz="1400" b="0" i="0" u="none" strike="noStrike" kern="1200" cap="none" spc="0" normalizeH="0" baseline="0" noProof="0" dirty="0">
                <a:ln>
                  <a:noFill/>
                </a:ln>
                <a:solidFill>
                  <a:srgbClr val="0177D7"/>
                </a:solidFill>
                <a:effectLst/>
                <a:uLnTx/>
                <a:uFillTx/>
                <a:latin typeface="Segoe UI Semibold"/>
                <a:ea typeface="Segoe UI Semilight" charset="0"/>
                <a:cs typeface="Segoe UI Semilight" charset="0"/>
              </a:rPr>
              <a:t> deploys photo-sharing apps around the world with Azure Database for MySQL servers deployed across Azure regions</a:t>
            </a:r>
          </a:p>
        </p:txBody>
      </p:sp>
      <p:cxnSp>
        <p:nvCxnSpPr>
          <p:cNvPr id="41" name="Straight Connector 40">
            <a:extLst>
              <a:ext uri="{FF2B5EF4-FFF2-40B4-BE49-F238E27FC236}">
                <a16:creationId xmlns:a16="http://schemas.microsoft.com/office/drawing/2014/main" id="{61B6018F-6873-4821-BE06-447E428707FD}"/>
              </a:ext>
              <a:ext uri="{C183D7F6-B498-43B3-948B-1728B52AA6E4}">
                <adec:decorative xmlns:adec="http://schemas.microsoft.com/office/drawing/2017/decorative" val="1"/>
              </a:ext>
            </a:extLst>
          </p:cNvPr>
          <p:cNvCxnSpPr/>
          <p:nvPr/>
        </p:nvCxnSpPr>
        <p:spPr>
          <a:xfrm>
            <a:off x="4230029" y="5761463"/>
            <a:ext cx="0" cy="70624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2AE2A069-BD91-4B8C-8A12-2A49797348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58337" y="5738676"/>
            <a:ext cx="745729" cy="712989"/>
          </a:xfrm>
          <a:prstGeom prst="rect">
            <a:avLst/>
          </a:prstGeom>
        </p:spPr>
      </p:pic>
      <p:pic>
        <p:nvPicPr>
          <p:cNvPr id="62" name="Graphic 61">
            <a:extLst>
              <a:ext uri="{FF2B5EF4-FFF2-40B4-BE49-F238E27FC236}">
                <a16:creationId xmlns:a16="http://schemas.microsoft.com/office/drawing/2014/main" id="{EBF44B63-27FA-4D9A-8E6D-E0432A3BDD5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87225" y="3822950"/>
            <a:ext cx="522013" cy="522013"/>
          </a:xfrm>
          <a:prstGeom prst="rect">
            <a:avLst/>
          </a:prstGeom>
        </p:spPr>
      </p:pic>
      <p:pic>
        <p:nvPicPr>
          <p:cNvPr id="63" name="Graphic 62">
            <a:extLst>
              <a:ext uri="{FF2B5EF4-FFF2-40B4-BE49-F238E27FC236}">
                <a16:creationId xmlns:a16="http://schemas.microsoft.com/office/drawing/2014/main" id="{5D72694B-EFA0-4013-A43E-B658B69A150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4766" y="3027214"/>
            <a:ext cx="522013" cy="522013"/>
          </a:xfrm>
          <a:prstGeom prst="rect">
            <a:avLst/>
          </a:prstGeom>
        </p:spPr>
      </p:pic>
      <p:pic>
        <p:nvPicPr>
          <p:cNvPr id="64" name="Graphic 63">
            <a:extLst>
              <a:ext uri="{FF2B5EF4-FFF2-40B4-BE49-F238E27FC236}">
                <a16:creationId xmlns:a16="http://schemas.microsoft.com/office/drawing/2014/main" id="{84E8EE65-8654-4777-BD2A-A3E0C9F5E1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1067" y="3015757"/>
            <a:ext cx="522013" cy="522013"/>
          </a:xfrm>
          <a:prstGeom prst="rect">
            <a:avLst/>
          </a:prstGeom>
        </p:spPr>
      </p:pic>
      <p:pic>
        <p:nvPicPr>
          <p:cNvPr id="65" name="Graphic 64">
            <a:extLst>
              <a:ext uri="{FF2B5EF4-FFF2-40B4-BE49-F238E27FC236}">
                <a16:creationId xmlns:a16="http://schemas.microsoft.com/office/drawing/2014/main" id="{E17138A4-6E00-4996-8364-6F8FA119DD5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93882" y="2176986"/>
            <a:ext cx="522013" cy="522013"/>
          </a:xfrm>
          <a:prstGeom prst="rect">
            <a:avLst/>
          </a:prstGeom>
        </p:spPr>
      </p:pic>
      <p:pic>
        <p:nvPicPr>
          <p:cNvPr id="66" name="Graphic 65">
            <a:extLst>
              <a:ext uri="{FF2B5EF4-FFF2-40B4-BE49-F238E27FC236}">
                <a16:creationId xmlns:a16="http://schemas.microsoft.com/office/drawing/2014/main" id="{34E8E8F6-4DDD-4F75-891D-FECA2745E1B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9705" y="2032818"/>
            <a:ext cx="509784" cy="509784"/>
          </a:xfrm>
          <a:prstGeom prst="rect">
            <a:avLst/>
          </a:prstGeom>
        </p:spPr>
      </p:pic>
      <p:pic>
        <p:nvPicPr>
          <p:cNvPr id="67" name="Graphic 66">
            <a:extLst>
              <a:ext uri="{FF2B5EF4-FFF2-40B4-BE49-F238E27FC236}">
                <a16:creationId xmlns:a16="http://schemas.microsoft.com/office/drawing/2014/main" id="{38685CFA-901C-4C6F-807D-AC03C5FA827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4081" y="2916516"/>
            <a:ext cx="585216" cy="585216"/>
          </a:xfrm>
          <a:prstGeom prst="rect">
            <a:avLst/>
          </a:prstGeom>
        </p:spPr>
      </p:pic>
      <p:pic>
        <p:nvPicPr>
          <p:cNvPr id="69" name="Graphic 68">
            <a:extLst>
              <a:ext uri="{FF2B5EF4-FFF2-40B4-BE49-F238E27FC236}">
                <a16:creationId xmlns:a16="http://schemas.microsoft.com/office/drawing/2014/main" id="{8182341D-1583-4EE1-B41E-EE7890D4C31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0430" y="3841965"/>
            <a:ext cx="585216" cy="585216"/>
          </a:xfrm>
          <a:prstGeom prst="rect">
            <a:avLst/>
          </a:prstGeom>
        </p:spPr>
      </p:pic>
      <p:pic>
        <p:nvPicPr>
          <p:cNvPr id="71" name="Graphic 70">
            <a:extLst>
              <a:ext uri="{FF2B5EF4-FFF2-40B4-BE49-F238E27FC236}">
                <a16:creationId xmlns:a16="http://schemas.microsoft.com/office/drawing/2014/main" id="{2DCDD16B-0FB2-43BB-BF42-85BE463B3B2A}"/>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37586" y="2937926"/>
            <a:ext cx="619675" cy="619675"/>
          </a:xfrm>
          <a:prstGeom prst="rect">
            <a:avLst/>
          </a:prstGeom>
        </p:spPr>
      </p:pic>
      <p:grpSp>
        <p:nvGrpSpPr>
          <p:cNvPr id="72" name="Group 34">
            <a:extLst>
              <a:ext uri="{FF2B5EF4-FFF2-40B4-BE49-F238E27FC236}">
                <a16:creationId xmlns:a16="http://schemas.microsoft.com/office/drawing/2014/main" id="{04BABE60-13F8-421A-B4DD-DD608AA19410}"/>
              </a:ext>
              <a:ext uri="{C183D7F6-B498-43B3-948B-1728B52AA6E4}">
                <adec:decorative xmlns:adec="http://schemas.microsoft.com/office/drawing/2017/decorative" val="1"/>
              </a:ext>
            </a:extLst>
          </p:cNvPr>
          <p:cNvGrpSpPr>
            <a:grpSpLocks noChangeAspect="1"/>
          </p:cNvGrpSpPr>
          <p:nvPr/>
        </p:nvGrpSpPr>
        <p:grpSpPr bwMode="auto">
          <a:xfrm>
            <a:off x="11357960" y="3004949"/>
            <a:ext cx="247650" cy="495300"/>
            <a:chOff x="2890" y="999"/>
            <a:chExt cx="156" cy="312"/>
          </a:xfrm>
        </p:grpSpPr>
        <p:sp>
          <p:nvSpPr>
            <p:cNvPr id="73" name="AutoShape 33">
              <a:extLst>
                <a:ext uri="{FF2B5EF4-FFF2-40B4-BE49-F238E27FC236}">
                  <a16:creationId xmlns:a16="http://schemas.microsoft.com/office/drawing/2014/main" id="{C779FF79-C517-4EC9-8FA9-6A39B31B3951}"/>
                </a:ext>
              </a:extLst>
            </p:cNvPr>
            <p:cNvSpPr>
              <a:spLocks noChangeAspect="1" noChangeArrowheads="1" noTextEdit="1"/>
            </p:cNvSpPr>
            <p:nvPr/>
          </p:nvSpPr>
          <p:spPr bwMode="auto">
            <a:xfrm>
              <a:off x="2890" y="999"/>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5">
              <a:extLst>
                <a:ext uri="{FF2B5EF4-FFF2-40B4-BE49-F238E27FC236}">
                  <a16:creationId xmlns:a16="http://schemas.microsoft.com/office/drawing/2014/main" id="{AEA22331-BC26-4C53-AE26-4B16EA0DDBC6}"/>
                </a:ext>
              </a:extLst>
            </p:cNvPr>
            <p:cNvSpPr>
              <a:spLocks/>
            </p:cNvSpPr>
            <p:nvPr/>
          </p:nvSpPr>
          <p:spPr bwMode="auto">
            <a:xfrm>
              <a:off x="2890" y="999"/>
              <a:ext cx="156" cy="312"/>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6">
              <a:extLst>
                <a:ext uri="{FF2B5EF4-FFF2-40B4-BE49-F238E27FC236}">
                  <a16:creationId xmlns:a16="http://schemas.microsoft.com/office/drawing/2014/main" id="{752A6BC5-B568-4EFF-B336-1F3463980105}"/>
                </a:ext>
              </a:extLst>
            </p:cNvPr>
            <p:cNvSpPr>
              <a:spLocks/>
            </p:cNvSpPr>
            <p:nvPr/>
          </p:nvSpPr>
          <p:spPr bwMode="auto">
            <a:xfrm>
              <a:off x="2949" y="1018"/>
              <a:ext cx="38" cy="5"/>
            </a:xfrm>
            <a:custGeom>
              <a:avLst/>
              <a:gdLst>
                <a:gd name="T0" fmla="*/ 160 w 170"/>
                <a:gd name="T1" fmla="*/ 21 h 21"/>
                <a:gd name="T2" fmla="*/ 10 w 170"/>
                <a:gd name="T3" fmla="*/ 21 h 21"/>
                <a:gd name="T4" fmla="*/ 0 w 170"/>
                <a:gd name="T5" fmla="*/ 11 h 21"/>
                <a:gd name="T6" fmla="*/ 0 w 170"/>
                <a:gd name="T7" fmla="*/ 11 h 21"/>
                <a:gd name="T8" fmla="*/ 10 w 170"/>
                <a:gd name="T9" fmla="*/ 0 h 21"/>
                <a:gd name="T10" fmla="*/ 160 w 170"/>
                <a:gd name="T11" fmla="*/ 0 h 21"/>
                <a:gd name="T12" fmla="*/ 170 w 170"/>
                <a:gd name="T13" fmla="*/ 11 h 21"/>
                <a:gd name="T14" fmla="*/ 170 w 170"/>
                <a:gd name="T15" fmla="*/ 11 h 21"/>
                <a:gd name="T16" fmla="*/ 160 w 17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1">
                  <a:moveTo>
                    <a:pt x="160" y="21"/>
                  </a:moveTo>
                  <a:cubicBezTo>
                    <a:pt x="10" y="21"/>
                    <a:pt x="10" y="21"/>
                    <a:pt x="10" y="21"/>
                  </a:cubicBezTo>
                  <a:cubicBezTo>
                    <a:pt x="4" y="21"/>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37">
              <a:extLst>
                <a:ext uri="{FF2B5EF4-FFF2-40B4-BE49-F238E27FC236}">
                  <a16:creationId xmlns:a16="http://schemas.microsoft.com/office/drawing/2014/main" id="{4722A8FC-BEDF-4260-923F-3F5B05D23374}"/>
                </a:ext>
              </a:extLst>
            </p:cNvPr>
            <p:cNvSpPr>
              <a:spLocks noChangeArrowheads="1"/>
            </p:cNvSpPr>
            <p:nvPr/>
          </p:nvSpPr>
          <p:spPr bwMode="auto">
            <a:xfrm>
              <a:off x="2953" y="126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8">
              <a:extLst>
                <a:ext uri="{FF2B5EF4-FFF2-40B4-BE49-F238E27FC236}">
                  <a16:creationId xmlns:a16="http://schemas.microsoft.com/office/drawing/2014/main" id="{D36661F2-58E4-4D42-8ED7-8ADE690055C3}"/>
                </a:ext>
              </a:extLst>
            </p:cNvPr>
            <p:cNvSpPr>
              <a:spLocks/>
            </p:cNvSpPr>
            <p:nvPr/>
          </p:nvSpPr>
          <p:spPr bwMode="auto">
            <a:xfrm>
              <a:off x="2929" y="1133"/>
              <a:ext cx="36" cy="61"/>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9">
              <a:extLst>
                <a:ext uri="{FF2B5EF4-FFF2-40B4-BE49-F238E27FC236}">
                  <a16:creationId xmlns:a16="http://schemas.microsoft.com/office/drawing/2014/main" id="{FB96F36F-90A8-4557-9EBE-1F979766F9DF}"/>
                </a:ext>
              </a:extLst>
            </p:cNvPr>
            <p:cNvSpPr>
              <a:spLocks/>
            </p:cNvSpPr>
            <p:nvPr/>
          </p:nvSpPr>
          <p:spPr bwMode="auto">
            <a:xfrm>
              <a:off x="2933" y="1108"/>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0">
              <a:extLst>
                <a:ext uri="{FF2B5EF4-FFF2-40B4-BE49-F238E27FC236}">
                  <a16:creationId xmlns:a16="http://schemas.microsoft.com/office/drawing/2014/main" id="{5F12BE4F-C4FE-4510-9251-D912555AB4EE}"/>
                </a:ext>
              </a:extLst>
            </p:cNvPr>
            <p:cNvSpPr>
              <a:spLocks/>
            </p:cNvSpPr>
            <p:nvPr/>
          </p:nvSpPr>
          <p:spPr bwMode="auto">
            <a:xfrm>
              <a:off x="2972" y="1133"/>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78BF172-FC9A-40AF-BEBC-CF3AA530FDED}"/>
              </a:ext>
              <a:ext uri="{C183D7F6-B498-43B3-948B-1728B52AA6E4}">
                <adec:decorative xmlns:adec="http://schemas.microsoft.com/office/drawing/2017/decorative" val="1"/>
              </a:ext>
            </a:extLst>
          </p:cNvPr>
          <p:cNvGrpSpPr/>
          <p:nvPr/>
        </p:nvGrpSpPr>
        <p:grpSpPr>
          <a:xfrm>
            <a:off x="11216708" y="3913794"/>
            <a:ext cx="542853" cy="425647"/>
            <a:chOff x="1068388" y="1322388"/>
            <a:chExt cx="419100" cy="328613"/>
          </a:xfrm>
        </p:grpSpPr>
        <p:sp>
          <p:nvSpPr>
            <p:cNvPr id="88" name="Freeform 5">
              <a:extLst>
                <a:ext uri="{FF2B5EF4-FFF2-40B4-BE49-F238E27FC236}">
                  <a16:creationId xmlns:a16="http://schemas.microsoft.com/office/drawing/2014/main" id="{CFE25933-3659-480D-BBA8-822201A836C5}"/>
                </a:ext>
              </a:extLst>
            </p:cNvPr>
            <p:cNvSpPr>
              <a:spLocks/>
            </p:cNvSpPr>
            <p:nvPr/>
          </p:nvSpPr>
          <p:spPr bwMode="auto">
            <a:xfrm>
              <a:off x="1068388" y="1322388"/>
              <a:ext cx="419100" cy="328613"/>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1224AE03-498B-4066-BBBC-8A7B8094C0B8}"/>
                </a:ext>
              </a:extLst>
            </p:cNvPr>
            <p:cNvSpPr>
              <a:spLocks/>
            </p:cNvSpPr>
            <p:nvPr/>
          </p:nvSpPr>
          <p:spPr bwMode="auto">
            <a:xfrm>
              <a:off x="1218301" y="1419177"/>
              <a:ext cx="57150" cy="9683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8B11CDAC-DFDB-4470-A8EC-EC39C2D3C580}"/>
                </a:ext>
              </a:extLst>
            </p:cNvPr>
            <p:cNvSpPr>
              <a:spLocks/>
            </p:cNvSpPr>
            <p:nvPr/>
          </p:nvSpPr>
          <p:spPr bwMode="auto">
            <a:xfrm>
              <a:off x="1224651" y="1379490"/>
              <a:ext cx="111125" cy="65088"/>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AD71F3BD-6DD5-4655-9655-EFA581525B48}"/>
                </a:ext>
              </a:extLst>
            </p:cNvPr>
            <p:cNvSpPr>
              <a:spLocks/>
            </p:cNvSpPr>
            <p:nvPr/>
          </p:nvSpPr>
          <p:spPr bwMode="auto">
            <a:xfrm>
              <a:off x="1286563" y="1419177"/>
              <a:ext cx="55563" cy="9683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5" name="Graphic 94">
            <a:extLst>
              <a:ext uri="{FF2B5EF4-FFF2-40B4-BE49-F238E27FC236}">
                <a16:creationId xmlns:a16="http://schemas.microsoft.com/office/drawing/2014/main" id="{3C65F028-4CD1-4299-A387-3D697CA7F8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98633" y="2205543"/>
            <a:ext cx="572559" cy="478404"/>
          </a:xfrm>
          <a:prstGeom prst="rect">
            <a:avLst/>
          </a:prstGeom>
        </p:spPr>
      </p:pic>
    </p:spTree>
    <p:extLst>
      <p:ext uri="{BB962C8B-B14F-4D97-AF65-F5344CB8AC3E}">
        <p14:creationId xmlns:p14="http://schemas.microsoft.com/office/powerpoint/2010/main" val="3633334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FBBF4D-0B78-4F9D-AD62-8EFDCB555B3E}"/>
              </a:ext>
            </a:extLst>
          </p:cNvPr>
          <p:cNvSpPr txBox="1"/>
          <p:nvPr/>
        </p:nvSpPr>
        <p:spPr>
          <a:xfrm>
            <a:off x="6602138" y="4806905"/>
            <a:ext cx="652204" cy="1372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Users </a:t>
            </a:r>
          </a:p>
        </p:txBody>
      </p:sp>
      <p:sp>
        <p:nvSpPr>
          <p:cNvPr id="60" name="Rectangle 59">
            <a:extLst>
              <a:ext uri="{FF2B5EF4-FFF2-40B4-BE49-F238E27FC236}">
                <a16:creationId xmlns:a16="http://schemas.microsoft.com/office/drawing/2014/main" id="{DFF00652-CBE8-4903-8893-45965D58734F}"/>
              </a:ext>
            </a:extLst>
          </p:cNvPr>
          <p:cNvSpPr/>
          <p:nvPr/>
        </p:nvSpPr>
        <p:spPr>
          <a:xfrm>
            <a:off x="8021052" y="5656081"/>
            <a:ext cx="3850105" cy="954107"/>
          </a:xfrm>
          <a:prstGeom prst="rect">
            <a:avLst/>
          </a:prstGeom>
        </p:spPr>
        <p:txBody>
          <a:bodyPr wrap="square" anchor="t">
            <a:spAutoFit/>
          </a:bodyPr>
          <a:lstStyle/>
          <a:p>
            <a:pPr>
              <a:defRPr/>
            </a:pPr>
            <a:r>
              <a:rPr kumimoji="0" lang="en-US" sz="1400" b="0" i="0" u="none" strike="noStrike" kern="1200" cap="none" spc="0" normalizeH="0" baseline="0" noProof="0" dirty="0" err="1">
                <a:ln>
                  <a:noFill/>
                </a:ln>
                <a:solidFill>
                  <a:srgbClr val="0177D7"/>
                </a:solidFill>
                <a:effectLst/>
                <a:uLnTx/>
                <a:uFillTx/>
                <a:latin typeface="Segoe UI Semibold"/>
                <a:ea typeface="Segoe UI Semilight" charset="0"/>
                <a:cs typeface="Segoe UI Semilight"/>
              </a:rPr>
              <a:t>WhiteSource</a:t>
            </a:r>
            <a:r>
              <a:rPr kumimoji="0" lang="en-US" sz="1400" b="0" i="0" u="none" strike="noStrike" kern="1200" cap="none" spc="0" normalizeH="0" baseline="0" noProof="0" dirty="0">
                <a:ln>
                  <a:noFill/>
                </a:ln>
                <a:solidFill>
                  <a:srgbClr val="0177D7"/>
                </a:solidFill>
                <a:effectLst/>
                <a:uLnTx/>
                <a:uFillTx/>
                <a:latin typeface="Segoe UI Semibold"/>
                <a:ea typeface="Segoe UI Semilight" charset="0"/>
                <a:cs typeface="Segoe UI Semilight"/>
              </a:rPr>
              <a:t> provides greater value to its customers by delivering new services faster and dynamically scaling </a:t>
            </a:r>
            <a:r>
              <a:rPr lang="en-US" sz="1400" dirty="0">
                <a:solidFill>
                  <a:srgbClr val="0177D7"/>
                </a:solidFill>
                <a:latin typeface="Segoe UI Semibold"/>
                <a:ea typeface="Segoe UI Semilight" charset="0"/>
                <a:cs typeface="Segoe UI Semilight"/>
              </a:rPr>
              <a:t>database resources</a:t>
            </a:r>
            <a:r>
              <a:rPr kumimoji="0" lang="en-US" sz="1400" b="0" i="0" u="none" strike="noStrike" kern="1200" cap="none" spc="0" normalizeH="0" baseline="0" noProof="0" dirty="0">
                <a:ln>
                  <a:noFill/>
                </a:ln>
                <a:solidFill>
                  <a:srgbClr val="0177D7"/>
                </a:solidFill>
                <a:effectLst/>
                <a:uLnTx/>
                <a:uFillTx/>
                <a:latin typeface="Segoe UI Semibold"/>
                <a:ea typeface="Segoe UI Semilight" charset="0"/>
                <a:cs typeface="Segoe UI Semilight"/>
              </a:rPr>
              <a:t> up and down</a:t>
            </a:r>
          </a:p>
        </p:txBody>
      </p:sp>
      <p:pic>
        <p:nvPicPr>
          <p:cNvPr id="58" name="Picture 57">
            <a:extLst>
              <a:ext uri="{FF2B5EF4-FFF2-40B4-BE49-F238E27FC236}">
                <a16:creationId xmlns:a16="http://schemas.microsoft.com/office/drawing/2014/main" id="{0D4FEC3F-3024-4C91-B481-E82F9819F8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66194" y="5862197"/>
            <a:ext cx="1642597" cy="394223"/>
          </a:xfrm>
          <a:prstGeom prst="rect">
            <a:avLst/>
          </a:prstGeom>
        </p:spPr>
      </p:pic>
      <p:grpSp>
        <p:nvGrpSpPr>
          <p:cNvPr id="108" name="Group 107">
            <a:extLst>
              <a:ext uri="{FF2B5EF4-FFF2-40B4-BE49-F238E27FC236}">
                <a16:creationId xmlns:a16="http://schemas.microsoft.com/office/drawing/2014/main" id="{34C2899F-007F-DB4C-BDE5-DB6C8B34A163}"/>
              </a:ext>
              <a:ext uri="{C183D7F6-B498-43B3-948B-1728B52AA6E4}">
                <adec:decorative xmlns:adec="http://schemas.microsoft.com/office/drawing/2017/decorative" val="1"/>
              </a:ext>
            </a:extLst>
          </p:cNvPr>
          <p:cNvGrpSpPr/>
          <p:nvPr/>
        </p:nvGrpSpPr>
        <p:grpSpPr>
          <a:xfrm>
            <a:off x="7005516" y="2411304"/>
            <a:ext cx="4408107" cy="2899851"/>
            <a:chOff x="6222989" y="2151949"/>
            <a:chExt cx="4408107" cy="2899851"/>
          </a:xfrm>
        </p:grpSpPr>
        <p:cxnSp>
          <p:nvCxnSpPr>
            <p:cNvPr id="7" name="Straight Arrow Connector 6">
              <a:extLst>
                <a:ext uri="{FF2B5EF4-FFF2-40B4-BE49-F238E27FC236}">
                  <a16:creationId xmlns:a16="http://schemas.microsoft.com/office/drawing/2014/main" id="{73E9DD4A-9707-4C58-ADD9-8967DF8545D6}"/>
                </a:ext>
              </a:extLst>
            </p:cNvPr>
            <p:cNvCxnSpPr>
              <a:cxnSpLocks/>
            </p:cNvCxnSpPr>
            <p:nvPr/>
          </p:nvCxnSpPr>
          <p:spPr>
            <a:xfrm>
              <a:off x="6569563" y="3276531"/>
              <a:ext cx="58492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D1110F-043F-4774-AA8C-90CF8FB62896}"/>
                </a:ext>
              </a:extLst>
            </p:cNvPr>
            <p:cNvCxnSpPr>
              <a:cxnSpLocks/>
            </p:cNvCxnSpPr>
            <p:nvPr/>
          </p:nvCxnSpPr>
          <p:spPr>
            <a:xfrm flipH="1">
              <a:off x="6569571" y="3396351"/>
              <a:ext cx="55945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CB1C70-9A2E-4C00-A66E-3FD684914DC0}"/>
                </a:ext>
              </a:extLst>
            </p:cNvPr>
            <p:cNvSpPr txBox="1"/>
            <p:nvPr/>
          </p:nvSpPr>
          <p:spPr>
            <a:xfrm>
              <a:off x="7014859" y="3629605"/>
              <a:ext cx="106244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Traffic Manager</a:t>
              </a:r>
            </a:p>
          </p:txBody>
        </p:sp>
        <p:sp>
          <p:nvSpPr>
            <p:cNvPr id="19" name="TextBox 18">
              <a:extLst>
                <a:ext uri="{FF2B5EF4-FFF2-40B4-BE49-F238E27FC236}">
                  <a16:creationId xmlns:a16="http://schemas.microsoft.com/office/drawing/2014/main" id="{C1CD7476-FE0F-4C53-B9BC-7D17B4F61A37}"/>
                </a:ext>
              </a:extLst>
            </p:cNvPr>
            <p:cNvSpPr txBox="1"/>
            <p:nvPr/>
          </p:nvSpPr>
          <p:spPr>
            <a:xfrm>
              <a:off x="7888877" y="4602630"/>
              <a:ext cx="106244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Application Gateway</a:t>
              </a:r>
            </a:p>
          </p:txBody>
        </p:sp>
        <p:sp>
          <p:nvSpPr>
            <p:cNvPr id="22" name="TextBox 21">
              <a:extLst>
                <a:ext uri="{FF2B5EF4-FFF2-40B4-BE49-F238E27FC236}">
                  <a16:creationId xmlns:a16="http://schemas.microsoft.com/office/drawing/2014/main" id="{C6A5EEF6-187E-4828-B3C4-67C5569A1AE5}"/>
                </a:ext>
              </a:extLst>
            </p:cNvPr>
            <p:cNvSpPr txBox="1"/>
            <p:nvPr/>
          </p:nvSpPr>
          <p:spPr>
            <a:xfrm>
              <a:off x="7895074" y="2890350"/>
              <a:ext cx="106244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API Management</a:t>
              </a:r>
            </a:p>
          </p:txBody>
        </p:sp>
        <p:sp>
          <p:nvSpPr>
            <p:cNvPr id="26" name="TextBox 25">
              <a:extLst>
                <a:ext uri="{FF2B5EF4-FFF2-40B4-BE49-F238E27FC236}">
                  <a16:creationId xmlns:a16="http://schemas.microsoft.com/office/drawing/2014/main" id="{C1A9F3C7-44C0-4595-BDA0-1FF50103591B}"/>
                </a:ext>
              </a:extLst>
            </p:cNvPr>
            <p:cNvSpPr txBox="1"/>
            <p:nvPr/>
          </p:nvSpPr>
          <p:spPr>
            <a:xfrm>
              <a:off x="8813595" y="3629605"/>
              <a:ext cx="106244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Kubernetes Service </a:t>
              </a:r>
            </a:p>
          </p:txBody>
        </p:sp>
        <p:sp>
          <p:nvSpPr>
            <p:cNvPr id="55" name="TextBox 54">
              <a:extLst>
                <a:ext uri="{FF2B5EF4-FFF2-40B4-BE49-F238E27FC236}">
                  <a16:creationId xmlns:a16="http://schemas.microsoft.com/office/drawing/2014/main" id="{AE11E1D8-2FC0-46ED-AFF2-69766A239400}"/>
                </a:ext>
              </a:extLst>
            </p:cNvPr>
            <p:cNvSpPr txBox="1"/>
            <p:nvPr/>
          </p:nvSpPr>
          <p:spPr>
            <a:xfrm>
              <a:off x="9568650" y="4913301"/>
              <a:ext cx="106244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Blob Storage</a:t>
              </a:r>
            </a:p>
          </p:txBody>
        </p:sp>
        <p:sp>
          <p:nvSpPr>
            <p:cNvPr id="69" name="TextBox 68">
              <a:extLst>
                <a:ext uri="{FF2B5EF4-FFF2-40B4-BE49-F238E27FC236}">
                  <a16:creationId xmlns:a16="http://schemas.microsoft.com/office/drawing/2014/main" id="{47AEB836-2380-4F24-A454-9D936E707A19}"/>
                </a:ext>
              </a:extLst>
            </p:cNvPr>
            <p:cNvSpPr txBox="1"/>
            <p:nvPr/>
          </p:nvSpPr>
          <p:spPr>
            <a:xfrm>
              <a:off x="9541020" y="2151949"/>
              <a:ext cx="106244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MySQL</a:t>
              </a:r>
            </a:p>
          </p:txBody>
        </p:sp>
        <p:grpSp>
          <p:nvGrpSpPr>
            <p:cNvPr id="9" name="Group 8">
              <a:extLst>
                <a:ext uri="{FF2B5EF4-FFF2-40B4-BE49-F238E27FC236}">
                  <a16:creationId xmlns:a16="http://schemas.microsoft.com/office/drawing/2014/main" id="{76675308-95C2-144B-84C6-59E2832E99E6}"/>
                </a:ext>
              </a:extLst>
            </p:cNvPr>
            <p:cNvGrpSpPr/>
            <p:nvPr/>
          </p:nvGrpSpPr>
          <p:grpSpPr>
            <a:xfrm>
              <a:off x="9725879" y="2463367"/>
              <a:ext cx="341542" cy="1718197"/>
              <a:chOff x="10053034" y="2770445"/>
              <a:chExt cx="341542" cy="1718197"/>
            </a:xfrm>
          </p:grpSpPr>
          <p:cxnSp>
            <p:nvCxnSpPr>
              <p:cNvPr id="5" name="Straight Arrow Connector 4">
                <a:extLst>
                  <a:ext uri="{FF2B5EF4-FFF2-40B4-BE49-F238E27FC236}">
                    <a16:creationId xmlns:a16="http://schemas.microsoft.com/office/drawing/2014/main" id="{C5759A7D-4EBB-A04B-ACEF-6B7E8EAD6A2A}"/>
                  </a:ext>
                </a:extLst>
              </p:cNvPr>
              <p:cNvCxnSpPr/>
              <p:nvPr/>
            </p:nvCxnSpPr>
            <p:spPr>
              <a:xfrm>
                <a:off x="10394576" y="2770445"/>
                <a:ext cx="0" cy="1718197"/>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E508A9-620A-7349-A56F-5CAAC4FA6E37}"/>
                  </a:ext>
                </a:extLst>
              </p:cNvPr>
              <p:cNvCxnSpPr/>
              <p:nvPr/>
            </p:nvCxnSpPr>
            <p:spPr>
              <a:xfrm flipH="1">
                <a:off x="10053034" y="3629543"/>
                <a:ext cx="34154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D16B3A6-87C2-DA46-A741-9A4A9DBF0611}"/>
                </a:ext>
              </a:extLst>
            </p:cNvPr>
            <p:cNvSpPr/>
            <p:nvPr/>
          </p:nvSpPr>
          <p:spPr bwMode="auto">
            <a:xfrm>
              <a:off x="6222989" y="2216005"/>
              <a:ext cx="288493" cy="552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F767C89C-9E7F-D449-9396-404308178449}"/>
                </a:ext>
              </a:extLst>
            </p:cNvPr>
            <p:cNvSpPr/>
            <p:nvPr/>
          </p:nvSpPr>
          <p:spPr bwMode="auto">
            <a:xfrm>
              <a:off x="6222989" y="2793490"/>
              <a:ext cx="288493" cy="552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5EFCC48F-6882-AD4D-80C9-8A694FF4BA3B}"/>
                </a:ext>
              </a:extLst>
            </p:cNvPr>
            <p:cNvSpPr/>
            <p:nvPr/>
          </p:nvSpPr>
          <p:spPr bwMode="auto">
            <a:xfrm>
              <a:off x="6222989" y="3377238"/>
              <a:ext cx="288493" cy="552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622E7C1A-0E30-8844-93E3-60CA3C0FA1DD}"/>
                </a:ext>
              </a:extLst>
            </p:cNvPr>
            <p:cNvGrpSpPr/>
            <p:nvPr/>
          </p:nvGrpSpPr>
          <p:grpSpPr>
            <a:xfrm>
              <a:off x="8263030" y="4036530"/>
              <a:ext cx="315015" cy="438123"/>
              <a:chOff x="12590745" y="5672000"/>
              <a:chExt cx="522378" cy="726522"/>
            </a:xfrm>
          </p:grpSpPr>
          <p:sp>
            <p:nvSpPr>
              <p:cNvPr id="71" name="Freeform 70">
                <a:extLst>
                  <a:ext uri="{FF2B5EF4-FFF2-40B4-BE49-F238E27FC236}">
                    <a16:creationId xmlns:a16="http://schemas.microsoft.com/office/drawing/2014/main" id="{6FF39159-91AE-4F43-AF20-392EC69913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Down Arrow 16">
                <a:extLst>
                  <a:ext uri="{FF2B5EF4-FFF2-40B4-BE49-F238E27FC236}">
                    <a16:creationId xmlns:a16="http://schemas.microsoft.com/office/drawing/2014/main" id="{4CDE8B8B-5C67-5A47-9A52-F90F7192AC23}"/>
                  </a:ext>
                </a:extLst>
              </p:cNvPr>
              <p:cNvSpPr/>
              <p:nvPr/>
            </p:nvSpPr>
            <p:spPr bwMode="auto">
              <a:xfrm>
                <a:off x="12789109" y="6025027"/>
                <a:ext cx="114589" cy="37349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Down Arrow 71">
                <a:extLst>
                  <a:ext uri="{FF2B5EF4-FFF2-40B4-BE49-F238E27FC236}">
                    <a16:creationId xmlns:a16="http://schemas.microsoft.com/office/drawing/2014/main" id="{688E650C-DAE9-A34A-A1F7-388E23D428F0}"/>
                  </a:ext>
                </a:extLst>
              </p:cNvPr>
              <p:cNvSpPr/>
              <p:nvPr/>
            </p:nvSpPr>
            <p:spPr bwMode="auto">
              <a:xfrm rot="18374732">
                <a:off x="12925416" y="5978241"/>
                <a:ext cx="90808" cy="284606"/>
              </a:xfrm>
              <a:prstGeom prst="downArrow">
                <a:avLst>
                  <a:gd name="adj1" fmla="val 5496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Down Arrow 72">
                <a:extLst>
                  <a:ext uri="{FF2B5EF4-FFF2-40B4-BE49-F238E27FC236}">
                    <a16:creationId xmlns:a16="http://schemas.microsoft.com/office/drawing/2014/main" id="{A9D97665-DDD0-014F-A923-9779534E42DA}"/>
                  </a:ext>
                </a:extLst>
              </p:cNvPr>
              <p:cNvSpPr/>
              <p:nvPr/>
            </p:nvSpPr>
            <p:spPr bwMode="auto">
              <a:xfrm rot="2930966">
                <a:off x="12687645" y="5979173"/>
                <a:ext cx="90808" cy="284607"/>
              </a:xfrm>
              <a:prstGeom prst="downArrow">
                <a:avLst>
                  <a:gd name="adj1" fmla="val 5496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101">
              <a:extLst>
                <a:ext uri="{FF2B5EF4-FFF2-40B4-BE49-F238E27FC236}">
                  <a16:creationId xmlns:a16="http://schemas.microsoft.com/office/drawing/2014/main" id="{ABCE8F24-6349-B045-AE8E-34EE1A945A6F}"/>
                </a:ext>
              </a:extLst>
            </p:cNvPr>
            <p:cNvSpPr/>
            <p:nvPr/>
          </p:nvSpPr>
          <p:spPr bwMode="auto">
            <a:xfrm rot="5400000">
              <a:off x="8896174" y="2526880"/>
              <a:ext cx="428969" cy="428968"/>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6F7099AE-8901-3744-B79A-0783BEFE58D3}"/>
                </a:ext>
              </a:extLst>
            </p:cNvPr>
            <p:cNvSpPr/>
            <p:nvPr/>
          </p:nvSpPr>
          <p:spPr bwMode="auto">
            <a:xfrm rot="10800000">
              <a:off x="8890974" y="3967081"/>
              <a:ext cx="428969" cy="428968"/>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8702ED24-9992-5747-957A-DEA68AE7B3BF}"/>
                </a:ext>
              </a:extLst>
            </p:cNvPr>
            <p:cNvSpPr/>
            <p:nvPr/>
          </p:nvSpPr>
          <p:spPr bwMode="auto">
            <a:xfrm rot="16200000">
              <a:off x="7513290" y="3967080"/>
              <a:ext cx="428969" cy="428968"/>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B2C21CCE-B52E-3648-ACDD-BCFD4FE02B9F}"/>
                </a:ext>
              </a:extLst>
            </p:cNvPr>
            <p:cNvSpPr/>
            <p:nvPr/>
          </p:nvSpPr>
          <p:spPr bwMode="auto">
            <a:xfrm>
              <a:off x="7513290" y="2528782"/>
              <a:ext cx="428969" cy="428968"/>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17B77347-6786-4B05-97CC-B573CA3AA874}"/>
              </a:ext>
            </a:extLst>
          </p:cNvPr>
          <p:cNvSpPr/>
          <p:nvPr/>
        </p:nvSpPr>
        <p:spPr>
          <a:xfrm>
            <a:off x="6879601" y="744152"/>
            <a:ext cx="4574464"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177D7"/>
                </a:solidFill>
                <a:effectLst/>
                <a:uLnTx/>
                <a:uFillTx/>
                <a:latin typeface="Segoe UI Semibold"/>
                <a:ea typeface="Segoe UI Semilight" charset="0"/>
                <a:cs typeface="Segoe UI Semilight" charset="0"/>
              </a:rPr>
              <a:t>Microservice architecture </a:t>
            </a:r>
            <a:r>
              <a:rPr lang="en-US" dirty="0">
                <a:solidFill>
                  <a:srgbClr val="0177D7"/>
                </a:solidFill>
                <a:latin typeface="Segoe UI Semibold"/>
                <a:ea typeface="Segoe UI Semilight" charset="0"/>
                <a:cs typeface="Segoe UI Semilight" charset="0"/>
              </a:rPr>
              <a:t>with Azure Database for  MySQL and</a:t>
            </a:r>
            <a:r>
              <a:rPr kumimoji="0" lang="en-US" b="0" i="0" u="none" strike="noStrike" kern="1200" cap="none" spc="0" normalizeH="0" baseline="0" noProof="0" dirty="0">
                <a:ln>
                  <a:noFill/>
                </a:ln>
                <a:solidFill>
                  <a:srgbClr val="0177D7"/>
                </a:solidFill>
                <a:effectLst/>
                <a:uLnTx/>
                <a:uFillTx/>
                <a:latin typeface="Segoe UI Semibold"/>
                <a:ea typeface="Segoe UI Semilight" charset="0"/>
                <a:cs typeface="Segoe UI Semilight" charset="0"/>
              </a:rPr>
              <a:t> Azure Kubernetes Service</a:t>
            </a:r>
          </a:p>
        </p:txBody>
      </p:sp>
      <p:sp>
        <p:nvSpPr>
          <p:cNvPr id="11" name="Text Placeholder 10">
            <a:extLst>
              <a:ext uri="{FF2B5EF4-FFF2-40B4-BE49-F238E27FC236}">
                <a16:creationId xmlns:a16="http://schemas.microsoft.com/office/drawing/2014/main" id="{E1B930CF-2967-7746-B069-0A751F247330}"/>
              </a:ext>
            </a:extLst>
          </p:cNvPr>
          <p:cNvSpPr>
            <a:spLocks noGrp="1"/>
          </p:cNvSpPr>
          <p:nvPr>
            <p:ph type="body" sz="quarter" idx="10"/>
          </p:nvPr>
        </p:nvSpPr>
        <p:spPr>
          <a:xfrm>
            <a:off x="586390" y="2148281"/>
            <a:ext cx="4916051" cy="3748590"/>
          </a:xfrm>
        </p:spPr>
        <p:txBody>
          <a:bodyPr/>
          <a:lstStyle/>
          <a:p>
            <a:pPr>
              <a:spcBef>
                <a:spcPts val="600"/>
              </a:spcBef>
              <a:spcAft>
                <a:spcPts val="600"/>
              </a:spcAft>
            </a:pPr>
            <a:r>
              <a:rPr lang="en-US" sz="1400" dirty="0"/>
              <a:t>Easily integrate with AKS and other managed services for a quicker time to market</a:t>
            </a:r>
          </a:p>
          <a:p>
            <a:pPr>
              <a:spcBef>
                <a:spcPts val="600"/>
              </a:spcBef>
              <a:spcAft>
                <a:spcPts val="600"/>
              </a:spcAft>
            </a:pPr>
            <a:r>
              <a:rPr lang="en-US" sz="1400" dirty="0"/>
              <a:t>Quickly provision databases with microservices architectures and flexibly scale compute and storage </a:t>
            </a:r>
          </a:p>
          <a:p>
            <a:pPr>
              <a:spcBef>
                <a:spcPts val="600"/>
              </a:spcBef>
              <a:spcAft>
                <a:spcPts val="600"/>
              </a:spcAft>
            </a:pPr>
            <a:r>
              <a:rPr lang="en-US" sz="1400" dirty="0"/>
              <a:t>Easily integrate with Azure Kubernetes Service and other managed services to improve deploying and monitoring microservices </a:t>
            </a:r>
          </a:p>
          <a:p>
            <a:pPr>
              <a:spcBef>
                <a:spcPts val="600"/>
              </a:spcBef>
              <a:spcAft>
                <a:spcPts val="600"/>
              </a:spcAft>
            </a:pPr>
            <a:r>
              <a:rPr lang="en-US" sz="1400" b="1" dirty="0"/>
              <a:t>Ideal for retail, e-commerce, manufacturing, and banking applications</a:t>
            </a:r>
          </a:p>
          <a:p>
            <a:pPr>
              <a:spcBef>
                <a:spcPts val="600"/>
              </a:spcBef>
              <a:spcAft>
                <a:spcPts val="600"/>
              </a:spcAft>
            </a:pPr>
            <a:endParaRPr lang="en-US" sz="1400" dirty="0"/>
          </a:p>
          <a:p>
            <a:pPr>
              <a:spcBef>
                <a:spcPts val="600"/>
              </a:spcBef>
              <a:spcAft>
                <a:spcPts val="600"/>
              </a:spcAft>
            </a:pPr>
            <a:endParaRPr lang="en-US" sz="1400" dirty="0"/>
          </a:p>
          <a:p>
            <a:pPr>
              <a:spcBef>
                <a:spcPts val="600"/>
              </a:spcBef>
              <a:spcAft>
                <a:spcPts val="600"/>
              </a:spcAft>
            </a:pPr>
            <a:endParaRPr lang="en-US" sz="1400" dirty="0"/>
          </a:p>
        </p:txBody>
      </p:sp>
      <p:sp>
        <p:nvSpPr>
          <p:cNvPr id="6" name="Title 5">
            <a:extLst>
              <a:ext uri="{FF2B5EF4-FFF2-40B4-BE49-F238E27FC236}">
                <a16:creationId xmlns:a16="http://schemas.microsoft.com/office/drawing/2014/main" id="{2FFD2D8B-22CB-F44B-A474-94ED4AA0909D}"/>
              </a:ext>
            </a:extLst>
          </p:cNvPr>
          <p:cNvSpPr>
            <a:spLocks noGrp="1"/>
          </p:cNvSpPr>
          <p:nvPr>
            <p:ph type="title"/>
          </p:nvPr>
        </p:nvSpPr>
        <p:spPr>
          <a:xfrm>
            <a:off x="588263" y="457201"/>
            <a:ext cx="4896264" cy="1477328"/>
          </a:xfrm>
        </p:spPr>
        <p:txBody>
          <a:bodyPr/>
          <a:lstStyle/>
          <a:p>
            <a:r>
              <a:rPr lang="en-US" sz="3200" dirty="0"/>
              <a:t>Optimize app development with microservice architectures</a:t>
            </a:r>
          </a:p>
        </p:txBody>
      </p:sp>
      <p:pic>
        <p:nvPicPr>
          <p:cNvPr id="91" name="Graphic 90">
            <a:extLst>
              <a:ext uri="{FF2B5EF4-FFF2-40B4-BE49-F238E27FC236}">
                <a16:creationId xmlns:a16="http://schemas.microsoft.com/office/drawing/2014/main" id="{2F13AC7E-33C2-42A5-8F9A-6FED51678ED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2138" y="4135407"/>
            <a:ext cx="514262" cy="514262"/>
          </a:xfrm>
          <a:prstGeom prst="rect">
            <a:avLst/>
          </a:prstGeom>
        </p:spPr>
      </p:pic>
      <p:grpSp>
        <p:nvGrpSpPr>
          <p:cNvPr id="92" name="Group 89">
            <a:extLst>
              <a:ext uri="{FF2B5EF4-FFF2-40B4-BE49-F238E27FC236}">
                <a16:creationId xmlns:a16="http://schemas.microsoft.com/office/drawing/2014/main" id="{8C464B23-6FD3-4151-A664-CE643A1E2D46}"/>
              </a:ext>
              <a:ext uri="{C183D7F6-B498-43B3-948B-1728B52AA6E4}">
                <adec:decorative xmlns:adec="http://schemas.microsoft.com/office/drawing/2017/decorative" val="1"/>
              </a:ext>
            </a:extLst>
          </p:cNvPr>
          <p:cNvGrpSpPr>
            <a:grpSpLocks noChangeAspect="1"/>
          </p:cNvGrpSpPr>
          <p:nvPr/>
        </p:nvGrpSpPr>
        <p:grpSpPr bwMode="auto">
          <a:xfrm>
            <a:off x="7025846" y="4328865"/>
            <a:ext cx="160551" cy="321101"/>
            <a:chOff x="2890" y="2783"/>
            <a:chExt cx="156" cy="312"/>
          </a:xfrm>
        </p:grpSpPr>
        <p:sp>
          <p:nvSpPr>
            <p:cNvPr id="101" name="AutoShape 88">
              <a:extLst>
                <a:ext uri="{FF2B5EF4-FFF2-40B4-BE49-F238E27FC236}">
                  <a16:creationId xmlns:a16="http://schemas.microsoft.com/office/drawing/2014/main" id="{F9E0401C-E8B4-48F1-A751-034FC061EB71}"/>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
              <a:extLst>
                <a:ext uri="{FF2B5EF4-FFF2-40B4-BE49-F238E27FC236}">
                  <a16:creationId xmlns:a16="http://schemas.microsoft.com/office/drawing/2014/main" id="{89F241E6-6C7E-4269-95CC-704D4BD41AF3}"/>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1">
              <a:extLst>
                <a:ext uri="{FF2B5EF4-FFF2-40B4-BE49-F238E27FC236}">
                  <a16:creationId xmlns:a16="http://schemas.microsoft.com/office/drawing/2014/main" id="{2AB8A3F1-FF71-497F-A2E7-904C6544797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92">
              <a:extLst>
                <a:ext uri="{FF2B5EF4-FFF2-40B4-BE49-F238E27FC236}">
                  <a16:creationId xmlns:a16="http://schemas.microsoft.com/office/drawing/2014/main" id="{E3F28A43-C721-49BD-9690-7F1C89D2269C}"/>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3">
              <a:extLst>
                <a:ext uri="{FF2B5EF4-FFF2-40B4-BE49-F238E27FC236}">
                  <a16:creationId xmlns:a16="http://schemas.microsoft.com/office/drawing/2014/main" id="{68A45CD6-A558-4890-BF00-7158ED6A49FA}"/>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4">
              <a:extLst>
                <a:ext uri="{FF2B5EF4-FFF2-40B4-BE49-F238E27FC236}">
                  <a16:creationId xmlns:a16="http://schemas.microsoft.com/office/drawing/2014/main" id="{8CF10E25-0374-4A3C-91AD-7A38FE2E1F84}"/>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5">
              <a:extLst>
                <a:ext uri="{FF2B5EF4-FFF2-40B4-BE49-F238E27FC236}">
                  <a16:creationId xmlns:a16="http://schemas.microsoft.com/office/drawing/2014/main" id="{045AD990-9ECE-4CA8-AEE7-873495D3EBA2}"/>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4" name="Graphic 113">
            <a:extLst>
              <a:ext uri="{FF2B5EF4-FFF2-40B4-BE49-F238E27FC236}">
                <a16:creationId xmlns:a16="http://schemas.microsoft.com/office/drawing/2014/main" id="{AA9BAF1F-40E6-4558-B973-719BA97385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2138" y="3288649"/>
            <a:ext cx="514262" cy="514262"/>
          </a:xfrm>
          <a:prstGeom prst="rect">
            <a:avLst/>
          </a:prstGeom>
        </p:spPr>
      </p:pic>
      <p:grpSp>
        <p:nvGrpSpPr>
          <p:cNvPr id="115" name="Group 89">
            <a:extLst>
              <a:ext uri="{FF2B5EF4-FFF2-40B4-BE49-F238E27FC236}">
                <a16:creationId xmlns:a16="http://schemas.microsoft.com/office/drawing/2014/main" id="{B3416EF0-8150-43EE-BD58-36028364C78C}"/>
              </a:ext>
              <a:ext uri="{C183D7F6-B498-43B3-948B-1728B52AA6E4}">
                <adec:decorative xmlns:adec="http://schemas.microsoft.com/office/drawing/2017/decorative" val="1"/>
              </a:ext>
            </a:extLst>
          </p:cNvPr>
          <p:cNvGrpSpPr>
            <a:grpSpLocks noChangeAspect="1"/>
          </p:cNvGrpSpPr>
          <p:nvPr/>
        </p:nvGrpSpPr>
        <p:grpSpPr bwMode="auto">
          <a:xfrm>
            <a:off x="7025846" y="3482107"/>
            <a:ext cx="160551" cy="321101"/>
            <a:chOff x="2890" y="2783"/>
            <a:chExt cx="156" cy="312"/>
          </a:xfrm>
        </p:grpSpPr>
        <p:sp>
          <p:nvSpPr>
            <p:cNvPr id="116" name="AutoShape 88">
              <a:extLst>
                <a:ext uri="{FF2B5EF4-FFF2-40B4-BE49-F238E27FC236}">
                  <a16:creationId xmlns:a16="http://schemas.microsoft.com/office/drawing/2014/main" id="{A58318A5-A05A-444A-A752-51018B192758}"/>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0">
              <a:extLst>
                <a:ext uri="{FF2B5EF4-FFF2-40B4-BE49-F238E27FC236}">
                  <a16:creationId xmlns:a16="http://schemas.microsoft.com/office/drawing/2014/main" id="{DF39929F-D6A6-4B17-A817-025F3C42478B}"/>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
              <a:extLst>
                <a:ext uri="{FF2B5EF4-FFF2-40B4-BE49-F238E27FC236}">
                  <a16:creationId xmlns:a16="http://schemas.microsoft.com/office/drawing/2014/main" id="{91BA44F8-428C-4490-9904-57AEA82B77C4}"/>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92">
              <a:extLst>
                <a:ext uri="{FF2B5EF4-FFF2-40B4-BE49-F238E27FC236}">
                  <a16:creationId xmlns:a16="http://schemas.microsoft.com/office/drawing/2014/main" id="{2D82C5A9-5C46-41F3-8B35-894157811D3D}"/>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3">
              <a:extLst>
                <a:ext uri="{FF2B5EF4-FFF2-40B4-BE49-F238E27FC236}">
                  <a16:creationId xmlns:a16="http://schemas.microsoft.com/office/drawing/2014/main" id="{A821D99B-CD7D-404A-8F36-E00B80957032}"/>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4">
              <a:extLst>
                <a:ext uri="{FF2B5EF4-FFF2-40B4-BE49-F238E27FC236}">
                  <a16:creationId xmlns:a16="http://schemas.microsoft.com/office/drawing/2014/main" id="{979FE834-5970-49FE-99D6-F003D3BE041A}"/>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5">
              <a:extLst>
                <a:ext uri="{FF2B5EF4-FFF2-40B4-BE49-F238E27FC236}">
                  <a16:creationId xmlns:a16="http://schemas.microsoft.com/office/drawing/2014/main" id="{B1023554-8E37-404C-9F08-B9B4A4F5B42D}"/>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3" name="Graphic 122">
            <a:extLst>
              <a:ext uri="{FF2B5EF4-FFF2-40B4-BE49-F238E27FC236}">
                <a16:creationId xmlns:a16="http://schemas.microsoft.com/office/drawing/2014/main" id="{DC38191C-D5D3-4CCD-AEF4-D6EFF907C0F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591" y="2547099"/>
            <a:ext cx="514262" cy="514262"/>
          </a:xfrm>
          <a:prstGeom prst="rect">
            <a:avLst/>
          </a:prstGeom>
        </p:spPr>
      </p:pic>
      <p:grpSp>
        <p:nvGrpSpPr>
          <p:cNvPr id="124" name="Group 89">
            <a:extLst>
              <a:ext uri="{FF2B5EF4-FFF2-40B4-BE49-F238E27FC236}">
                <a16:creationId xmlns:a16="http://schemas.microsoft.com/office/drawing/2014/main" id="{9835B5A4-0C5F-4E12-B9A7-9359D04E48BD}"/>
              </a:ext>
              <a:ext uri="{C183D7F6-B498-43B3-948B-1728B52AA6E4}">
                <adec:decorative xmlns:adec="http://schemas.microsoft.com/office/drawing/2017/decorative" val="1"/>
              </a:ext>
            </a:extLst>
          </p:cNvPr>
          <p:cNvGrpSpPr>
            <a:grpSpLocks noChangeAspect="1"/>
          </p:cNvGrpSpPr>
          <p:nvPr/>
        </p:nvGrpSpPr>
        <p:grpSpPr bwMode="auto">
          <a:xfrm>
            <a:off x="7031299" y="2740557"/>
            <a:ext cx="160551" cy="321101"/>
            <a:chOff x="2890" y="2783"/>
            <a:chExt cx="156" cy="312"/>
          </a:xfrm>
        </p:grpSpPr>
        <p:sp>
          <p:nvSpPr>
            <p:cNvPr id="125" name="AutoShape 88">
              <a:extLst>
                <a:ext uri="{FF2B5EF4-FFF2-40B4-BE49-F238E27FC236}">
                  <a16:creationId xmlns:a16="http://schemas.microsoft.com/office/drawing/2014/main" id="{F5F3A6CC-D2EC-43F8-A095-80F10F25B580}"/>
                </a:ext>
              </a:extLst>
            </p:cNvPr>
            <p:cNvSpPr>
              <a:spLocks noChangeAspect="1" noChangeArrowheads="1" noTextEdit="1"/>
            </p:cNvSpPr>
            <p:nvPr/>
          </p:nvSpPr>
          <p:spPr bwMode="auto">
            <a:xfrm>
              <a:off x="2890" y="2783"/>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0">
              <a:extLst>
                <a:ext uri="{FF2B5EF4-FFF2-40B4-BE49-F238E27FC236}">
                  <a16:creationId xmlns:a16="http://schemas.microsoft.com/office/drawing/2014/main" id="{93435938-292A-42DC-9C9E-693FD8502C90}"/>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1">
              <a:extLst>
                <a:ext uri="{FF2B5EF4-FFF2-40B4-BE49-F238E27FC236}">
                  <a16:creationId xmlns:a16="http://schemas.microsoft.com/office/drawing/2014/main" id="{08A71A1D-33D3-4820-947D-0A692ECD1820}"/>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92">
              <a:extLst>
                <a:ext uri="{FF2B5EF4-FFF2-40B4-BE49-F238E27FC236}">
                  <a16:creationId xmlns:a16="http://schemas.microsoft.com/office/drawing/2014/main" id="{824BAC2A-5E25-4E42-BD96-0BA580D8257E}"/>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3">
              <a:extLst>
                <a:ext uri="{FF2B5EF4-FFF2-40B4-BE49-F238E27FC236}">
                  <a16:creationId xmlns:a16="http://schemas.microsoft.com/office/drawing/2014/main" id="{C32CB3D7-1C83-4438-AF92-2345873D3CB7}"/>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4">
              <a:extLst>
                <a:ext uri="{FF2B5EF4-FFF2-40B4-BE49-F238E27FC236}">
                  <a16:creationId xmlns:a16="http://schemas.microsoft.com/office/drawing/2014/main" id="{7122366B-5F53-4CC8-931D-821C7566C6D2}"/>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5">
              <a:extLst>
                <a:ext uri="{FF2B5EF4-FFF2-40B4-BE49-F238E27FC236}">
                  <a16:creationId xmlns:a16="http://schemas.microsoft.com/office/drawing/2014/main" id="{565C993B-E1DF-4ABC-A3F0-198C01A0A176}"/>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32" name="Graphic 131">
            <a:extLst>
              <a:ext uri="{FF2B5EF4-FFF2-40B4-BE49-F238E27FC236}">
                <a16:creationId xmlns:a16="http://schemas.microsoft.com/office/drawing/2014/main" id="{07FD5DAE-930C-4A54-990F-5B0C965DD8A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3391" y="3260424"/>
            <a:ext cx="585216" cy="585216"/>
          </a:xfrm>
          <a:prstGeom prst="rect">
            <a:avLst/>
          </a:prstGeom>
        </p:spPr>
      </p:pic>
      <p:pic>
        <p:nvPicPr>
          <p:cNvPr id="133" name="Graphic 132">
            <a:extLst>
              <a:ext uri="{FF2B5EF4-FFF2-40B4-BE49-F238E27FC236}">
                <a16:creationId xmlns:a16="http://schemas.microsoft.com/office/drawing/2014/main" id="{AD474370-1BCD-42E1-B08A-8A859EE87D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1329" y="2558540"/>
            <a:ext cx="585216" cy="585216"/>
          </a:xfrm>
          <a:prstGeom prst="rect">
            <a:avLst/>
          </a:prstGeom>
        </p:spPr>
      </p:pic>
      <p:pic>
        <p:nvPicPr>
          <p:cNvPr id="134" name="Graphic 133">
            <a:extLst>
              <a:ext uri="{FF2B5EF4-FFF2-40B4-BE49-F238E27FC236}">
                <a16:creationId xmlns:a16="http://schemas.microsoft.com/office/drawing/2014/main" id="{6E01BF39-2E27-4BCB-A375-3B5F37525F3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24818" y="4251344"/>
            <a:ext cx="585216" cy="585216"/>
          </a:xfrm>
          <a:prstGeom prst="rect">
            <a:avLst/>
          </a:prstGeom>
        </p:spPr>
      </p:pic>
      <p:pic>
        <p:nvPicPr>
          <p:cNvPr id="136" name="Graphic 135">
            <a:extLst>
              <a:ext uri="{FF2B5EF4-FFF2-40B4-BE49-F238E27FC236}">
                <a16:creationId xmlns:a16="http://schemas.microsoft.com/office/drawing/2014/main" id="{50063EF5-DB91-41A0-A516-9ED7440616B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46817" y="3300588"/>
            <a:ext cx="545052" cy="545052"/>
          </a:xfrm>
          <a:prstGeom prst="rect">
            <a:avLst/>
          </a:prstGeom>
        </p:spPr>
      </p:pic>
      <p:pic>
        <p:nvPicPr>
          <p:cNvPr id="137" name="Graphic 136">
            <a:extLst>
              <a:ext uri="{FF2B5EF4-FFF2-40B4-BE49-F238E27FC236}">
                <a16:creationId xmlns:a16="http://schemas.microsoft.com/office/drawing/2014/main" id="{14B2F865-A05D-42FF-A31B-3C9211A2AF08}"/>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92817" y="1839900"/>
            <a:ext cx="514262" cy="514262"/>
          </a:xfrm>
          <a:prstGeom prst="rect">
            <a:avLst/>
          </a:prstGeom>
        </p:spPr>
      </p:pic>
      <p:pic>
        <p:nvPicPr>
          <p:cNvPr id="138" name="Graphic 137">
            <a:extLst>
              <a:ext uri="{FF2B5EF4-FFF2-40B4-BE49-F238E27FC236}">
                <a16:creationId xmlns:a16="http://schemas.microsoft.com/office/drawing/2014/main" id="{128958F4-FA15-490A-A4D4-D49DA5F7D43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54321" y="4536067"/>
            <a:ext cx="619675" cy="619675"/>
          </a:xfrm>
          <a:prstGeom prst="rect">
            <a:avLst/>
          </a:prstGeom>
        </p:spPr>
      </p:pic>
    </p:spTree>
    <p:extLst>
      <p:ext uri="{BB962C8B-B14F-4D97-AF65-F5344CB8AC3E}">
        <p14:creationId xmlns:p14="http://schemas.microsoft.com/office/powerpoint/2010/main" val="5124769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raphic 124">
            <a:extLst>
              <a:ext uri="{FF2B5EF4-FFF2-40B4-BE49-F238E27FC236}">
                <a16:creationId xmlns:a16="http://schemas.microsoft.com/office/drawing/2014/main" id="{0669F8BB-A07B-4D3B-8FDC-87014C9D31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8671" y="3058890"/>
            <a:ext cx="514262" cy="514262"/>
          </a:xfrm>
          <a:prstGeom prst="rect">
            <a:avLst/>
          </a:prstGeom>
        </p:spPr>
      </p:pic>
      <p:sp>
        <p:nvSpPr>
          <p:cNvPr id="3" name="Content Placeholder 2"/>
          <p:cNvSpPr>
            <a:spLocks noGrp="1"/>
          </p:cNvSpPr>
          <p:nvPr>
            <p:ph type="body" sz="quarter" idx="10"/>
          </p:nvPr>
        </p:nvSpPr>
        <p:spPr>
          <a:xfrm>
            <a:off x="585788" y="2149058"/>
            <a:ext cx="4899025" cy="2575962"/>
          </a:xfrm>
        </p:spPr>
        <p:txBody>
          <a:bodyPr vert="horz" wrap="square" lIns="0" tIns="0" rIns="0" bIns="0" rtlCol="0" anchor="t">
            <a:spAutoFit/>
          </a:bodyPr>
          <a:lstStyle/>
          <a:p>
            <a:r>
              <a:rPr lang="en-US" sz="1400" dirty="0"/>
              <a:t>Free your team from database management by migrating on-premises and IaaS workloads to Azure Database for MySQL or MariaDB</a:t>
            </a:r>
          </a:p>
          <a:p>
            <a:r>
              <a:rPr lang="en-US" sz="1400" dirty="0"/>
              <a:t>Choose the migration approach that </a:t>
            </a:r>
            <a:br>
              <a:rPr lang="en-US" sz="1400" dirty="0"/>
            </a:br>
            <a:r>
              <a:rPr lang="en-US" sz="1400" dirty="0"/>
              <a:t>best fits the needs of your workloads </a:t>
            </a:r>
          </a:p>
          <a:p>
            <a:r>
              <a:rPr lang="en-US" sz="1400" dirty="0"/>
              <a:t>Reduce downtime on critical databases with Azure Database Migration Service*</a:t>
            </a:r>
          </a:p>
          <a:p>
            <a:r>
              <a:rPr lang="en-US" sz="1400" dirty="0"/>
              <a:t>Ideal for on-premises or IaaS MySQL or </a:t>
            </a:r>
            <a:br>
              <a:rPr lang="en-US" sz="1400" dirty="0"/>
            </a:br>
            <a:r>
              <a:rPr lang="en-US" sz="1400" dirty="0"/>
              <a:t>MariaDB databases </a:t>
            </a:r>
          </a:p>
        </p:txBody>
      </p:sp>
      <p:sp>
        <p:nvSpPr>
          <p:cNvPr id="2" name="Title 1"/>
          <p:cNvSpPr>
            <a:spLocks noGrp="1"/>
          </p:cNvSpPr>
          <p:nvPr>
            <p:ph type="title"/>
          </p:nvPr>
        </p:nvSpPr>
        <p:spPr>
          <a:xfrm>
            <a:off x="588263" y="457200"/>
            <a:ext cx="4896264" cy="553998"/>
          </a:xfrm>
        </p:spPr>
        <p:txBody>
          <a:bodyPr>
            <a:normAutofit fontScale="90000"/>
          </a:bodyPr>
          <a:lstStyle/>
          <a:p>
            <a:r>
              <a:rPr lang="en-US" dirty="0"/>
              <a:t>Simplify migration and reduce database administration</a:t>
            </a:r>
          </a:p>
        </p:txBody>
      </p:sp>
      <p:sp>
        <p:nvSpPr>
          <p:cNvPr id="5" name="Rectangle 4">
            <a:extLst>
              <a:ext uri="{FF2B5EF4-FFF2-40B4-BE49-F238E27FC236}">
                <a16:creationId xmlns:a16="http://schemas.microsoft.com/office/drawing/2014/main" id="{633BB933-990A-4DEC-AEC3-31CAB66AFBD2}"/>
              </a:ext>
            </a:extLst>
          </p:cNvPr>
          <p:cNvSpPr/>
          <p:nvPr/>
        </p:nvSpPr>
        <p:spPr>
          <a:xfrm>
            <a:off x="7772011" y="5647478"/>
            <a:ext cx="4058198" cy="95410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177D7"/>
                </a:solidFill>
                <a:effectLst/>
                <a:uLnTx/>
                <a:uFillTx/>
                <a:latin typeface="Segoe UI Semibold"/>
                <a:ea typeface="Segoe UI Semilight" charset="0"/>
                <a:cs typeface="Segoe UI Semilight"/>
              </a:rPr>
              <a:t>Gamepub</a:t>
            </a:r>
            <a:r>
              <a:rPr kumimoji="0" lang="en-US" sz="1400" b="0" i="0" u="none" strike="noStrike" kern="1200" cap="none" spc="0" normalizeH="0" baseline="0" noProof="0" dirty="0">
                <a:ln>
                  <a:noFill/>
                </a:ln>
                <a:solidFill>
                  <a:srgbClr val="0177D7"/>
                </a:solidFill>
                <a:effectLst/>
                <a:uLnTx/>
                <a:uFillTx/>
                <a:latin typeface="Segoe UI Semibold"/>
                <a:ea typeface="Segoe UI Semilight" charset="0"/>
                <a:cs typeface="Segoe UI Semilight"/>
              </a:rPr>
              <a:t> reduced service downtime while simplifying failure prevention and analysis by migrating to Azure Database for MySQL Flexible Server</a:t>
            </a:r>
          </a:p>
        </p:txBody>
      </p:sp>
      <p:sp>
        <p:nvSpPr>
          <p:cNvPr id="121" name="Title 1">
            <a:extLst>
              <a:ext uri="{FF2B5EF4-FFF2-40B4-BE49-F238E27FC236}">
                <a16:creationId xmlns:a16="http://schemas.microsoft.com/office/drawing/2014/main" id="{4FC6250B-95B2-4BFD-8857-A140671FBB30}"/>
              </a:ext>
            </a:extLst>
          </p:cNvPr>
          <p:cNvSpPr txBox="1">
            <a:spLocks/>
          </p:cNvSpPr>
          <p:nvPr/>
        </p:nvSpPr>
        <p:spPr>
          <a:xfrm>
            <a:off x="7042483" y="834190"/>
            <a:ext cx="414997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800" spc="0" dirty="0">
                <a:solidFill>
                  <a:schemeClr val="accent1"/>
                </a:solidFill>
              </a:rPr>
              <a:t> Options for migrating to Azure Database Services</a:t>
            </a:r>
          </a:p>
        </p:txBody>
      </p:sp>
      <p:sp>
        <p:nvSpPr>
          <p:cNvPr id="4" name="TextBox 3">
            <a:extLst>
              <a:ext uri="{FF2B5EF4-FFF2-40B4-BE49-F238E27FC236}">
                <a16:creationId xmlns:a16="http://schemas.microsoft.com/office/drawing/2014/main" id="{3BFA40C2-1CB0-4A75-AD5C-A179236050C4}"/>
              </a:ext>
            </a:extLst>
          </p:cNvPr>
          <p:cNvSpPr txBox="1"/>
          <p:nvPr/>
        </p:nvSpPr>
        <p:spPr>
          <a:xfrm>
            <a:off x="641981" y="6526643"/>
            <a:ext cx="8224207" cy="161583"/>
          </a:xfrm>
          <a:prstGeom prst="rect">
            <a:avLst/>
          </a:prstGeom>
          <a:noFill/>
        </p:spPr>
        <p:txBody>
          <a:bodyPr wrap="square" lIns="0" tIns="0" rIns="0" bIns="0" rtlCol="0">
            <a:spAutoFit/>
          </a:bodyPr>
          <a:lstStyle/>
          <a:p>
            <a:r>
              <a:rPr lang="en-US" sz="1050" dirty="0">
                <a:solidFill>
                  <a:schemeClr val="bg1"/>
                </a:solidFill>
              </a:rPr>
              <a:t>*Azure Database Migration Service is only available on Azure Database for MySQL</a:t>
            </a:r>
          </a:p>
        </p:txBody>
      </p:sp>
      <p:sp>
        <p:nvSpPr>
          <p:cNvPr id="126" name="Rectangle 125">
            <a:extLst>
              <a:ext uri="{FF2B5EF4-FFF2-40B4-BE49-F238E27FC236}">
                <a16:creationId xmlns:a16="http://schemas.microsoft.com/office/drawing/2014/main" id="{7F6C7D8A-A109-4904-BEA4-8E81CD638179}"/>
              </a:ext>
              <a:ext uri="{C183D7F6-B498-43B3-948B-1728B52AA6E4}">
                <adec:decorative xmlns:adec="http://schemas.microsoft.com/office/drawing/2017/decorative" val="1"/>
              </a:ext>
            </a:extLst>
          </p:cNvPr>
          <p:cNvSpPr/>
          <p:nvPr/>
        </p:nvSpPr>
        <p:spPr bwMode="auto">
          <a:xfrm>
            <a:off x="8235102" y="2019300"/>
            <a:ext cx="1028109" cy="259474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113B982-5FD2-4934-8B7E-32B314EC8B0D}"/>
              </a:ext>
            </a:extLst>
          </p:cNvPr>
          <p:cNvSpPr txBox="1"/>
          <p:nvPr/>
        </p:nvSpPr>
        <p:spPr>
          <a:xfrm>
            <a:off x="7129485" y="2395326"/>
            <a:ext cx="93116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Discover and assess </a:t>
            </a:r>
          </a:p>
        </p:txBody>
      </p:sp>
      <p:cxnSp>
        <p:nvCxnSpPr>
          <p:cNvPr id="63" name="Straight Arrow Connector 62">
            <a:extLst>
              <a:ext uri="{FF2B5EF4-FFF2-40B4-BE49-F238E27FC236}">
                <a16:creationId xmlns:a16="http://schemas.microsoft.com/office/drawing/2014/main" id="{F9C6B195-D1BC-4E0D-BACE-DBDF9578D0BE}"/>
              </a:ext>
              <a:ext uri="{C183D7F6-B498-43B3-948B-1728B52AA6E4}">
                <adec:decorative xmlns:adec="http://schemas.microsoft.com/office/drawing/2017/decorative" val="1"/>
              </a:ext>
            </a:extLst>
          </p:cNvPr>
          <p:cNvCxnSpPr>
            <a:cxnSpLocks/>
          </p:cNvCxnSpPr>
          <p:nvPr/>
        </p:nvCxnSpPr>
        <p:spPr>
          <a:xfrm>
            <a:off x="7573294" y="2701654"/>
            <a:ext cx="0" cy="233891"/>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TextBox 65">
            <a:extLst>
              <a:ext uri="{FF2B5EF4-FFF2-40B4-BE49-F238E27FC236}">
                <a16:creationId xmlns:a16="http://schemas.microsoft.com/office/drawing/2014/main" id="{3861CE8E-095F-4CD3-8D06-D98AF3CBB626}"/>
              </a:ext>
            </a:extLst>
          </p:cNvPr>
          <p:cNvSpPr txBox="1"/>
          <p:nvPr/>
        </p:nvSpPr>
        <p:spPr>
          <a:xfrm>
            <a:off x="7186789" y="3498263"/>
            <a:ext cx="794637"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Connect to Azure with </a:t>
            </a:r>
            <a:r>
              <a:rPr lang="en-US" sz="900">
                <a:latin typeface="Segoe UI" panose="020B0502040204020203" pitchFamily="34" charset="0"/>
                <a:cs typeface="Segoe UI" panose="020B0502040204020203" pitchFamily="34" charset="0"/>
              </a:rPr>
              <a:t>your favorite tool </a:t>
            </a:r>
            <a:endPar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859F07AB-09F9-483E-8E8D-B377C2688704}"/>
              </a:ext>
            </a:extLst>
          </p:cNvPr>
          <p:cNvSpPr txBox="1"/>
          <p:nvPr/>
        </p:nvSpPr>
        <p:spPr>
          <a:xfrm>
            <a:off x="7061273" y="4938331"/>
            <a:ext cx="106758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Migrate schema </a:t>
            </a:r>
            <a:b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and data</a:t>
            </a:r>
          </a:p>
        </p:txBody>
      </p:sp>
      <p:sp>
        <p:nvSpPr>
          <p:cNvPr id="69" name="TextBox 68">
            <a:extLst>
              <a:ext uri="{FF2B5EF4-FFF2-40B4-BE49-F238E27FC236}">
                <a16:creationId xmlns:a16="http://schemas.microsoft.com/office/drawing/2014/main" id="{098AE7A6-95EC-40CF-AC63-0CFE14C82B34}"/>
              </a:ext>
            </a:extLst>
          </p:cNvPr>
          <p:cNvSpPr txBox="1"/>
          <p:nvPr/>
        </p:nvSpPr>
        <p:spPr>
          <a:xfrm>
            <a:off x="8274152" y="2666924"/>
            <a:ext cx="9704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Azure Database Migration Service</a:t>
            </a:r>
          </a:p>
        </p:txBody>
      </p:sp>
      <p:cxnSp>
        <p:nvCxnSpPr>
          <p:cNvPr id="107" name="Straight Arrow Connector 106">
            <a:extLst>
              <a:ext uri="{FF2B5EF4-FFF2-40B4-BE49-F238E27FC236}">
                <a16:creationId xmlns:a16="http://schemas.microsoft.com/office/drawing/2014/main" id="{76EA0FD9-B436-4B60-88B8-19A3B48E7BF6}"/>
              </a:ext>
              <a:ext uri="{C183D7F6-B498-43B3-948B-1728B52AA6E4}">
                <adec:decorative xmlns:adec="http://schemas.microsoft.com/office/drawing/2017/decorative" val="1"/>
              </a:ext>
            </a:extLst>
          </p:cNvPr>
          <p:cNvCxnSpPr>
            <a:cxnSpLocks/>
          </p:cNvCxnSpPr>
          <p:nvPr/>
        </p:nvCxnSpPr>
        <p:spPr>
          <a:xfrm>
            <a:off x="9184796" y="3342044"/>
            <a:ext cx="457775" cy="0"/>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2" name="Group 111">
            <a:extLst>
              <a:ext uri="{FF2B5EF4-FFF2-40B4-BE49-F238E27FC236}">
                <a16:creationId xmlns:a16="http://schemas.microsoft.com/office/drawing/2014/main" id="{6C82FEE9-B21C-4F44-B718-BC9E7127BC69}"/>
              </a:ext>
              <a:ext uri="{C183D7F6-B498-43B3-948B-1728B52AA6E4}">
                <adec:decorative xmlns:adec="http://schemas.microsoft.com/office/drawing/2017/decorative" val="1"/>
              </a:ext>
            </a:extLst>
          </p:cNvPr>
          <p:cNvGrpSpPr/>
          <p:nvPr/>
        </p:nvGrpSpPr>
        <p:grpSpPr>
          <a:xfrm>
            <a:off x="8486586" y="2176013"/>
            <a:ext cx="545619" cy="387050"/>
            <a:chOff x="5132617" y="1834109"/>
            <a:chExt cx="1373412" cy="974269"/>
          </a:xfrm>
        </p:grpSpPr>
        <p:sp>
          <p:nvSpPr>
            <p:cNvPr id="113" name="Freeform: Shape 7">
              <a:extLst>
                <a:ext uri="{FF2B5EF4-FFF2-40B4-BE49-F238E27FC236}">
                  <a16:creationId xmlns:a16="http://schemas.microsoft.com/office/drawing/2014/main" id="{C9DBC390-0883-423D-84C8-86B52A14940E}"/>
                </a:ext>
              </a:extLst>
            </p:cNvPr>
            <p:cNvSpPr/>
            <p:nvPr/>
          </p:nvSpPr>
          <p:spPr bwMode="auto">
            <a:xfrm>
              <a:off x="5363029" y="1834109"/>
              <a:ext cx="1143000" cy="738749"/>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Shape 8">
              <a:extLst>
                <a:ext uri="{FF2B5EF4-FFF2-40B4-BE49-F238E27FC236}">
                  <a16:creationId xmlns:a16="http://schemas.microsoft.com/office/drawing/2014/main" id="{DCC8AFE4-F3F4-41B5-ADE2-128FE834DAE6}"/>
                </a:ext>
              </a:extLst>
            </p:cNvPr>
            <p:cNvSpPr/>
            <p:nvPr/>
          </p:nvSpPr>
          <p:spPr bwMode="auto">
            <a:xfrm>
              <a:off x="5132617" y="1948543"/>
              <a:ext cx="1330345" cy="859835"/>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Shape 9">
              <a:extLst>
                <a:ext uri="{FF2B5EF4-FFF2-40B4-BE49-F238E27FC236}">
                  <a16:creationId xmlns:a16="http://schemas.microsoft.com/office/drawing/2014/main" id="{3C578AF5-EBCE-4B31-BB79-259EDAD25FD9}"/>
                </a:ext>
              </a:extLst>
            </p:cNvPr>
            <p:cNvSpPr/>
            <p:nvPr/>
          </p:nvSpPr>
          <p:spPr bwMode="auto">
            <a:xfrm>
              <a:off x="5519269" y="2293257"/>
              <a:ext cx="409440" cy="515120"/>
            </a:xfrm>
            <a:custGeom>
              <a:avLst/>
              <a:gdLst>
                <a:gd name="connsiteX0" fmla="*/ 49234 w 409440"/>
                <a:gd name="connsiteY0" fmla="*/ 0 h 515120"/>
                <a:gd name="connsiteX1" fmla="*/ 208596 w 409440"/>
                <a:gd name="connsiteY1" fmla="*/ 0 h 515120"/>
                <a:gd name="connsiteX2" fmla="*/ 409440 w 409440"/>
                <a:gd name="connsiteY2" fmla="*/ 229439 h 515120"/>
                <a:gd name="connsiteX3" fmla="*/ 159362 w 409440"/>
                <a:gd name="connsiteY3" fmla="*/ 515120 h 515120"/>
                <a:gd name="connsiteX4" fmla="*/ 0 w 409440"/>
                <a:gd name="connsiteY4" fmla="*/ 515120 h 515120"/>
                <a:gd name="connsiteX5" fmla="*/ 250078 w 409440"/>
                <a:gd name="connsiteY5" fmla="*/ 229439 h 5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440" h="515120">
                  <a:moveTo>
                    <a:pt x="49234" y="0"/>
                  </a:moveTo>
                  <a:lnTo>
                    <a:pt x="208596" y="0"/>
                  </a:lnTo>
                  <a:lnTo>
                    <a:pt x="409440" y="229439"/>
                  </a:lnTo>
                  <a:lnTo>
                    <a:pt x="159362" y="515120"/>
                  </a:lnTo>
                  <a:lnTo>
                    <a:pt x="0" y="515120"/>
                  </a:lnTo>
                  <a:lnTo>
                    <a:pt x="250078" y="22943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0">
              <a:extLst>
                <a:ext uri="{FF2B5EF4-FFF2-40B4-BE49-F238E27FC236}">
                  <a16:creationId xmlns:a16="http://schemas.microsoft.com/office/drawing/2014/main" id="{914F03EB-8CEA-4CB0-AA45-5063CBF06487}"/>
                </a:ext>
              </a:extLst>
            </p:cNvPr>
            <p:cNvSpPr/>
            <p:nvPr/>
          </p:nvSpPr>
          <p:spPr bwMode="auto">
            <a:xfrm>
              <a:off x="6002881" y="2359954"/>
              <a:ext cx="323182" cy="352258"/>
            </a:xfrm>
            <a:custGeom>
              <a:avLst/>
              <a:gdLst>
                <a:gd name="connsiteX0" fmla="*/ 33668 w 323182"/>
                <a:gd name="connsiteY0" fmla="*/ 0 h 352258"/>
                <a:gd name="connsiteX1" fmla="*/ 76860 w 323182"/>
                <a:gd name="connsiteY1" fmla="*/ 0 h 352258"/>
                <a:gd name="connsiteX2" fmla="*/ 142646 w 323182"/>
                <a:gd name="connsiteY2" fmla="*/ 0 h 352258"/>
                <a:gd name="connsiteX3" fmla="*/ 185838 w 323182"/>
                <a:gd name="connsiteY3" fmla="*/ 0 h 352258"/>
                <a:gd name="connsiteX4" fmla="*/ 323182 w 323182"/>
                <a:gd name="connsiteY4" fmla="*/ 156899 h 352258"/>
                <a:gd name="connsiteX5" fmla="*/ 152170 w 323182"/>
                <a:gd name="connsiteY5" fmla="*/ 352258 h 352258"/>
                <a:gd name="connsiteX6" fmla="*/ 108978 w 323182"/>
                <a:gd name="connsiteY6" fmla="*/ 352258 h 352258"/>
                <a:gd name="connsiteX7" fmla="*/ 43192 w 323182"/>
                <a:gd name="connsiteY7" fmla="*/ 352258 h 352258"/>
                <a:gd name="connsiteX8" fmla="*/ 0 w 323182"/>
                <a:gd name="connsiteY8" fmla="*/ 352258 h 352258"/>
                <a:gd name="connsiteX9" fmla="*/ 171013 w 323182"/>
                <a:gd name="connsiteY9" fmla="*/ 156899 h 3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82" h="352258">
                  <a:moveTo>
                    <a:pt x="33668" y="0"/>
                  </a:moveTo>
                  <a:lnTo>
                    <a:pt x="76860" y="0"/>
                  </a:lnTo>
                  <a:lnTo>
                    <a:pt x="142646" y="0"/>
                  </a:lnTo>
                  <a:lnTo>
                    <a:pt x="185838" y="0"/>
                  </a:lnTo>
                  <a:lnTo>
                    <a:pt x="323182" y="156899"/>
                  </a:lnTo>
                  <a:lnTo>
                    <a:pt x="152170" y="352258"/>
                  </a:lnTo>
                  <a:lnTo>
                    <a:pt x="108978" y="352258"/>
                  </a:lnTo>
                  <a:lnTo>
                    <a:pt x="43192" y="352258"/>
                  </a:lnTo>
                  <a:lnTo>
                    <a:pt x="0" y="352258"/>
                  </a:lnTo>
                  <a:lnTo>
                    <a:pt x="171013" y="15689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
              <a:extLst>
                <a:ext uri="{FF2B5EF4-FFF2-40B4-BE49-F238E27FC236}">
                  <a16:creationId xmlns:a16="http://schemas.microsoft.com/office/drawing/2014/main" id="{205A9A3C-D2BB-4711-B328-325E98E6D12C}"/>
                </a:ext>
              </a:extLst>
            </p:cNvPr>
            <p:cNvSpPr/>
            <p:nvPr/>
          </p:nvSpPr>
          <p:spPr bwMode="auto">
            <a:xfrm>
              <a:off x="5846247" y="1964046"/>
              <a:ext cx="327112" cy="394094"/>
            </a:xfrm>
            <a:custGeom>
              <a:avLst/>
              <a:gdLst>
                <a:gd name="connsiteX0" fmla="*/ 37667 w 327112"/>
                <a:gd name="connsiteY0" fmla="*/ 0 h 394094"/>
                <a:gd name="connsiteX1" fmla="*/ 51536 w 327112"/>
                <a:gd name="connsiteY1" fmla="*/ 0 h 394094"/>
                <a:gd name="connsiteX2" fmla="*/ 159587 w 327112"/>
                <a:gd name="connsiteY2" fmla="*/ 0 h 394094"/>
                <a:gd name="connsiteX3" fmla="*/ 173456 w 327112"/>
                <a:gd name="connsiteY3" fmla="*/ 0 h 394094"/>
                <a:gd name="connsiteX4" fmla="*/ 327112 w 327112"/>
                <a:gd name="connsiteY4" fmla="*/ 175533 h 394094"/>
                <a:gd name="connsiteX5" fmla="*/ 135790 w 327112"/>
                <a:gd name="connsiteY5" fmla="*/ 394094 h 394094"/>
                <a:gd name="connsiteX6" fmla="*/ 121921 w 327112"/>
                <a:gd name="connsiteY6" fmla="*/ 394094 h 394094"/>
                <a:gd name="connsiteX7" fmla="*/ 13869 w 327112"/>
                <a:gd name="connsiteY7" fmla="*/ 394094 h 394094"/>
                <a:gd name="connsiteX8" fmla="*/ 0 w 327112"/>
                <a:gd name="connsiteY8" fmla="*/ 394094 h 394094"/>
                <a:gd name="connsiteX9" fmla="*/ 191323 w 327112"/>
                <a:gd name="connsiteY9" fmla="*/ 175533 h 39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112" h="394094">
                  <a:moveTo>
                    <a:pt x="37667" y="0"/>
                  </a:moveTo>
                  <a:lnTo>
                    <a:pt x="51536" y="0"/>
                  </a:lnTo>
                  <a:lnTo>
                    <a:pt x="159587" y="0"/>
                  </a:lnTo>
                  <a:lnTo>
                    <a:pt x="173456" y="0"/>
                  </a:lnTo>
                  <a:lnTo>
                    <a:pt x="327112" y="175533"/>
                  </a:lnTo>
                  <a:lnTo>
                    <a:pt x="135790" y="394094"/>
                  </a:lnTo>
                  <a:lnTo>
                    <a:pt x="121921" y="394094"/>
                  </a:lnTo>
                  <a:lnTo>
                    <a:pt x="13869" y="394094"/>
                  </a:lnTo>
                  <a:lnTo>
                    <a:pt x="0" y="394094"/>
                  </a:lnTo>
                  <a:lnTo>
                    <a:pt x="191323" y="1755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TextBox 118">
            <a:extLst>
              <a:ext uri="{FF2B5EF4-FFF2-40B4-BE49-F238E27FC236}">
                <a16:creationId xmlns:a16="http://schemas.microsoft.com/office/drawing/2014/main" id="{0C2F0CE0-0641-491A-B217-8E0370084BBD}"/>
              </a:ext>
            </a:extLst>
          </p:cNvPr>
          <p:cNvSpPr txBox="1"/>
          <p:nvPr/>
        </p:nvSpPr>
        <p:spPr>
          <a:xfrm>
            <a:off x="8320557" y="3547610"/>
            <a:ext cx="87767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Import/Export</a:t>
            </a:r>
          </a:p>
        </p:txBody>
      </p:sp>
      <p:sp>
        <p:nvSpPr>
          <p:cNvPr id="120" name="TextBox 119">
            <a:extLst>
              <a:ext uri="{FF2B5EF4-FFF2-40B4-BE49-F238E27FC236}">
                <a16:creationId xmlns:a16="http://schemas.microsoft.com/office/drawing/2014/main" id="{D13E7D7B-CAF8-4F37-AEBD-3C715F566171}"/>
              </a:ext>
            </a:extLst>
          </p:cNvPr>
          <p:cNvSpPr txBox="1"/>
          <p:nvPr/>
        </p:nvSpPr>
        <p:spPr>
          <a:xfrm>
            <a:off x="8320557" y="4318540"/>
            <a:ext cx="87767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Dump and store</a:t>
            </a:r>
          </a:p>
        </p:txBody>
      </p:sp>
      <p:sp>
        <p:nvSpPr>
          <p:cNvPr id="46" name="TextBox 45">
            <a:extLst>
              <a:ext uri="{FF2B5EF4-FFF2-40B4-BE49-F238E27FC236}">
                <a16:creationId xmlns:a16="http://schemas.microsoft.com/office/drawing/2014/main" id="{D97E12E6-95B4-46E1-8FBC-35BA5A14847E}"/>
              </a:ext>
            </a:extLst>
          </p:cNvPr>
          <p:cNvSpPr txBox="1"/>
          <p:nvPr/>
        </p:nvSpPr>
        <p:spPr>
          <a:xfrm>
            <a:off x="9540702" y="2520047"/>
            <a:ext cx="788199" cy="4154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Segoe UI" panose="020B0502040204020203" pitchFamily="34" charset="0"/>
                <a:cs typeface="Segoe UI" panose="020B0502040204020203" pitchFamily="34" charset="0"/>
              </a:rPr>
              <a:t>DMS Continuous Sync</a:t>
            </a:r>
          </a:p>
        </p:txBody>
      </p:sp>
      <p:grpSp>
        <p:nvGrpSpPr>
          <p:cNvPr id="47" name="Group 46">
            <a:extLst>
              <a:ext uri="{FF2B5EF4-FFF2-40B4-BE49-F238E27FC236}">
                <a16:creationId xmlns:a16="http://schemas.microsoft.com/office/drawing/2014/main" id="{0660760D-FC4F-5748-A1B8-24B35D31EE98}"/>
              </a:ext>
              <a:ext uri="{C183D7F6-B498-43B3-948B-1728B52AA6E4}">
                <adec:decorative xmlns:adec="http://schemas.microsoft.com/office/drawing/2017/decorative" val="1"/>
              </a:ext>
            </a:extLst>
          </p:cNvPr>
          <p:cNvGrpSpPr>
            <a:grpSpLocks noChangeAspect="1"/>
          </p:cNvGrpSpPr>
          <p:nvPr/>
        </p:nvGrpSpPr>
        <p:grpSpPr>
          <a:xfrm flipH="1">
            <a:off x="9989586" y="3392980"/>
            <a:ext cx="284481" cy="168367"/>
            <a:chOff x="942772" y="1664993"/>
            <a:chExt cx="155575" cy="92075"/>
          </a:xfrm>
          <a:solidFill>
            <a:srgbClr val="50E6FF"/>
          </a:solidFill>
        </p:grpSpPr>
        <p:sp>
          <p:nvSpPr>
            <p:cNvPr id="48" name="Oval 19">
              <a:extLst>
                <a:ext uri="{FF2B5EF4-FFF2-40B4-BE49-F238E27FC236}">
                  <a16:creationId xmlns:a16="http://schemas.microsoft.com/office/drawing/2014/main" id="{33F90713-5DBF-B147-9B4C-02D27B7B4760}"/>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9" name="Freeform 20">
              <a:extLst>
                <a:ext uri="{FF2B5EF4-FFF2-40B4-BE49-F238E27FC236}">
                  <a16:creationId xmlns:a16="http://schemas.microsoft.com/office/drawing/2014/main" id="{44F50C2C-E95B-5A4E-97E0-1703B30A40EC}"/>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0" name="Oval 21">
              <a:extLst>
                <a:ext uri="{FF2B5EF4-FFF2-40B4-BE49-F238E27FC236}">
                  <a16:creationId xmlns:a16="http://schemas.microsoft.com/office/drawing/2014/main" id="{670DB876-90CE-614A-B910-83F20E9A477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EAC529D8-3DCE-4784-AC8E-92D295569F07}"/>
              </a:ext>
              <a:ext uri="{C183D7F6-B498-43B3-948B-1728B52AA6E4}">
                <adec:decorative xmlns:adec="http://schemas.microsoft.com/office/drawing/2017/decorative" val="1"/>
              </a:ext>
            </a:extLst>
          </p:cNvPr>
          <p:cNvGrpSpPr/>
          <p:nvPr/>
        </p:nvGrpSpPr>
        <p:grpSpPr>
          <a:xfrm>
            <a:off x="6818199" y="3292500"/>
            <a:ext cx="319811" cy="319813"/>
            <a:chOff x="650875" y="1585913"/>
            <a:chExt cx="495300" cy="495301"/>
          </a:xfrm>
        </p:grpSpPr>
        <p:sp>
          <p:nvSpPr>
            <p:cNvPr id="77" name="Rectangle 5">
              <a:extLst>
                <a:ext uri="{FF2B5EF4-FFF2-40B4-BE49-F238E27FC236}">
                  <a16:creationId xmlns:a16="http://schemas.microsoft.com/office/drawing/2014/main" id="{D8E145FF-8C95-414A-9A53-877539FF44BD}"/>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36B1F2A7-1746-4B2F-8530-C47512D49683}"/>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Rectangle 7">
              <a:extLst>
                <a:ext uri="{FF2B5EF4-FFF2-40B4-BE49-F238E27FC236}">
                  <a16:creationId xmlns:a16="http://schemas.microsoft.com/office/drawing/2014/main" id="{8B29C7CE-3589-4949-A3E9-07CAAA3E854B}"/>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8">
              <a:extLst>
                <a:ext uri="{FF2B5EF4-FFF2-40B4-BE49-F238E27FC236}">
                  <a16:creationId xmlns:a16="http://schemas.microsoft.com/office/drawing/2014/main" id="{73CE168B-C0E7-4D5C-8B44-95C00E8C161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Rectangle 9">
              <a:extLst>
                <a:ext uri="{FF2B5EF4-FFF2-40B4-BE49-F238E27FC236}">
                  <a16:creationId xmlns:a16="http://schemas.microsoft.com/office/drawing/2014/main" id="{D13A11E7-90B9-4B16-985C-4CE2EBDC332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10">
              <a:extLst>
                <a:ext uri="{FF2B5EF4-FFF2-40B4-BE49-F238E27FC236}">
                  <a16:creationId xmlns:a16="http://schemas.microsoft.com/office/drawing/2014/main" id="{AFF84283-0CEA-4253-8E3B-E0A854E25BE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11">
              <a:extLst>
                <a:ext uri="{FF2B5EF4-FFF2-40B4-BE49-F238E27FC236}">
                  <a16:creationId xmlns:a16="http://schemas.microsoft.com/office/drawing/2014/main" id="{B8F23BAF-2E69-4C23-B482-2FF264B9CDDA}"/>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12">
              <a:extLst>
                <a:ext uri="{FF2B5EF4-FFF2-40B4-BE49-F238E27FC236}">
                  <a16:creationId xmlns:a16="http://schemas.microsoft.com/office/drawing/2014/main" id="{C48A1F4A-49DB-48B1-8D69-ABC668818F4B}"/>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13">
              <a:extLst>
                <a:ext uri="{FF2B5EF4-FFF2-40B4-BE49-F238E27FC236}">
                  <a16:creationId xmlns:a16="http://schemas.microsoft.com/office/drawing/2014/main" id="{418058A8-BDBC-4FD1-A26D-E068FB696E33}"/>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14">
              <a:extLst>
                <a:ext uri="{FF2B5EF4-FFF2-40B4-BE49-F238E27FC236}">
                  <a16:creationId xmlns:a16="http://schemas.microsoft.com/office/drawing/2014/main" id="{C7CBD42C-32A5-4940-B4BC-78D8C8BCC36C}"/>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Rectangle 15">
              <a:extLst>
                <a:ext uri="{FF2B5EF4-FFF2-40B4-BE49-F238E27FC236}">
                  <a16:creationId xmlns:a16="http://schemas.microsoft.com/office/drawing/2014/main" id="{21914405-4E23-4544-B3B1-A62B48F4A9C7}"/>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16">
              <a:extLst>
                <a:ext uri="{FF2B5EF4-FFF2-40B4-BE49-F238E27FC236}">
                  <a16:creationId xmlns:a16="http://schemas.microsoft.com/office/drawing/2014/main" id="{7D49DDC5-6F6C-492C-8532-D15EC22B21C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17">
              <a:extLst>
                <a:ext uri="{FF2B5EF4-FFF2-40B4-BE49-F238E27FC236}">
                  <a16:creationId xmlns:a16="http://schemas.microsoft.com/office/drawing/2014/main" id="{496FC1F3-349A-4947-8950-9A20557D6BF0}"/>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18">
              <a:extLst>
                <a:ext uri="{FF2B5EF4-FFF2-40B4-BE49-F238E27FC236}">
                  <a16:creationId xmlns:a16="http://schemas.microsoft.com/office/drawing/2014/main" id="{00C5D741-6CA8-4B96-A440-724559A2131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F75DFB2-9E24-1043-939D-76728DCDC08C}"/>
              </a:ext>
              <a:ext uri="{C183D7F6-B498-43B3-948B-1728B52AA6E4}">
                <adec:decorative xmlns:adec="http://schemas.microsoft.com/office/drawing/2017/decorative" val="1"/>
              </a:ext>
            </a:extLst>
          </p:cNvPr>
          <p:cNvGrpSpPr/>
          <p:nvPr/>
        </p:nvGrpSpPr>
        <p:grpSpPr>
          <a:xfrm>
            <a:off x="7441170" y="2998287"/>
            <a:ext cx="307791" cy="356635"/>
            <a:chOff x="5908161" y="2881410"/>
            <a:chExt cx="566520" cy="656420"/>
          </a:xfrm>
        </p:grpSpPr>
        <p:sp>
          <p:nvSpPr>
            <p:cNvPr id="164" name="Freeform 182">
              <a:extLst>
                <a:ext uri="{FF2B5EF4-FFF2-40B4-BE49-F238E27FC236}">
                  <a16:creationId xmlns:a16="http://schemas.microsoft.com/office/drawing/2014/main" id="{E5607843-3C7C-F245-9F7E-D67BE3B4DF0F}"/>
                </a:ext>
              </a:extLst>
            </p:cNvPr>
            <p:cNvSpPr/>
            <p:nvPr/>
          </p:nvSpPr>
          <p:spPr bwMode="auto">
            <a:xfrm>
              <a:off x="5908161" y="2881410"/>
              <a:ext cx="460753" cy="59093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BD3B0C3B-9908-D240-A9DA-9BDAB1A1316D}"/>
                </a:ext>
              </a:extLst>
            </p:cNvPr>
            <p:cNvGrpSpPr/>
            <p:nvPr/>
          </p:nvGrpSpPr>
          <p:grpSpPr>
            <a:xfrm>
              <a:off x="6076524" y="3139673"/>
              <a:ext cx="398157" cy="398157"/>
              <a:chOff x="11134725" y="1865313"/>
              <a:chExt cx="215900" cy="215900"/>
            </a:xfrm>
          </p:grpSpPr>
          <p:sp>
            <p:nvSpPr>
              <p:cNvPr id="139" name="Rectangle 103">
                <a:extLst>
                  <a:ext uri="{FF2B5EF4-FFF2-40B4-BE49-F238E27FC236}">
                    <a16:creationId xmlns:a16="http://schemas.microsoft.com/office/drawing/2014/main" id="{3B04131F-60C2-5B41-8B2F-A2A757A3D50E}"/>
                  </a:ext>
                </a:extLst>
              </p:cNvPr>
              <p:cNvSpPr>
                <a:spLocks noChangeArrowheads="1"/>
              </p:cNvSpPr>
              <p:nvPr/>
            </p:nvSpPr>
            <p:spPr bwMode="auto">
              <a:xfrm>
                <a:off x="11233150" y="2062163"/>
                <a:ext cx="2381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04">
                <a:extLst>
                  <a:ext uri="{FF2B5EF4-FFF2-40B4-BE49-F238E27FC236}">
                    <a16:creationId xmlns:a16="http://schemas.microsoft.com/office/drawing/2014/main" id="{BB1136E2-7BEB-D543-9ED7-442FAEA42A80}"/>
                  </a:ext>
                </a:extLst>
              </p:cNvPr>
              <p:cNvSpPr>
                <a:spLocks noChangeArrowheads="1"/>
              </p:cNvSpPr>
              <p:nvPr/>
            </p:nvSpPr>
            <p:spPr bwMode="auto">
              <a:xfrm>
                <a:off x="11134725" y="1962151"/>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0C712670-4EEA-CC4B-9F22-D9695CC3C7C8}"/>
                  </a:ext>
                </a:extLst>
              </p:cNvPr>
              <p:cNvSpPr>
                <a:spLocks/>
              </p:cNvSpPr>
              <p:nvPr/>
            </p:nvSpPr>
            <p:spPr bwMode="auto">
              <a:xfrm>
                <a:off x="11158538" y="2028826"/>
                <a:ext cx="30163" cy="28575"/>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3">
                <a:extLst>
                  <a:ext uri="{FF2B5EF4-FFF2-40B4-BE49-F238E27FC236}">
                    <a16:creationId xmlns:a16="http://schemas.microsoft.com/office/drawing/2014/main" id="{2DEF6773-8052-4B4B-A31B-B644C014E060}"/>
                  </a:ext>
                </a:extLst>
              </p:cNvPr>
              <p:cNvSpPr>
                <a:spLocks noEditPoints="1"/>
              </p:cNvSpPr>
              <p:nvPr/>
            </p:nvSpPr>
            <p:spPr bwMode="auto">
              <a:xfrm>
                <a:off x="11149025" y="1881188"/>
                <a:ext cx="187325" cy="185738"/>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4">
                <a:extLst>
                  <a:ext uri="{FF2B5EF4-FFF2-40B4-BE49-F238E27FC236}">
                    <a16:creationId xmlns:a16="http://schemas.microsoft.com/office/drawing/2014/main" id="{A3A9DB11-31AB-594E-ABEA-6A11D92EF4F6}"/>
                  </a:ext>
                </a:extLst>
              </p:cNvPr>
              <p:cNvSpPr>
                <a:spLocks/>
              </p:cNvSpPr>
              <p:nvPr/>
            </p:nvSpPr>
            <p:spPr bwMode="auto">
              <a:xfrm>
                <a:off x="11229975" y="1865313"/>
                <a:ext cx="22225" cy="1905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15">
                <a:extLst>
                  <a:ext uri="{FF2B5EF4-FFF2-40B4-BE49-F238E27FC236}">
                    <a16:creationId xmlns:a16="http://schemas.microsoft.com/office/drawing/2014/main" id="{451DBC12-F734-4346-96BB-83BA95D9267E}"/>
                  </a:ext>
                </a:extLst>
              </p:cNvPr>
              <p:cNvSpPr>
                <a:spLocks noChangeArrowheads="1"/>
              </p:cNvSpPr>
              <p:nvPr/>
            </p:nvSpPr>
            <p:spPr bwMode="auto">
              <a:xfrm>
                <a:off x="11331575" y="1962151"/>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6">
                <a:extLst>
                  <a:ext uri="{FF2B5EF4-FFF2-40B4-BE49-F238E27FC236}">
                    <a16:creationId xmlns:a16="http://schemas.microsoft.com/office/drawing/2014/main" id="{B9F53F97-CA8F-7B4A-A5F3-084D3AC4B183}"/>
                  </a:ext>
                </a:extLst>
              </p:cNvPr>
              <p:cNvSpPr>
                <a:spLocks/>
              </p:cNvSpPr>
              <p:nvPr/>
            </p:nvSpPr>
            <p:spPr bwMode="auto">
              <a:xfrm>
                <a:off x="11298238" y="1889126"/>
                <a:ext cx="28575" cy="28575"/>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7">
                <a:extLst>
                  <a:ext uri="{FF2B5EF4-FFF2-40B4-BE49-F238E27FC236}">
                    <a16:creationId xmlns:a16="http://schemas.microsoft.com/office/drawing/2014/main" id="{91E6004E-7115-014F-895F-1F4E6358A695}"/>
                  </a:ext>
                </a:extLst>
              </p:cNvPr>
              <p:cNvSpPr>
                <a:spLocks/>
              </p:cNvSpPr>
              <p:nvPr/>
            </p:nvSpPr>
            <p:spPr bwMode="auto">
              <a:xfrm>
                <a:off x="11299825" y="2027238"/>
                <a:ext cx="30163" cy="28575"/>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8">
                <a:extLst>
                  <a:ext uri="{FF2B5EF4-FFF2-40B4-BE49-F238E27FC236}">
                    <a16:creationId xmlns:a16="http://schemas.microsoft.com/office/drawing/2014/main" id="{D55EDB50-D474-FE46-BC3F-FEE5FF3C6489}"/>
                  </a:ext>
                </a:extLst>
              </p:cNvPr>
              <p:cNvSpPr>
                <a:spLocks/>
              </p:cNvSpPr>
              <p:nvPr/>
            </p:nvSpPr>
            <p:spPr bwMode="auto">
              <a:xfrm>
                <a:off x="11156950" y="1890713"/>
                <a:ext cx="30163" cy="28575"/>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5" name="Group 18">
            <a:extLst>
              <a:ext uri="{FF2B5EF4-FFF2-40B4-BE49-F238E27FC236}">
                <a16:creationId xmlns:a16="http://schemas.microsoft.com/office/drawing/2014/main" id="{92E7FC16-AD0F-8E4C-A263-567C3E875AB2}"/>
              </a:ext>
              <a:ext uri="{C183D7F6-B498-43B3-948B-1728B52AA6E4}">
                <adec:decorative xmlns:adec="http://schemas.microsoft.com/office/drawing/2017/decorative" val="1"/>
              </a:ext>
            </a:extLst>
          </p:cNvPr>
          <p:cNvGrpSpPr>
            <a:grpSpLocks noChangeAspect="1"/>
          </p:cNvGrpSpPr>
          <p:nvPr/>
        </p:nvGrpSpPr>
        <p:grpSpPr bwMode="auto">
          <a:xfrm>
            <a:off x="8511742" y="3243203"/>
            <a:ext cx="495306" cy="219075"/>
            <a:chOff x="2204" y="1874"/>
            <a:chExt cx="312" cy="138"/>
          </a:xfrm>
        </p:grpSpPr>
        <p:sp>
          <p:nvSpPr>
            <p:cNvPr id="166" name="Freeform 19">
              <a:extLst>
                <a:ext uri="{FF2B5EF4-FFF2-40B4-BE49-F238E27FC236}">
                  <a16:creationId xmlns:a16="http://schemas.microsoft.com/office/drawing/2014/main" id="{9C6EC158-18A5-2746-B29D-0260B885399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0">
              <a:extLst>
                <a:ext uri="{FF2B5EF4-FFF2-40B4-BE49-F238E27FC236}">
                  <a16:creationId xmlns:a16="http://schemas.microsoft.com/office/drawing/2014/main" id="{9F17350E-C2A2-164A-B01F-FF70356338FA}"/>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1">
              <a:extLst>
                <a:ext uri="{FF2B5EF4-FFF2-40B4-BE49-F238E27FC236}">
                  <a16:creationId xmlns:a16="http://schemas.microsoft.com/office/drawing/2014/main" id="{F1F94005-1D97-FC4A-B4BB-293A8A25DD1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2">
              <a:extLst>
                <a:ext uri="{FF2B5EF4-FFF2-40B4-BE49-F238E27FC236}">
                  <a16:creationId xmlns:a16="http://schemas.microsoft.com/office/drawing/2014/main" id="{4A19B7BB-F973-C34D-9171-835711A7D6D2}"/>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23">
              <a:extLst>
                <a:ext uri="{FF2B5EF4-FFF2-40B4-BE49-F238E27FC236}">
                  <a16:creationId xmlns:a16="http://schemas.microsoft.com/office/drawing/2014/main" id="{793C33F5-1D44-CF46-988E-8D3FA759D5A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24">
              <a:extLst>
                <a:ext uri="{FF2B5EF4-FFF2-40B4-BE49-F238E27FC236}">
                  <a16:creationId xmlns:a16="http://schemas.microsoft.com/office/drawing/2014/main" id="{688F5647-61A2-794C-A3FA-D35741CE068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25">
              <a:extLst>
                <a:ext uri="{FF2B5EF4-FFF2-40B4-BE49-F238E27FC236}">
                  <a16:creationId xmlns:a16="http://schemas.microsoft.com/office/drawing/2014/main" id="{CBDF0C87-6D24-1844-BBCD-5C2757E2E327}"/>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8">
            <a:extLst>
              <a:ext uri="{FF2B5EF4-FFF2-40B4-BE49-F238E27FC236}">
                <a16:creationId xmlns:a16="http://schemas.microsoft.com/office/drawing/2014/main" id="{D74D29CB-ACCA-DC4F-8A86-731036AF5448}"/>
              </a:ext>
              <a:ext uri="{C183D7F6-B498-43B3-948B-1728B52AA6E4}">
                <adec:decorative xmlns:adec="http://schemas.microsoft.com/office/drawing/2017/decorative" val="1"/>
              </a:ext>
            </a:extLst>
          </p:cNvPr>
          <p:cNvGrpSpPr>
            <a:grpSpLocks noChangeAspect="1"/>
          </p:cNvGrpSpPr>
          <p:nvPr/>
        </p:nvGrpSpPr>
        <p:grpSpPr bwMode="auto">
          <a:xfrm>
            <a:off x="8511742" y="4031050"/>
            <a:ext cx="495306" cy="219075"/>
            <a:chOff x="2204" y="1874"/>
            <a:chExt cx="312" cy="138"/>
          </a:xfrm>
        </p:grpSpPr>
        <p:sp>
          <p:nvSpPr>
            <p:cNvPr id="174" name="Freeform 19">
              <a:extLst>
                <a:ext uri="{FF2B5EF4-FFF2-40B4-BE49-F238E27FC236}">
                  <a16:creationId xmlns:a16="http://schemas.microsoft.com/office/drawing/2014/main" id="{04DE2C71-4756-4C46-B05A-C9823292810B}"/>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0">
              <a:extLst>
                <a:ext uri="{FF2B5EF4-FFF2-40B4-BE49-F238E27FC236}">
                  <a16:creationId xmlns:a16="http://schemas.microsoft.com/office/drawing/2014/main" id="{3365F92E-BFF5-A947-A402-AF1FE571EBD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1">
              <a:extLst>
                <a:ext uri="{FF2B5EF4-FFF2-40B4-BE49-F238E27FC236}">
                  <a16:creationId xmlns:a16="http://schemas.microsoft.com/office/drawing/2014/main" id="{9063678F-E007-3D4C-9920-51F18423CE0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2">
              <a:extLst>
                <a:ext uri="{FF2B5EF4-FFF2-40B4-BE49-F238E27FC236}">
                  <a16:creationId xmlns:a16="http://schemas.microsoft.com/office/drawing/2014/main" id="{EE9BFFFC-5C67-DC49-82DA-1BA848CF89C1}"/>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23">
              <a:extLst>
                <a:ext uri="{FF2B5EF4-FFF2-40B4-BE49-F238E27FC236}">
                  <a16:creationId xmlns:a16="http://schemas.microsoft.com/office/drawing/2014/main" id="{B4BAB5A8-FFCF-244C-A425-1C2AD2FBF376}"/>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24">
              <a:extLst>
                <a:ext uri="{FF2B5EF4-FFF2-40B4-BE49-F238E27FC236}">
                  <a16:creationId xmlns:a16="http://schemas.microsoft.com/office/drawing/2014/main" id="{209A958E-4E48-234D-85CA-2933A9A8A11B}"/>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25">
              <a:extLst>
                <a:ext uri="{FF2B5EF4-FFF2-40B4-BE49-F238E27FC236}">
                  <a16:creationId xmlns:a16="http://schemas.microsoft.com/office/drawing/2014/main" id="{1A34B375-9C7F-DE49-BF82-F13C323FBD31}"/>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70F4E69D-26CB-1140-B981-7F70FE2BD434}"/>
              </a:ext>
              <a:ext uri="{C183D7F6-B498-43B3-948B-1728B52AA6E4}">
                <adec:decorative xmlns:adec="http://schemas.microsoft.com/office/drawing/2017/decorative" val="1"/>
              </a:ext>
            </a:extLst>
          </p:cNvPr>
          <p:cNvGrpSpPr/>
          <p:nvPr/>
        </p:nvGrpSpPr>
        <p:grpSpPr>
          <a:xfrm>
            <a:off x="7335539" y="4361970"/>
            <a:ext cx="519052" cy="523876"/>
            <a:chOff x="5273791" y="4761447"/>
            <a:chExt cx="519052" cy="523876"/>
          </a:xfrm>
        </p:grpSpPr>
        <p:grpSp>
          <p:nvGrpSpPr>
            <p:cNvPr id="182" name="Group 181">
              <a:extLst>
                <a:ext uri="{FF2B5EF4-FFF2-40B4-BE49-F238E27FC236}">
                  <a16:creationId xmlns:a16="http://schemas.microsoft.com/office/drawing/2014/main" id="{7D4745B8-E844-9541-AC79-013FE9A9081F}"/>
                </a:ext>
              </a:extLst>
            </p:cNvPr>
            <p:cNvGrpSpPr>
              <a:grpSpLocks noChangeAspect="1"/>
            </p:cNvGrpSpPr>
            <p:nvPr/>
          </p:nvGrpSpPr>
          <p:grpSpPr>
            <a:xfrm flipH="1">
              <a:off x="5273791" y="4761447"/>
              <a:ext cx="519052" cy="307194"/>
              <a:chOff x="942772" y="1664993"/>
              <a:chExt cx="155575" cy="92075"/>
            </a:xfrm>
            <a:solidFill>
              <a:srgbClr val="50E6FF"/>
            </a:solidFill>
          </p:grpSpPr>
          <p:sp>
            <p:nvSpPr>
              <p:cNvPr id="183" name="Oval 19">
                <a:extLst>
                  <a:ext uri="{FF2B5EF4-FFF2-40B4-BE49-F238E27FC236}">
                    <a16:creationId xmlns:a16="http://schemas.microsoft.com/office/drawing/2014/main" id="{41CC4429-BBDB-1A4A-84BC-67B0FF5EB766}"/>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4" name="Freeform 20">
                <a:extLst>
                  <a:ext uri="{FF2B5EF4-FFF2-40B4-BE49-F238E27FC236}">
                    <a16:creationId xmlns:a16="http://schemas.microsoft.com/office/drawing/2014/main" id="{431CD1CB-B3C1-1B40-9EA2-8A5BB3415C6F}"/>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5" name="Oval 21">
                <a:extLst>
                  <a:ext uri="{FF2B5EF4-FFF2-40B4-BE49-F238E27FC236}">
                    <a16:creationId xmlns:a16="http://schemas.microsoft.com/office/drawing/2014/main" id="{6799A05B-6D14-CB47-A158-89DEAFA63554}"/>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181" name="Freeform 182">
              <a:extLst>
                <a:ext uri="{FF2B5EF4-FFF2-40B4-BE49-F238E27FC236}">
                  <a16:creationId xmlns:a16="http://schemas.microsoft.com/office/drawing/2014/main" id="{ABCA5501-03FA-A343-B40D-5E4612F99F0C}"/>
                </a:ext>
              </a:extLst>
            </p:cNvPr>
            <p:cNvSpPr/>
            <p:nvPr/>
          </p:nvSpPr>
          <p:spPr bwMode="auto">
            <a:xfrm>
              <a:off x="5410898" y="4960741"/>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13">
              <a:extLst>
                <a:ext uri="{FF2B5EF4-FFF2-40B4-BE49-F238E27FC236}">
                  <a16:creationId xmlns:a16="http://schemas.microsoft.com/office/drawing/2014/main" id="{752ACE74-1328-C44B-A172-C7F3B47D602D}"/>
                </a:ext>
              </a:extLst>
            </p:cNvPr>
            <p:cNvSpPr/>
            <p:nvPr/>
          </p:nvSpPr>
          <p:spPr bwMode="auto">
            <a:xfrm rot="16200000">
              <a:off x="5437909" y="4824287"/>
              <a:ext cx="207060" cy="17140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DE26F5C-9CC4-DD43-A048-81FB38A3414F}"/>
              </a:ext>
              <a:ext uri="{C183D7F6-B498-43B3-948B-1728B52AA6E4}">
                <adec:decorative xmlns:adec="http://schemas.microsoft.com/office/drawing/2017/decorative" val="1"/>
              </a:ext>
            </a:extLst>
          </p:cNvPr>
          <p:cNvGrpSpPr/>
          <p:nvPr/>
        </p:nvGrpSpPr>
        <p:grpSpPr>
          <a:xfrm>
            <a:off x="7443372" y="2019300"/>
            <a:ext cx="404985" cy="354380"/>
            <a:chOff x="6447537" y="2058233"/>
            <a:chExt cx="404985" cy="354380"/>
          </a:xfrm>
        </p:grpSpPr>
        <p:sp>
          <p:nvSpPr>
            <p:cNvPr id="132" name="Freeform 182">
              <a:extLst>
                <a:ext uri="{FF2B5EF4-FFF2-40B4-BE49-F238E27FC236}">
                  <a16:creationId xmlns:a16="http://schemas.microsoft.com/office/drawing/2014/main" id="{63674D66-B69C-8F43-B9BA-EF282B50A0CA}"/>
                </a:ext>
              </a:extLst>
            </p:cNvPr>
            <p:cNvSpPr/>
            <p:nvPr/>
          </p:nvSpPr>
          <p:spPr bwMode="auto">
            <a:xfrm>
              <a:off x="6447537" y="2058233"/>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5">
              <a:extLst>
                <a:ext uri="{FF2B5EF4-FFF2-40B4-BE49-F238E27FC236}">
                  <a16:creationId xmlns:a16="http://schemas.microsoft.com/office/drawing/2014/main" id="{DDF6B68C-2E5C-5940-ADE3-284A2F029AEC}"/>
                </a:ext>
              </a:extLst>
            </p:cNvPr>
            <p:cNvSpPr>
              <a:spLocks/>
            </p:cNvSpPr>
            <p:nvPr/>
          </p:nvSpPr>
          <p:spPr bwMode="auto">
            <a:xfrm>
              <a:off x="6736036" y="2296128"/>
              <a:ext cx="116486" cy="116485"/>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Oval 5">
              <a:extLst>
                <a:ext uri="{FF2B5EF4-FFF2-40B4-BE49-F238E27FC236}">
                  <a16:creationId xmlns:a16="http://schemas.microsoft.com/office/drawing/2014/main" id="{5A5DDB6A-C2C6-B644-96AD-5A13379A62B1}"/>
                </a:ext>
              </a:extLst>
            </p:cNvPr>
            <p:cNvSpPr/>
            <p:nvPr/>
          </p:nvSpPr>
          <p:spPr bwMode="auto">
            <a:xfrm>
              <a:off x="6618408" y="2175688"/>
              <a:ext cx="157768" cy="157768"/>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F94E31F6-240F-1A46-AE97-E33A05257C48}"/>
              </a:ext>
              <a:ext uri="{C183D7F6-B498-43B3-948B-1728B52AA6E4}">
                <adec:decorative xmlns:adec="http://schemas.microsoft.com/office/drawing/2017/decorative" val="1"/>
              </a:ext>
            </a:extLst>
          </p:cNvPr>
          <p:cNvGrpSpPr/>
          <p:nvPr/>
        </p:nvGrpSpPr>
        <p:grpSpPr>
          <a:xfrm>
            <a:off x="10479410" y="2630906"/>
            <a:ext cx="1526917" cy="1511968"/>
            <a:chOff x="10720039" y="2400933"/>
            <a:chExt cx="2054467" cy="2034353"/>
          </a:xfrm>
        </p:grpSpPr>
        <p:sp>
          <p:nvSpPr>
            <p:cNvPr id="136" name="Oval 22">
              <a:extLst>
                <a:ext uri="{FF2B5EF4-FFF2-40B4-BE49-F238E27FC236}">
                  <a16:creationId xmlns:a16="http://schemas.microsoft.com/office/drawing/2014/main" id="{1A2E4780-7A9E-9C47-B1DF-33BEFB29B60F}"/>
                </a:ext>
              </a:extLst>
            </p:cNvPr>
            <p:cNvSpPr/>
            <p:nvPr/>
          </p:nvSpPr>
          <p:spPr bwMode="auto">
            <a:xfrm rot="8686989">
              <a:off x="11187197" y="3554566"/>
              <a:ext cx="847763" cy="847763"/>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43E3115C-377B-5D43-8A91-2A29D36FFC92}"/>
                </a:ext>
              </a:extLst>
            </p:cNvPr>
            <p:cNvSpPr/>
            <p:nvPr/>
          </p:nvSpPr>
          <p:spPr bwMode="auto">
            <a:xfrm>
              <a:off x="11852156" y="3995000"/>
              <a:ext cx="370363" cy="293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7" name="Oval 22">
              <a:extLst>
                <a:ext uri="{FF2B5EF4-FFF2-40B4-BE49-F238E27FC236}">
                  <a16:creationId xmlns:a16="http://schemas.microsoft.com/office/drawing/2014/main" id="{A8FB9C04-D9A2-0848-A46E-A7446DAA532F}"/>
                </a:ext>
              </a:extLst>
            </p:cNvPr>
            <p:cNvSpPr/>
            <p:nvPr/>
          </p:nvSpPr>
          <p:spPr bwMode="auto">
            <a:xfrm rot="15503124">
              <a:off x="10836882" y="2628772"/>
              <a:ext cx="751159" cy="751159"/>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539B9799-4605-D543-8AEF-F02030EDC282}"/>
                </a:ext>
              </a:extLst>
            </p:cNvPr>
            <p:cNvSpPr/>
            <p:nvPr/>
          </p:nvSpPr>
          <p:spPr bwMode="auto">
            <a:xfrm>
              <a:off x="10779211" y="3079027"/>
              <a:ext cx="258601" cy="293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50A44CE4-8991-9B49-A902-E0EA7DE0A905}"/>
                </a:ext>
              </a:extLst>
            </p:cNvPr>
            <p:cNvGrpSpPr/>
            <p:nvPr/>
          </p:nvGrpSpPr>
          <p:grpSpPr>
            <a:xfrm>
              <a:off x="11632075" y="2400933"/>
              <a:ext cx="425585" cy="391700"/>
              <a:chOff x="11059451" y="2332537"/>
              <a:chExt cx="425585" cy="391700"/>
            </a:xfrm>
          </p:grpSpPr>
          <p:sp>
            <p:nvSpPr>
              <p:cNvPr id="188" name="Freeform: Shape 229">
                <a:extLst>
                  <a:ext uri="{FF2B5EF4-FFF2-40B4-BE49-F238E27FC236}">
                    <a16:creationId xmlns:a16="http://schemas.microsoft.com/office/drawing/2014/main" id="{AE387262-E7F8-C344-AB2E-12005C618CEF}"/>
                  </a:ext>
                </a:extLst>
              </p:cNvPr>
              <p:cNvSpPr/>
              <p:nvPr/>
            </p:nvSpPr>
            <p:spPr bwMode="auto">
              <a:xfrm>
                <a:off x="11059451" y="2332537"/>
                <a:ext cx="425585" cy="391700"/>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072E317D-959F-BC44-99CC-FCE60BD1CBF5}"/>
                  </a:ext>
                </a:extLst>
              </p:cNvPr>
              <p:cNvGrpSpPr/>
              <p:nvPr/>
            </p:nvGrpSpPr>
            <p:grpSpPr>
              <a:xfrm>
                <a:off x="11181748" y="2412539"/>
                <a:ext cx="204881" cy="153661"/>
                <a:chOff x="774701" y="2908301"/>
                <a:chExt cx="139700" cy="104775"/>
              </a:xfrm>
            </p:grpSpPr>
            <p:sp>
              <p:nvSpPr>
                <p:cNvPr id="189" name="Freeform 133">
                  <a:extLst>
                    <a:ext uri="{FF2B5EF4-FFF2-40B4-BE49-F238E27FC236}">
                      <a16:creationId xmlns:a16="http://schemas.microsoft.com/office/drawing/2014/main" id="{AAE36A4B-80A4-2348-86EA-A86218848057}"/>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34">
                  <a:extLst>
                    <a:ext uri="{FF2B5EF4-FFF2-40B4-BE49-F238E27FC236}">
                      <a16:creationId xmlns:a16="http://schemas.microsoft.com/office/drawing/2014/main" id="{97230BCD-A091-704C-974E-CC944AE9FDDF}"/>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52D7372B-5C96-9245-AEF0-AA827651CCC2}"/>
                </a:ext>
              </a:extLst>
            </p:cNvPr>
            <p:cNvGrpSpPr/>
            <p:nvPr/>
          </p:nvGrpSpPr>
          <p:grpSpPr>
            <a:xfrm>
              <a:off x="10765691" y="3141081"/>
              <a:ext cx="452116" cy="347055"/>
              <a:chOff x="10082424" y="3254852"/>
              <a:chExt cx="495300" cy="380204"/>
            </a:xfrm>
          </p:grpSpPr>
          <p:grpSp>
            <p:nvGrpSpPr>
              <p:cNvPr id="194" name="Group 25">
                <a:extLst>
                  <a:ext uri="{FF2B5EF4-FFF2-40B4-BE49-F238E27FC236}">
                    <a16:creationId xmlns:a16="http://schemas.microsoft.com/office/drawing/2014/main" id="{C5E17AD6-4A3B-4448-B4D5-931AE0DB827A}"/>
                  </a:ext>
                </a:extLst>
              </p:cNvPr>
              <p:cNvGrpSpPr>
                <a:grpSpLocks noChangeAspect="1"/>
              </p:cNvGrpSpPr>
              <p:nvPr/>
            </p:nvGrpSpPr>
            <p:grpSpPr bwMode="auto">
              <a:xfrm>
                <a:off x="10082424" y="3257231"/>
                <a:ext cx="495300" cy="377825"/>
                <a:chOff x="2204" y="1038"/>
                <a:chExt cx="312" cy="238"/>
              </a:xfrm>
            </p:grpSpPr>
            <p:sp>
              <p:nvSpPr>
                <p:cNvPr id="195" name="AutoShape 24">
                  <a:extLst>
                    <a:ext uri="{FF2B5EF4-FFF2-40B4-BE49-F238E27FC236}">
                      <a16:creationId xmlns:a16="http://schemas.microsoft.com/office/drawing/2014/main" id="{1F283BD4-1039-DC40-9897-CF7BF013BD34}"/>
                    </a:ext>
                  </a:extLst>
                </p:cNvPr>
                <p:cNvSpPr>
                  <a:spLocks noChangeAspect="1" noChangeArrowheads="1" noTextEdit="1"/>
                </p:cNvSpPr>
                <p:nvPr/>
              </p:nvSpPr>
              <p:spPr bwMode="auto">
                <a:xfrm>
                  <a:off x="2204"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6">
                  <a:extLst>
                    <a:ext uri="{FF2B5EF4-FFF2-40B4-BE49-F238E27FC236}">
                      <a16:creationId xmlns:a16="http://schemas.microsoft.com/office/drawing/2014/main" id="{CCC8A4BD-9A1F-304A-B1C3-110B1F8FBDE0}"/>
                    </a:ext>
                  </a:extLst>
                </p:cNvPr>
                <p:cNvSpPr>
                  <a:spLocks noChangeArrowheads="1"/>
                </p:cNvSpPr>
                <p:nvPr/>
              </p:nvSpPr>
              <p:spPr bwMode="auto">
                <a:xfrm>
                  <a:off x="2204"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7">
                  <a:extLst>
                    <a:ext uri="{FF2B5EF4-FFF2-40B4-BE49-F238E27FC236}">
                      <a16:creationId xmlns:a16="http://schemas.microsoft.com/office/drawing/2014/main" id="{AF1D7BA5-C383-4046-AD07-464C9F89D517}"/>
                    </a:ext>
                  </a:extLst>
                </p:cNvPr>
                <p:cNvSpPr>
                  <a:spLocks noChangeArrowheads="1"/>
                </p:cNvSpPr>
                <p:nvPr/>
              </p:nvSpPr>
              <p:spPr bwMode="auto">
                <a:xfrm>
                  <a:off x="2204" y="1071"/>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28">
                  <a:extLst>
                    <a:ext uri="{FF2B5EF4-FFF2-40B4-BE49-F238E27FC236}">
                      <a16:creationId xmlns:a16="http://schemas.microsoft.com/office/drawing/2014/main" id="{5BD37DA0-B08F-1F4E-A852-2348818FB6F8}"/>
                    </a:ext>
                  </a:extLst>
                </p:cNvPr>
                <p:cNvSpPr>
                  <a:spLocks noChangeArrowheads="1"/>
                </p:cNvSpPr>
                <p:nvPr/>
              </p:nvSpPr>
              <p:spPr bwMode="auto">
                <a:xfrm>
                  <a:off x="221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29">
                  <a:extLst>
                    <a:ext uri="{FF2B5EF4-FFF2-40B4-BE49-F238E27FC236}">
                      <a16:creationId xmlns:a16="http://schemas.microsoft.com/office/drawing/2014/main" id="{C0BAEC13-E355-A842-9993-A4C60B5147D1}"/>
                    </a:ext>
                  </a:extLst>
                </p:cNvPr>
                <p:cNvSpPr>
                  <a:spLocks noChangeArrowheads="1"/>
                </p:cNvSpPr>
                <p:nvPr/>
              </p:nvSpPr>
              <p:spPr bwMode="auto">
                <a:xfrm>
                  <a:off x="2228"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30">
                  <a:extLst>
                    <a:ext uri="{FF2B5EF4-FFF2-40B4-BE49-F238E27FC236}">
                      <a16:creationId xmlns:a16="http://schemas.microsoft.com/office/drawing/2014/main" id="{6E1462B9-5E13-2F43-B33C-E565C794954C}"/>
                    </a:ext>
                  </a:extLst>
                </p:cNvPr>
                <p:cNvSpPr>
                  <a:spLocks noChangeArrowheads="1"/>
                </p:cNvSpPr>
                <p:nvPr/>
              </p:nvSpPr>
              <p:spPr bwMode="auto">
                <a:xfrm>
                  <a:off x="2243"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4685E34-2E2B-8841-931E-B4A75A52E724}"/>
                  </a:ext>
                </a:extLst>
              </p:cNvPr>
              <p:cNvSpPr/>
              <p:nvPr/>
            </p:nvSpPr>
            <p:spPr bwMode="auto">
              <a:xfrm>
                <a:off x="10490064" y="3254852"/>
                <a:ext cx="85975" cy="90483"/>
              </a:xfrm>
              <a:prstGeom prst="rect">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056ACDBC-DF90-F94B-B41E-78AC9A33994B}"/>
                  </a:ext>
                </a:extLst>
              </p:cNvPr>
              <p:cNvSpPr txBox="1"/>
              <p:nvPr/>
            </p:nvSpPr>
            <p:spPr>
              <a:xfrm>
                <a:off x="10512181" y="3256352"/>
                <a:ext cx="48090" cy="92333"/>
              </a:xfrm>
              <a:prstGeom prst="rect">
                <a:avLst/>
              </a:prstGeom>
              <a:noFill/>
            </p:spPr>
            <p:txBody>
              <a:bodyPr wrap="none" lIns="0" tIns="0" rIns="0" bIns="0" rtlCol="0">
                <a:spAutoFit/>
              </a:bodyPr>
              <a:lstStyle/>
              <a:p>
                <a:pPr algn="l"/>
                <a:r>
                  <a:rPr lang="en-US" sz="600">
                    <a:solidFill>
                      <a:schemeClr val="bg1"/>
                    </a:solidFill>
                    <a:latin typeface="+mj-lt"/>
                  </a:rPr>
                  <a:t>X</a:t>
                </a:r>
              </a:p>
            </p:txBody>
          </p:sp>
          <p:grpSp>
            <p:nvGrpSpPr>
              <p:cNvPr id="22" name="Group 21">
                <a:extLst>
                  <a:ext uri="{FF2B5EF4-FFF2-40B4-BE49-F238E27FC236}">
                    <a16:creationId xmlns:a16="http://schemas.microsoft.com/office/drawing/2014/main" id="{3271F123-23D7-D346-BA21-85362B26B2EF}"/>
                  </a:ext>
                </a:extLst>
              </p:cNvPr>
              <p:cNvGrpSpPr/>
              <p:nvPr/>
            </p:nvGrpSpPr>
            <p:grpSpPr>
              <a:xfrm>
                <a:off x="10342261" y="3364826"/>
                <a:ext cx="45719" cy="202491"/>
                <a:chOff x="10330074" y="3324641"/>
                <a:chExt cx="0" cy="289263"/>
              </a:xfrm>
            </p:grpSpPr>
            <p:cxnSp>
              <p:nvCxnSpPr>
                <p:cNvPr id="207" name="Straight Connector 206">
                  <a:extLst>
                    <a:ext uri="{FF2B5EF4-FFF2-40B4-BE49-F238E27FC236}">
                      <a16:creationId xmlns:a16="http://schemas.microsoft.com/office/drawing/2014/main" id="{9A0A23A1-42AD-F04A-9837-EE111EBC99E0}"/>
                    </a:ext>
                  </a:extLst>
                </p:cNvPr>
                <p:cNvCxnSpPr>
                  <a:cxnSpLocks/>
                </p:cNvCxnSpPr>
                <p:nvPr/>
              </p:nvCxnSpPr>
              <p:spPr>
                <a:xfrm>
                  <a:off x="10330074" y="3324641"/>
                  <a:ext cx="0" cy="208717"/>
                </a:xfrm>
                <a:prstGeom prst="line">
                  <a:avLst/>
                </a:prstGeom>
                <a:solidFill>
                  <a:srgbClr val="0078D7"/>
                </a:solid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F95F036-8104-D340-825F-9B593B764E5D}"/>
                    </a:ext>
                  </a:extLst>
                </p:cNvPr>
                <p:cNvCxnSpPr>
                  <a:cxnSpLocks/>
                </p:cNvCxnSpPr>
                <p:nvPr/>
              </p:nvCxnSpPr>
              <p:spPr>
                <a:xfrm>
                  <a:off x="10330074" y="3563275"/>
                  <a:ext cx="0" cy="50629"/>
                </a:xfrm>
                <a:prstGeom prst="line">
                  <a:avLst/>
                </a:prstGeom>
                <a:solidFill>
                  <a:srgbClr val="0078D7"/>
                </a:solid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C85A27E7-A1F9-584A-AF36-A94EEB82D126}"/>
                </a:ext>
              </a:extLst>
            </p:cNvPr>
            <p:cNvGrpSpPr/>
            <p:nvPr/>
          </p:nvGrpSpPr>
          <p:grpSpPr>
            <a:xfrm>
              <a:off x="11919417" y="3849437"/>
              <a:ext cx="425585" cy="391700"/>
              <a:chOff x="10112004" y="2523109"/>
              <a:chExt cx="425585" cy="391700"/>
            </a:xfrm>
          </p:grpSpPr>
          <p:sp>
            <p:nvSpPr>
              <p:cNvPr id="186" name="Freeform: Shape 229">
                <a:extLst>
                  <a:ext uri="{FF2B5EF4-FFF2-40B4-BE49-F238E27FC236}">
                    <a16:creationId xmlns:a16="http://schemas.microsoft.com/office/drawing/2014/main" id="{6832E143-C2BC-3042-95B2-A13C7F98150F}"/>
                  </a:ext>
                </a:extLst>
              </p:cNvPr>
              <p:cNvSpPr/>
              <p:nvPr/>
            </p:nvSpPr>
            <p:spPr bwMode="auto">
              <a:xfrm>
                <a:off x="10112004" y="2523109"/>
                <a:ext cx="425585" cy="391700"/>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25">
                <a:extLst>
                  <a:ext uri="{FF2B5EF4-FFF2-40B4-BE49-F238E27FC236}">
                    <a16:creationId xmlns:a16="http://schemas.microsoft.com/office/drawing/2014/main" id="{3D5F8033-EACA-4943-B2E4-D85F6DD24FCD}"/>
                  </a:ext>
                </a:extLst>
              </p:cNvPr>
              <p:cNvSpPr>
                <a:spLocks/>
              </p:cNvSpPr>
              <p:nvPr/>
            </p:nvSpPr>
            <p:spPr bwMode="auto">
              <a:xfrm>
                <a:off x="10268775" y="2577343"/>
                <a:ext cx="124742" cy="206487"/>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sp>
          <p:nvSpPr>
            <p:cNvPr id="32" name="TextBox 31">
              <a:extLst>
                <a:ext uri="{FF2B5EF4-FFF2-40B4-BE49-F238E27FC236}">
                  <a16:creationId xmlns:a16="http://schemas.microsoft.com/office/drawing/2014/main" id="{DA11D87E-EC35-6C47-8605-D67F11CD060F}"/>
                </a:ext>
              </a:extLst>
            </p:cNvPr>
            <p:cNvSpPr txBox="1"/>
            <p:nvPr/>
          </p:nvSpPr>
          <p:spPr>
            <a:xfrm>
              <a:off x="10720039" y="3538895"/>
              <a:ext cx="543418" cy="276999"/>
            </a:xfrm>
            <a:prstGeom prst="rect">
              <a:avLst/>
            </a:prstGeom>
            <a:noFill/>
          </p:spPr>
          <p:txBody>
            <a:bodyPr wrap="none" lIns="0" tIns="0" rIns="0" bIns="0" rtlCol="0">
              <a:spAutoFit/>
            </a:bodyPr>
            <a:lstStyle/>
            <a:p>
              <a:pPr algn="ctr"/>
              <a:r>
                <a:rPr lang="en-US" sz="900"/>
                <a:t>Remediate</a:t>
              </a:r>
              <a:br>
                <a:rPr lang="en-US" sz="900"/>
              </a:br>
              <a:r>
                <a:rPr lang="en-US" sz="900"/>
                <a:t>apps</a:t>
              </a:r>
            </a:p>
          </p:txBody>
        </p:sp>
        <p:sp>
          <p:nvSpPr>
            <p:cNvPr id="218" name="TextBox 217">
              <a:extLst>
                <a:ext uri="{FF2B5EF4-FFF2-40B4-BE49-F238E27FC236}">
                  <a16:creationId xmlns:a16="http://schemas.microsoft.com/office/drawing/2014/main" id="{C7869FF1-E884-9648-AD0C-82456A2B0956}"/>
                </a:ext>
              </a:extLst>
            </p:cNvPr>
            <p:cNvSpPr txBox="1"/>
            <p:nvPr/>
          </p:nvSpPr>
          <p:spPr>
            <a:xfrm>
              <a:off x="11911321" y="4296787"/>
              <a:ext cx="460062" cy="138499"/>
            </a:xfrm>
            <a:prstGeom prst="rect">
              <a:avLst/>
            </a:prstGeom>
            <a:noFill/>
          </p:spPr>
          <p:txBody>
            <a:bodyPr wrap="none" lIns="0" tIns="0" rIns="0" bIns="0" rtlCol="0">
              <a:spAutoFit/>
            </a:bodyPr>
            <a:lstStyle/>
            <a:p>
              <a:pPr algn="ctr"/>
              <a:r>
                <a:rPr lang="en-US" sz="900"/>
                <a:t>Optimize</a:t>
              </a:r>
            </a:p>
          </p:txBody>
        </p:sp>
        <p:sp>
          <p:nvSpPr>
            <p:cNvPr id="219" name="TextBox 218">
              <a:extLst>
                <a:ext uri="{FF2B5EF4-FFF2-40B4-BE49-F238E27FC236}">
                  <a16:creationId xmlns:a16="http://schemas.microsoft.com/office/drawing/2014/main" id="{1B472A9B-7333-6146-BB04-CB824F8EEC70}"/>
                </a:ext>
              </a:extLst>
            </p:cNvPr>
            <p:cNvSpPr txBox="1"/>
            <p:nvPr/>
          </p:nvSpPr>
          <p:spPr>
            <a:xfrm>
              <a:off x="11744448" y="2855447"/>
              <a:ext cx="209994" cy="138499"/>
            </a:xfrm>
            <a:prstGeom prst="rect">
              <a:avLst/>
            </a:prstGeom>
            <a:noFill/>
          </p:spPr>
          <p:txBody>
            <a:bodyPr wrap="none" lIns="0" tIns="0" rIns="0" bIns="0" rtlCol="0">
              <a:spAutoFit/>
            </a:bodyPr>
            <a:lstStyle/>
            <a:p>
              <a:pPr algn="ctr"/>
              <a:r>
                <a:rPr lang="en-US" sz="900"/>
                <a:t>Test</a:t>
              </a:r>
            </a:p>
          </p:txBody>
        </p:sp>
        <p:sp>
          <p:nvSpPr>
            <p:cNvPr id="23" name="Oval 22">
              <a:extLst>
                <a:ext uri="{FF2B5EF4-FFF2-40B4-BE49-F238E27FC236}">
                  <a16:creationId xmlns:a16="http://schemas.microsoft.com/office/drawing/2014/main" id="{EFD2A055-FE12-D84B-B2CF-7D4CD04CC73F}"/>
                </a:ext>
              </a:extLst>
            </p:cNvPr>
            <p:cNvSpPr/>
            <p:nvPr/>
          </p:nvSpPr>
          <p:spPr bwMode="auto">
            <a:xfrm rot="2112531">
              <a:off x="11861847" y="2794201"/>
              <a:ext cx="912659" cy="912659"/>
            </a:xfrm>
            <a:custGeom>
              <a:avLst/>
              <a:gdLst>
                <a:gd name="connsiteX0" fmla="*/ 0 w 1695526"/>
                <a:gd name="connsiteY0" fmla="*/ 847763 h 1695526"/>
                <a:gd name="connsiteX1" fmla="*/ 847763 w 1695526"/>
                <a:gd name="connsiteY1" fmla="*/ 0 h 1695526"/>
                <a:gd name="connsiteX2" fmla="*/ 1695526 w 1695526"/>
                <a:gd name="connsiteY2" fmla="*/ 847763 h 1695526"/>
                <a:gd name="connsiteX3" fmla="*/ 847763 w 1695526"/>
                <a:gd name="connsiteY3" fmla="*/ 1695526 h 1695526"/>
                <a:gd name="connsiteX4" fmla="*/ 0 w 1695526"/>
                <a:gd name="connsiteY4" fmla="*/ 847763 h 1695526"/>
                <a:gd name="connsiteX0" fmla="*/ 770010 w 1617773"/>
                <a:gd name="connsiteY0" fmla="*/ 0 h 1695526"/>
                <a:gd name="connsiteX1" fmla="*/ 1617773 w 1617773"/>
                <a:gd name="connsiteY1" fmla="*/ 847763 h 1695526"/>
                <a:gd name="connsiteX2" fmla="*/ 770010 w 1617773"/>
                <a:gd name="connsiteY2" fmla="*/ 1695526 h 1695526"/>
                <a:gd name="connsiteX3" fmla="*/ 13687 w 1617773"/>
                <a:gd name="connsiteY3" fmla="*/ 939203 h 1695526"/>
                <a:gd name="connsiteX0" fmla="*/ 0 w 847763"/>
                <a:gd name="connsiteY0" fmla="*/ 0 h 1695526"/>
                <a:gd name="connsiteX1" fmla="*/ 847763 w 847763"/>
                <a:gd name="connsiteY1" fmla="*/ 847763 h 1695526"/>
                <a:gd name="connsiteX2" fmla="*/ 0 w 847763"/>
                <a:gd name="connsiteY2" fmla="*/ 1695526 h 1695526"/>
                <a:gd name="connsiteX0" fmla="*/ 0 w 847763"/>
                <a:gd name="connsiteY0" fmla="*/ 0 h 847763"/>
                <a:gd name="connsiteX1" fmla="*/ 847763 w 847763"/>
                <a:gd name="connsiteY1" fmla="*/ 847763 h 847763"/>
              </a:gdLst>
              <a:ahLst/>
              <a:cxnLst>
                <a:cxn ang="0">
                  <a:pos x="connsiteX0" y="connsiteY0"/>
                </a:cxn>
                <a:cxn ang="0">
                  <a:pos x="connsiteX1" y="connsiteY1"/>
                </a:cxn>
              </a:cxnLst>
              <a:rect l="l" t="t" r="r" b="b"/>
              <a:pathLst>
                <a:path w="847763" h="847763">
                  <a:moveTo>
                    <a:pt x="0" y="0"/>
                  </a:moveTo>
                  <a:cubicBezTo>
                    <a:pt x="468207" y="0"/>
                    <a:pt x="847763" y="379556"/>
                    <a:pt x="847763" y="847763"/>
                  </a:cubicBez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2" name="Freeform 141">
            <a:extLst>
              <a:ext uri="{FF2B5EF4-FFF2-40B4-BE49-F238E27FC236}">
                <a16:creationId xmlns:a16="http://schemas.microsoft.com/office/drawing/2014/main" id="{D0FEA05E-218B-A641-AAFD-A42894544588}"/>
              </a:ext>
              <a:ext uri="{C183D7F6-B498-43B3-948B-1728B52AA6E4}">
                <adec:decorative xmlns:adec="http://schemas.microsoft.com/office/drawing/2017/decorative" val="1"/>
              </a:ext>
            </a:extLst>
          </p:cNvPr>
          <p:cNvSpPr/>
          <p:nvPr/>
        </p:nvSpPr>
        <p:spPr bwMode="auto">
          <a:xfrm>
            <a:off x="6882063" y="2167496"/>
            <a:ext cx="490947" cy="987012"/>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B0A16272-76D5-1B47-AD15-71AF19EF5C50}"/>
              </a:ext>
              <a:ext uri="{C183D7F6-B498-43B3-948B-1728B52AA6E4}">
                <adec:decorative xmlns:adec="http://schemas.microsoft.com/office/drawing/2017/decorative" val="1"/>
              </a:ext>
            </a:extLst>
          </p:cNvPr>
          <p:cNvCxnSpPr>
            <a:cxnSpLocks/>
          </p:cNvCxnSpPr>
          <p:nvPr/>
        </p:nvCxnSpPr>
        <p:spPr>
          <a:xfrm>
            <a:off x="7573294" y="4013174"/>
            <a:ext cx="0" cy="286247"/>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Freeform 29">
            <a:extLst>
              <a:ext uri="{FF2B5EF4-FFF2-40B4-BE49-F238E27FC236}">
                <a16:creationId xmlns:a16="http://schemas.microsoft.com/office/drawing/2014/main" id="{BB37060A-C8DA-EB49-BE45-8994F53674C9}"/>
              </a:ext>
              <a:ext uri="{C183D7F6-B498-43B3-948B-1728B52AA6E4}">
                <adec:decorative xmlns:adec="http://schemas.microsoft.com/office/drawing/2017/decorative" val="1"/>
              </a:ext>
            </a:extLst>
          </p:cNvPr>
          <p:cNvSpPr/>
          <p:nvPr/>
        </p:nvSpPr>
        <p:spPr bwMode="auto">
          <a:xfrm>
            <a:off x="7908758" y="3338260"/>
            <a:ext cx="281880" cy="134982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BC2070D5-B1E1-6F4D-8B2F-60FC33F3CC2A}"/>
              </a:ext>
              <a:ext uri="{C183D7F6-B498-43B3-948B-1728B52AA6E4}">
                <adec:decorative xmlns:adec="http://schemas.microsoft.com/office/drawing/2017/decorative" val="1"/>
              </a:ext>
            </a:extLst>
          </p:cNvPr>
          <p:cNvSpPr/>
          <p:nvPr/>
        </p:nvSpPr>
        <p:spPr bwMode="auto">
          <a:xfrm>
            <a:off x="9199532" y="3528183"/>
            <a:ext cx="443040" cy="73440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5" name="Freeform 144">
            <a:extLst>
              <a:ext uri="{FF2B5EF4-FFF2-40B4-BE49-F238E27FC236}">
                <a16:creationId xmlns:a16="http://schemas.microsoft.com/office/drawing/2014/main" id="{6D76C5FD-9CF6-7E40-A13F-82EBA18A902D}"/>
              </a:ext>
              <a:ext uri="{C183D7F6-B498-43B3-948B-1728B52AA6E4}">
                <adec:decorative xmlns:adec="http://schemas.microsoft.com/office/drawing/2017/decorative" val="1"/>
              </a:ext>
            </a:extLst>
          </p:cNvPr>
          <p:cNvSpPr/>
          <p:nvPr/>
        </p:nvSpPr>
        <p:spPr bwMode="auto">
          <a:xfrm rot="10800000" flipH="1">
            <a:off x="9192039" y="2406537"/>
            <a:ext cx="443040" cy="734409"/>
          </a:xfrm>
          <a:custGeom>
            <a:avLst/>
            <a:gdLst>
              <a:gd name="connsiteX0" fmla="*/ 0 w 602343"/>
              <a:gd name="connsiteY0" fmla="*/ 1349829 h 1349829"/>
              <a:gd name="connsiteX1" fmla="*/ 297543 w 602343"/>
              <a:gd name="connsiteY1" fmla="*/ 1349829 h 1349829"/>
              <a:gd name="connsiteX2" fmla="*/ 297543 w 602343"/>
              <a:gd name="connsiteY2" fmla="*/ 0 h 1349829"/>
              <a:gd name="connsiteX3" fmla="*/ 602343 w 602343"/>
              <a:gd name="connsiteY3" fmla="*/ 0 h 1349829"/>
            </a:gdLst>
            <a:ahLst/>
            <a:cxnLst>
              <a:cxn ang="0">
                <a:pos x="connsiteX0" y="connsiteY0"/>
              </a:cxn>
              <a:cxn ang="0">
                <a:pos x="connsiteX1" y="connsiteY1"/>
              </a:cxn>
              <a:cxn ang="0">
                <a:pos x="connsiteX2" y="connsiteY2"/>
              </a:cxn>
              <a:cxn ang="0">
                <a:pos x="connsiteX3" y="connsiteY3"/>
              </a:cxn>
            </a:cxnLst>
            <a:rect l="l" t="t" r="r" b="b"/>
            <a:pathLst>
              <a:path w="602343" h="1349829">
                <a:moveTo>
                  <a:pt x="0" y="1349829"/>
                </a:moveTo>
                <a:lnTo>
                  <a:pt x="297543" y="1349829"/>
                </a:lnTo>
                <a:lnTo>
                  <a:pt x="297543" y="0"/>
                </a:lnTo>
                <a:lnTo>
                  <a:pt x="602343"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BDC9EAE7-44E3-4134-A935-75F495CD5F1F}"/>
              </a:ext>
              <a:ext uri="{C183D7F6-B498-43B3-948B-1728B52AA6E4}">
                <adec:decorative xmlns:adec="http://schemas.microsoft.com/office/drawing/2017/decorative" val="1"/>
              </a:ext>
            </a:extLst>
          </p:cNvPr>
          <p:cNvCxnSpPr>
            <a:cxnSpLocks/>
          </p:cNvCxnSpPr>
          <p:nvPr/>
        </p:nvCxnSpPr>
        <p:spPr>
          <a:xfrm>
            <a:off x="10196294" y="3335835"/>
            <a:ext cx="231074" cy="0"/>
          </a:xfrm>
          <a:prstGeom prst="straightConnector1">
            <a:avLst/>
          </a:prstGeom>
          <a:noFill/>
          <a:ln w="12700" cap="sq">
            <a:solidFill>
              <a:schemeClr val="tx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3" name="Graphic 122">
            <a:extLst>
              <a:ext uri="{FF2B5EF4-FFF2-40B4-BE49-F238E27FC236}">
                <a16:creationId xmlns:a16="http://schemas.microsoft.com/office/drawing/2014/main" id="{55398147-AC6E-4566-B00B-3B75B271AFC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2667" y="3154508"/>
            <a:ext cx="514262" cy="514262"/>
          </a:xfrm>
          <a:prstGeom prst="rect">
            <a:avLst/>
          </a:prstGeom>
        </p:spPr>
      </p:pic>
      <p:pic>
        <p:nvPicPr>
          <p:cNvPr id="127" name="Picture Placeholder 7">
            <a:extLst>
              <a:ext uri="{FF2B5EF4-FFF2-40B4-BE49-F238E27FC236}">
                <a16:creationId xmlns:a16="http://schemas.microsoft.com/office/drawing/2014/main" id="{7EC2A285-4AED-49D6-AEB8-3918C19139CF}"/>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2779" t="-19296" r="-24172" b="-59027"/>
          <a:stretch/>
        </p:blipFill>
        <p:spPr>
          <a:xfrm>
            <a:off x="5758356" y="5763230"/>
            <a:ext cx="2247414" cy="793795"/>
          </a:xfrm>
          <a:prstGeom prst="rect">
            <a:avLst/>
          </a:prstGeom>
        </p:spPr>
      </p:pic>
    </p:spTree>
    <p:extLst>
      <p:ext uri="{BB962C8B-B14F-4D97-AF65-F5344CB8AC3E}">
        <p14:creationId xmlns:p14="http://schemas.microsoft.com/office/powerpoint/2010/main" val="393770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MySQL logo">
            <a:extLst>
              <a:ext uri="{FF2B5EF4-FFF2-40B4-BE49-F238E27FC236}">
                <a16:creationId xmlns:a16="http://schemas.microsoft.com/office/drawing/2014/main" id="{AEB00FFF-1B78-AB42-881F-D3B6EBBBD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14" y="2807115"/>
            <a:ext cx="1270118" cy="1270117"/>
          </a:xfrm>
          <a:prstGeom prst="rect">
            <a:avLst/>
          </a:prstGeom>
        </p:spPr>
      </p:pic>
      <p:graphicFrame>
        <p:nvGraphicFramePr>
          <p:cNvPr id="2" name="Table 1">
            <a:extLst>
              <a:ext uri="{FF2B5EF4-FFF2-40B4-BE49-F238E27FC236}">
                <a16:creationId xmlns:a16="http://schemas.microsoft.com/office/drawing/2014/main" id="{AC84DCD6-F317-4B2A-9678-14150786CCD3}"/>
              </a:ext>
            </a:extLst>
          </p:cNvPr>
          <p:cNvGraphicFramePr>
            <a:graphicFrameLocks noGrp="1"/>
          </p:cNvGraphicFramePr>
          <p:nvPr/>
        </p:nvGraphicFramePr>
        <p:xfrm>
          <a:off x="4063152" y="457200"/>
          <a:ext cx="7656407" cy="5999130"/>
        </p:xfrm>
        <a:graphic>
          <a:graphicData uri="http://schemas.openxmlformats.org/drawingml/2006/table">
            <a:tbl>
              <a:tblPr firstRow="1" bandRow="1">
                <a:tableStyleId>{35758FB7-9AC5-4552-8A53-C91805E547FA}</a:tableStyleId>
              </a:tblPr>
              <a:tblGrid>
                <a:gridCol w="2571440">
                  <a:extLst>
                    <a:ext uri="{9D8B030D-6E8A-4147-A177-3AD203B41FA5}">
                      <a16:colId xmlns:a16="http://schemas.microsoft.com/office/drawing/2014/main" val="819173704"/>
                    </a:ext>
                  </a:extLst>
                </a:gridCol>
                <a:gridCol w="2571440">
                  <a:extLst>
                    <a:ext uri="{9D8B030D-6E8A-4147-A177-3AD203B41FA5}">
                      <a16:colId xmlns:a16="http://schemas.microsoft.com/office/drawing/2014/main" val="306190866"/>
                    </a:ext>
                  </a:extLst>
                </a:gridCol>
                <a:gridCol w="2513527">
                  <a:extLst>
                    <a:ext uri="{9D8B030D-6E8A-4147-A177-3AD203B41FA5}">
                      <a16:colId xmlns:a16="http://schemas.microsoft.com/office/drawing/2014/main" val="4235162038"/>
                    </a:ext>
                  </a:extLst>
                </a:gridCol>
              </a:tblGrid>
              <a:tr h="68470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US" sz="24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Flexible Server</a:t>
                      </a:r>
                      <a:endParaRPr lang="en-US" sz="1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800" dirty="0">
                          <a:solidFill>
                            <a:schemeClr val="bg1"/>
                          </a:solidFill>
                          <a:latin typeface="Segoe UI" panose="020B0502040204020203" pitchFamily="34" charset="0"/>
                          <a:ea typeface="Segoe UI" panose="020B0502040204020203" pitchFamily="34" charset="0"/>
                          <a:cs typeface="Segoe UI" panose="020B0502040204020203" pitchFamily="34" charset="0"/>
                        </a:rPr>
                        <a:t>Single Server </a:t>
                      </a:r>
                      <a:endParaRPr lang="en-US" sz="18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67790584"/>
                  </a:ext>
                </a:extLst>
              </a:tr>
              <a:tr h="79751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Database Version</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400" dirty="0">
                          <a:latin typeface="Segoe UI" panose="020B0502040204020203" pitchFamily="34" charset="0"/>
                          <a:ea typeface="Segoe UI" panose="020B0502040204020203" pitchFamily="34" charset="0"/>
                          <a:cs typeface="Segoe UI" panose="020B0502040204020203" pitchFamily="34" charset="0"/>
                        </a:rPr>
                        <a:t>MySQL 5.7, 8.0 </a:t>
                      </a:r>
                      <a:endParaRPr lang="en-US" sz="10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400" dirty="0">
                          <a:latin typeface="Segoe UI" panose="020B0502040204020203" pitchFamily="34" charset="0"/>
                          <a:ea typeface="Segoe UI" panose="020B0502040204020203" pitchFamily="34" charset="0"/>
                          <a:cs typeface="Segoe UI" panose="020B0502040204020203" pitchFamily="34" charset="0"/>
                        </a:rPr>
                        <a:t>MySQL 5.7, 8.0</a:t>
                      </a:r>
                      <a:br>
                        <a:rPr lang="en-US" sz="1400" dirty="0">
                          <a:latin typeface="Segoe UI" panose="020B0502040204020203" pitchFamily="34" charset="0"/>
                          <a:ea typeface="Segoe UI" panose="020B0502040204020203" pitchFamily="34" charset="0"/>
                          <a:cs typeface="Segoe UI" panose="020B0502040204020203" pitchFamily="34" charset="0"/>
                        </a:rPr>
                      </a:br>
                      <a:endParaRPr lang="en-US" sz="1400" dirty="0">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7215707"/>
                  </a:ext>
                </a:extLst>
              </a:tr>
              <a:tr h="5421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High Availability</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Zone Redundant HA, </a:t>
                      </a:r>
                      <a:b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b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Same zone HA (MySQL)</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Built-in HA (Single-AZ)</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798244"/>
                  </a:ext>
                </a:extLst>
              </a:tr>
              <a:tr h="46047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Scheduled Maintenance</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System or custom scheduled</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System scheduled</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6790577"/>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Stop/Start</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kumimoji="0" lang="en-US" sz="2400" b="1" u="none" strike="noStrike" kern="1200" cap="none" spc="0" normalizeH="0" baseline="0" noProof="0" dirty="0">
                          <a:ln>
                            <a:noFill/>
                          </a:ln>
                          <a:solidFill>
                            <a:srgbClr val="C00000"/>
                          </a:solidFill>
                          <a:effectLst/>
                          <a:uLnTx/>
                          <a:uFillTx/>
                          <a:latin typeface="Segoe UI" panose="020B0502040204020203" pitchFamily="34" charset="0"/>
                          <a:ea typeface="Segoe UI" panose="020B0502040204020203" pitchFamily="34" charset="0"/>
                          <a:cs typeface="Segoe UI" panose="020B0502040204020203" pitchFamily="34" charset="0"/>
                        </a:rPr>
                        <a:t>X</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094726"/>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PITR</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0522724"/>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a:solidFill>
                            <a:schemeClr val="dk1"/>
                          </a:solidFill>
                          <a:latin typeface="Segoe UI" panose="020B0502040204020203" pitchFamily="34" charset="0"/>
                          <a:ea typeface="Segoe UI" panose="020B0502040204020203" pitchFamily="34" charset="0"/>
                          <a:cs typeface="Segoe UI" panose="020B0502040204020203" pitchFamily="34" charset="0"/>
                        </a:rPr>
                        <a:t>Network Isolation</a:t>
                      </a:r>
                      <a:endParaRPr lang="en-US" sz="14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5434561"/>
                  </a:ext>
                </a:extLst>
              </a:tr>
              <a:tr h="6023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Customer managed keys for Encryption</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32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78302"/>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a:solidFill>
                            <a:schemeClr val="dk1"/>
                          </a:solidFill>
                          <a:latin typeface="Segoe UI" panose="020B0502040204020203" pitchFamily="34" charset="0"/>
                          <a:ea typeface="Segoe UI" panose="020B0502040204020203" pitchFamily="34" charset="0"/>
                          <a:cs typeface="Segoe UI" panose="020B0502040204020203" pitchFamily="34" charset="0"/>
                        </a:rPr>
                        <a:t>Reserved Instances (RI)</a:t>
                      </a:r>
                      <a:endParaRPr lang="en-US" sz="14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3022525"/>
                  </a:ext>
                </a:extLst>
              </a:tr>
              <a:tr h="48186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Cross region replicas</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8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lgn="ctr" defTabSz="914400" rtl="0" eaLnBrk="1" latinLnBrk="0" hangingPunct="1">
                        <a:buFont typeface="Wingdings" panose="05000000000000000000" pitchFamily="2" charset="2"/>
                        <a:buChar char="ü"/>
                      </a:pPr>
                      <a:r>
                        <a:rPr kumimoji="0" lang="en-US" sz="2400" b="1"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9831675"/>
                  </a:ext>
                </a:extLst>
              </a:tr>
              <a:tr h="4609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lang="en-US" sz="1400" b="1"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Uptime SLA</a:t>
                      </a:r>
                      <a:endParaRPr lang="en-US" sz="14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8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99.99%*</a:t>
                      </a: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99.99%</a:t>
                      </a:r>
                      <a:endParaRPr lang="en-US" sz="1600" b="1" i="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121762" marR="121762" marT="60880" marB="6088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4784779"/>
                  </a:ext>
                </a:extLst>
              </a:tr>
            </a:tbl>
          </a:graphicData>
        </a:graphic>
      </p:graphicFrame>
      <p:sp>
        <p:nvSpPr>
          <p:cNvPr id="6" name="Title 16">
            <a:extLst>
              <a:ext uri="{FF2B5EF4-FFF2-40B4-BE49-F238E27FC236}">
                <a16:creationId xmlns:a16="http://schemas.microsoft.com/office/drawing/2014/main" id="{5938AE86-3B11-4A43-BD38-BA5ABFE07FBB}"/>
              </a:ext>
            </a:extLst>
          </p:cNvPr>
          <p:cNvSpPr txBox="1">
            <a:spLocks/>
          </p:cNvSpPr>
          <p:nvPr/>
        </p:nvSpPr>
        <p:spPr>
          <a:xfrm>
            <a:off x="498765" y="412184"/>
            <a:ext cx="3449782" cy="2582767"/>
          </a:xfrm>
        </p:spPr>
        <p:txBody>
          <a:bodyPr>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300" b="0" i="0" u="none" strike="noStrike" kern="1200" cap="none" spc="-50" normalizeH="0" baseline="0" noProof="0" dirty="0">
                <a:ln w="3175">
                  <a:noFill/>
                </a:ln>
                <a:gradFill>
                  <a:gsLst>
                    <a:gs pos="7051">
                      <a:prstClr val="black"/>
                    </a:gs>
                    <a:gs pos="20000">
                      <a:prstClr val="black"/>
                    </a:gs>
                  </a:gsLst>
                  <a:lin ang="5400000" scaled="1"/>
                </a:gradFill>
                <a:effectLst/>
                <a:uLnTx/>
                <a:uFillTx/>
                <a:latin typeface="Segoe UI Semibold"/>
                <a:ea typeface="+mn-ea"/>
                <a:cs typeface="Segoe UI" pitchFamily="34" charset="0"/>
              </a:rPr>
              <a:t>When to use Single Server vs. Flexible Server</a:t>
            </a:r>
            <a:endParaRPr kumimoji="0" lang="en-US" sz="1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pic>
        <p:nvPicPr>
          <p:cNvPr id="4" name="Picture 3" descr="coming soon">
            <a:extLst>
              <a:ext uri="{FF2B5EF4-FFF2-40B4-BE49-F238E27FC236}">
                <a16:creationId xmlns:a16="http://schemas.microsoft.com/office/drawing/2014/main" id="{B60D1192-35CD-405C-810D-9E6FA156AF33}"/>
              </a:ext>
            </a:extLst>
          </p:cNvPr>
          <p:cNvPicPr>
            <a:picLocks noChangeAspect="1"/>
          </p:cNvPicPr>
          <p:nvPr/>
        </p:nvPicPr>
        <p:blipFill>
          <a:blip r:embed="rId5"/>
          <a:stretch>
            <a:fillRect/>
          </a:stretch>
        </p:blipFill>
        <p:spPr>
          <a:xfrm>
            <a:off x="7270983" y="4535534"/>
            <a:ext cx="1270118" cy="366611"/>
          </a:xfrm>
          <a:prstGeom prst="rect">
            <a:avLst/>
          </a:prstGeom>
        </p:spPr>
      </p:pic>
      <p:pic>
        <p:nvPicPr>
          <p:cNvPr id="3" name="Picture 2" descr="coming soon">
            <a:extLst>
              <a:ext uri="{FF2B5EF4-FFF2-40B4-BE49-F238E27FC236}">
                <a16:creationId xmlns:a16="http://schemas.microsoft.com/office/drawing/2014/main" id="{2F2A9B24-9840-4C1E-A715-B9738C2F56A0}"/>
              </a:ext>
            </a:extLst>
          </p:cNvPr>
          <p:cNvPicPr>
            <a:picLocks noChangeAspect="1"/>
          </p:cNvPicPr>
          <p:nvPr/>
        </p:nvPicPr>
        <p:blipFill>
          <a:blip r:embed="rId5"/>
          <a:stretch>
            <a:fillRect/>
          </a:stretch>
        </p:blipFill>
        <p:spPr>
          <a:xfrm>
            <a:off x="7270983" y="5575173"/>
            <a:ext cx="1270118" cy="366611"/>
          </a:xfrm>
          <a:prstGeom prst="rect">
            <a:avLst/>
          </a:prstGeom>
        </p:spPr>
      </p:pic>
      <p:sp>
        <p:nvSpPr>
          <p:cNvPr id="9" name="TextBox 8">
            <a:extLst>
              <a:ext uri="{FF2B5EF4-FFF2-40B4-BE49-F238E27FC236}">
                <a16:creationId xmlns:a16="http://schemas.microsoft.com/office/drawing/2014/main" id="{A31BBED4-E0D4-4424-9397-1C9FE174C707}"/>
              </a:ext>
            </a:extLst>
          </p:cNvPr>
          <p:cNvSpPr txBox="1"/>
          <p:nvPr/>
        </p:nvSpPr>
        <p:spPr>
          <a:xfrm>
            <a:off x="10139422" y="6617063"/>
            <a:ext cx="190130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*zone-redundant HA 99.99%</a:t>
            </a:r>
          </a:p>
        </p:txBody>
      </p:sp>
      <p:sp>
        <p:nvSpPr>
          <p:cNvPr id="5" name="Title 4">
            <a:extLst>
              <a:ext uri="{FF2B5EF4-FFF2-40B4-BE49-F238E27FC236}">
                <a16:creationId xmlns:a16="http://schemas.microsoft.com/office/drawing/2014/main" id="{BEC33274-7C80-4AD2-9DEA-4822EABD10E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When to use Single Server vs. Flexible Server</a:t>
            </a:r>
          </a:p>
        </p:txBody>
      </p:sp>
    </p:spTree>
    <p:extLst>
      <p:ext uri="{BB962C8B-B14F-4D97-AF65-F5344CB8AC3E}">
        <p14:creationId xmlns:p14="http://schemas.microsoft.com/office/powerpoint/2010/main" val="36892361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57784" y="3075710"/>
            <a:ext cx="9144000" cy="443198"/>
          </a:xfrm>
        </p:spPr>
        <p:txBody>
          <a:bodyPr/>
          <a:lstStyle/>
          <a:p>
            <a:r>
              <a:rPr lang="en-US" sz="3200"/>
              <a:t>Using key features </a:t>
            </a:r>
          </a:p>
        </p:txBody>
      </p:sp>
    </p:spTree>
    <p:extLst>
      <p:ext uri="{BB962C8B-B14F-4D97-AF65-F5344CB8AC3E}">
        <p14:creationId xmlns:p14="http://schemas.microsoft.com/office/powerpoint/2010/main" val="230993889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0A0E9F-7B88-400C-918A-67960DE9BEAC}"/>
              </a:ext>
              <a:ext uri="{C183D7F6-B498-43B3-948B-1728B52AA6E4}">
                <adec:decorative xmlns:adec="http://schemas.microsoft.com/office/drawing/2017/decorative" val="1"/>
              </a:ext>
            </a:extLst>
          </p:cNvPr>
          <p:cNvGrpSpPr/>
          <p:nvPr/>
        </p:nvGrpSpPr>
        <p:grpSpPr>
          <a:xfrm>
            <a:off x="583230" y="1012773"/>
            <a:ext cx="10687429" cy="5479091"/>
            <a:chOff x="1193801" y="1011198"/>
            <a:chExt cx="10694391" cy="5482660"/>
          </a:xfrm>
        </p:grpSpPr>
        <p:sp>
          <p:nvSpPr>
            <p:cNvPr id="22" name="Rectangle 21">
              <a:extLst>
                <a:ext uri="{FF2B5EF4-FFF2-40B4-BE49-F238E27FC236}">
                  <a16:creationId xmlns:a16="http://schemas.microsoft.com/office/drawing/2014/main" id="{1479BE00-7737-419C-8433-5BBE724FA178}"/>
                </a:ext>
              </a:extLst>
            </p:cNvPr>
            <p:cNvSpPr/>
            <p:nvPr/>
          </p:nvSpPr>
          <p:spPr>
            <a:xfrm>
              <a:off x="1194319" y="1041181"/>
              <a:ext cx="8473464" cy="5452677"/>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grpSp>
          <p:nvGrpSpPr>
            <p:cNvPr id="233" name="Group 232">
              <a:extLst>
                <a:ext uri="{FF2B5EF4-FFF2-40B4-BE49-F238E27FC236}">
                  <a16:creationId xmlns:a16="http://schemas.microsoft.com/office/drawing/2014/main" id="{50675601-2756-4070-9857-DD45F1156568}"/>
                </a:ext>
              </a:extLst>
            </p:cNvPr>
            <p:cNvGrpSpPr/>
            <p:nvPr/>
          </p:nvGrpSpPr>
          <p:grpSpPr>
            <a:xfrm>
              <a:off x="10254464" y="1011198"/>
              <a:ext cx="1633728" cy="2106683"/>
              <a:chOff x="9960035" y="1036321"/>
              <a:chExt cx="1633728" cy="2106683"/>
            </a:xfrm>
          </p:grpSpPr>
          <p:sp>
            <p:nvSpPr>
              <p:cNvPr id="234" name="Rectangle 233">
                <a:extLst>
                  <a:ext uri="{FF2B5EF4-FFF2-40B4-BE49-F238E27FC236}">
                    <a16:creationId xmlns:a16="http://schemas.microsoft.com/office/drawing/2014/main" id="{9C7E8725-661E-4F74-8F21-F627D7EA7C94}"/>
                  </a:ext>
                </a:extLst>
              </p:cNvPr>
              <p:cNvSpPr/>
              <p:nvPr/>
            </p:nvSpPr>
            <p:spPr>
              <a:xfrm>
                <a:off x="9960553" y="1041181"/>
                <a:ext cx="1621847" cy="2101823"/>
              </a:xfrm>
              <a:prstGeom prst="rect">
                <a:avLst/>
              </a:prstGeom>
              <a:solidFill>
                <a:schemeClr val="bg1"/>
              </a:solid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235" name="Rectangle 234">
                <a:extLst>
                  <a:ext uri="{FF2B5EF4-FFF2-40B4-BE49-F238E27FC236}">
                    <a16:creationId xmlns:a16="http://schemas.microsoft.com/office/drawing/2014/main" id="{687D7129-9893-43E8-BC45-ABDC36A0001B}"/>
                  </a:ext>
                </a:extLst>
              </p:cNvPr>
              <p:cNvSpPr/>
              <p:nvPr/>
            </p:nvSpPr>
            <p:spPr bwMode="auto">
              <a:xfrm>
                <a:off x="9960035" y="1036321"/>
                <a:ext cx="1633728" cy="329513"/>
              </a:xfrm>
              <a:prstGeom prst="rect">
                <a:avLst/>
              </a:prstGeom>
              <a:solidFill>
                <a:srgbClr val="D2D2D2"/>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60">
                  <a:defRPr/>
                </a:pPr>
                <a:r>
                  <a:rPr lang="en-US" sz="1599">
                    <a:solidFill>
                      <a:srgbClr val="FFFFFF">
                        <a:lumMod val="50000"/>
                      </a:srgbClr>
                    </a:solidFill>
                    <a:latin typeface="Segoe UI"/>
                  </a:rPr>
                  <a:t>North Europe</a:t>
                </a:r>
              </a:p>
            </p:txBody>
          </p:sp>
        </p:grpSp>
        <p:sp>
          <p:nvSpPr>
            <p:cNvPr id="132" name="Rectangle 131">
              <a:extLst>
                <a:ext uri="{FF2B5EF4-FFF2-40B4-BE49-F238E27FC236}">
                  <a16:creationId xmlns:a16="http://schemas.microsoft.com/office/drawing/2014/main" id="{C055799E-35DE-4A56-AAF1-81E10D40D63A}"/>
                </a:ext>
              </a:extLst>
            </p:cNvPr>
            <p:cNvSpPr/>
            <p:nvPr/>
          </p:nvSpPr>
          <p:spPr bwMode="auto">
            <a:xfrm>
              <a:off x="1193801" y="1036321"/>
              <a:ext cx="8473982" cy="387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60">
                <a:defRPr/>
              </a:pPr>
              <a:r>
                <a:rPr lang="en-US" sz="1799">
                  <a:solidFill>
                    <a:prstClr val="white"/>
                  </a:solidFill>
                  <a:latin typeface="Segoe UI"/>
                </a:rPr>
                <a:t>Region – East US</a:t>
              </a:r>
            </a:p>
          </p:txBody>
        </p:sp>
        <p:grpSp>
          <p:nvGrpSpPr>
            <p:cNvPr id="232" name="Group 231">
              <a:extLst>
                <a:ext uri="{FF2B5EF4-FFF2-40B4-BE49-F238E27FC236}">
                  <a16:creationId xmlns:a16="http://schemas.microsoft.com/office/drawing/2014/main" id="{747DBE6C-4235-4CEF-ABAD-78D28F9BC557}"/>
                </a:ext>
              </a:extLst>
            </p:cNvPr>
            <p:cNvGrpSpPr/>
            <p:nvPr/>
          </p:nvGrpSpPr>
          <p:grpSpPr>
            <a:xfrm>
              <a:off x="10005347" y="1519281"/>
              <a:ext cx="1648967" cy="2106683"/>
              <a:chOff x="9947054" y="1036321"/>
              <a:chExt cx="1648967" cy="2106683"/>
            </a:xfrm>
          </p:grpSpPr>
          <p:sp>
            <p:nvSpPr>
              <p:cNvPr id="226" name="Rectangle 225">
                <a:extLst>
                  <a:ext uri="{FF2B5EF4-FFF2-40B4-BE49-F238E27FC236}">
                    <a16:creationId xmlns:a16="http://schemas.microsoft.com/office/drawing/2014/main" id="{D40108F8-5DCA-4929-B0CF-02648703DA24}"/>
                  </a:ext>
                </a:extLst>
              </p:cNvPr>
              <p:cNvSpPr/>
              <p:nvPr/>
            </p:nvSpPr>
            <p:spPr>
              <a:xfrm>
                <a:off x="9960553" y="1041181"/>
                <a:ext cx="1621847" cy="2101823"/>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227" name="Rectangle 226">
                <a:extLst>
                  <a:ext uri="{FF2B5EF4-FFF2-40B4-BE49-F238E27FC236}">
                    <a16:creationId xmlns:a16="http://schemas.microsoft.com/office/drawing/2014/main" id="{C1CA91CB-E611-4FD7-896D-8CAA6E8DD5B2}"/>
                  </a:ext>
                </a:extLst>
              </p:cNvPr>
              <p:cNvSpPr/>
              <p:nvPr/>
            </p:nvSpPr>
            <p:spPr bwMode="auto">
              <a:xfrm>
                <a:off x="9947054" y="1036321"/>
                <a:ext cx="1648967" cy="32951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60">
                  <a:defRPr/>
                </a:pPr>
                <a:r>
                  <a:rPr lang="en-US" sz="1599">
                    <a:solidFill>
                      <a:prstClr val="white"/>
                    </a:solidFill>
                    <a:latin typeface="Segoe UI"/>
                  </a:rPr>
                  <a:t>West US 2</a:t>
                </a:r>
              </a:p>
            </p:txBody>
          </p:sp>
          <p:grpSp>
            <p:nvGrpSpPr>
              <p:cNvPr id="231" name="Group 230">
                <a:extLst>
                  <a:ext uri="{FF2B5EF4-FFF2-40B4-BE49-F238E27FC236}">
                    <a16:creationId xmlns:a16="http://schemas.microsoft.com/office/drawing/2014/main" id="{1EBEB52B-C17E-49DD-BAA6-713716C998FA}"/>
                  </a:ext>
                </a:extLst>
              </p:cNvPr>
              <p:cNvGrpSpPr/>
              <p:nvPr/>
            </p:nvGrpSpPr>
            <p:grpSpPr>
              <a:xfrm>
                <a:off x="10073312" y="1727041"/>
                <a:ext cx="1396329" cy="546673"/>
                <a:chOff x="10066298" y="1556353"/>
                <a:chExt cx="1396329" cy="546673"/>
              </a:xfrm>
            </p:grpSpPr>
            <p:sp>
              <p:nvSpPr>
                <p:cNvPr id="228" name="Rectangle 227">
                  <a:extLst>
                    <a:ext uri="{FF2B5EF4-FFF2-40B4-BE49-F238E27FC236}">
                      <a16:creationId xmlns:a16="http://schemas.microsoft.com/office/drawing/2014/main" id="{CA9F495E-A4BC-476C-952B-5B11A1875781}"/>
                    </a:ext>
                  </a:extLst>
                </p:cNvPr>
                <p:cNvSpPr/>
                <p:nvPr/>
              </p:nvSpPr>
              <p:spPr>
                <a:xfrm>
                  <a:off x="10066298"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599">
                      <a:solidFill>
                        <a:srgbClr val="FFFFFF">
                          <a:lumMod val="50000"/>
                        </a:srgbClr>
                      </a:solidFill>
                      <a:latin typeface="Segoe UI"/>
                    </a:rPr>
                    <a:t>AZ1</a:t>
                  </a:r>
                </a:p>
              </p:txBody>
            </p:sp>
            <p:sp>
              <p:nvSpPr>
                <p:cNvPr id="229" name="Rectangle 228">
                  <a:extLst>
                    <a:ext uri="{FF2B5EF4-FFF2-40B4-BE49-F238E27FC236}">
                      <a16:creationId xmlns:a16="http://schemas.microsoft.com/office/drawing/2014/main" id="{F6BBC20E-8B17-4BE4-9294-6B9A3B7A9AD2}"/>
                    </a:ext>
                  </a:extLst>
                </p:cNvPr>
                <p:cNvSpPr/>
                <p:nvPr/>
              </p:nvSpPr>
              <p:spPr>
                <a:xfrm>
                  <a:off x="10824349" y="1556353"/>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599">
                      <a:solidFill>
                        <a:srgbClr val="FFFFFF">
                          <a:lumMod val="50000"/>
                        </a:srgbClr>
                      </a:solidFill>
                      <a:latin typeface="Segoe UI"/>
                    </a:rPr>
                    <a:t>AZ2</a:t>
                  </a:r>
                </a:p>
              </p:txBody>
            </p:sp>
          </p:grpSp>
          <p:sp>
            <p:nvSpPr>
              <p:cNvPr id="230" name="Rectangle 229">
                <a:extLst>
                  <a:ext uri="{FF2B5EF4-FFF2-40B4-BE49-F238E27FC236}">
                    <a16:creationId xmlns:a16="http://schemas.microsoft.com/office/drawing/2014/main" id="{AA7A8A8F-E134-45ED-BBCD-803BBBE85334}"/>
                  </a:ext>
                </a:extLst>
              </p:cNvPr>
              <p:cNvSpPr/>
              <p:nvPr/>
            </p:nvSpPr>
            <p:spPr>
              <a:xfrm>
                <a:off x="10452337" y="2391505"/>
                <a:ext cx="638278" cy="546673"/>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599">
                    <a:solidFill>
                      <a:srgbClr val="737373"/>
                    </a:solidFill>
                    <a:latin typeface="Segoe UI"/>
                  </a:rPr>
                  <a:t>AZ3</a:t>
                </a:r>
              </a:p>
            </p:txBody>
          </p:sp>
        </p:grpSp>
      </p:grpSp>
      <p:grpSp>
        <p:nvGrpSpPr>
          <p:cNvPr id="20" name="Group 19">
            <a:extLst>
              <a:ext uri="{FF2B5EF4-FFF2-40B4-BE49-F238E27FC236}">
                <a16:creationId xmlns:a16="http://schemas.microsoft.com/office/drawing/2014/main" id="{D63BE82E-6E1C-4627-A3DF-2FAB7AB8422D}"/>
              </a:ext>
              <a:ext uri="{C183D7F6-B498-43B3-948B-1728B52AA6E4}">
                <adec:decorative xmlns:adec="http://schemas.microsoft.com/office/drawing/2017/decorative" val="1"/>
              </a:ext>
            </a:extLst>
          </p:cNvPr>
          <p:cNvGrpSpPr/>
          <p:nvPr/>
        </p:nvGrpSpPr>
        <p:grpSpPr>
          <a:xfrm>
            <a:off x="3073430" y="5643455"/>
            <a:ext cx="5763827" cy="645755"/>
            <a:chOff x="3685624" y="5644896"/>
            <a:chExt cx="5767582" cy="646176"/>
          </a:xfrm>
          <a:solidFill>
            <a:schemeClr val="accent5"/>
          </a:solidFill>
        </p:grpSpPr>
        <p:sp>
          <p:nvSpPr>
            <p:cNvPr id="176" name="Rectangle 175">
              <a:extLst>
                <a:ext uri="{FF2B5EF4-FFF2-40B4-BE49-F238E27FC236}">
                  <a16:creationId xmlns:a16="http://schemas.microsoft.com/office/drawing/2014/main" id="{C0ECE14D-DC20-42F1-B5FD-E5628E74A821}"/>
                </a:ext>
              </a:extLst>
            </p:cNvPr>
            <p:cNvSpPr/>
            <p:nvPr/>
          </p:nvSpPr>
          <p:spPr>
            <a:xfrm>
              <a:off x="3685624" y="5644896"/>
              <a:ext cx="5767582" cy="64617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grpSp>
          <p:nvGrpSpPr>
            <p:cNvPr id="188" name="Group 187">
              <a:extLst>
                <a:ext uri="{FF2B5EF4-FFF2-40B4-BE49-F238E27FC236}">
                  <a16:creationId xmlns:a16="http://schemas.microsoft.com/office/drawing/2014/main" id="{C32092A6-0DBB-421D-AD10-293E5D49569D}"/>
                </a:ext>
              </a:extLst>
            </p:cNvPr>
            <p:cNvGrpSpPr/>
            <p:nvPr/>
          </p:nvGrpSpPr>
          <p:grpSpPr>
            <a:xfrm>
              <a:off x="6687694" y="5748440"/>
              <a:ext cx="2244809" cy="466172"/>
              <a:chOff x="4361660" y="5857330"/>
              <a:chExt cx="2244809" cy="466172"/>
            </a:xfrm>
            <a:grpFill/>
          </p:grpSpPr>
          <p:grpSp>
            <p:nvGrpSpPr>
              <p:cNvPr id="179" name="Group 178">
                <a:extLst>
                  <a:ext uri="{FF2B5EF4-FFF2-40B4-BE49-F238E27FC236}">
                    <a16:creationId xmlns:a16="http://schemas.microsoft.com/office/drawing/2014/main" id="{E659E6F7-DBD9-4A4D-818C-5FBD8758A8EC}"/>
                  </a:ext>
                </a:extLst>
              </p:cNvPr>
              <p:cNvGrpSpPr/>
              <p:nvPr/>
            </p:nvGrpSpPr>
            <p:grpSpPr>
              <a:xfrm>
                <a:off x="4361660" y="5857330"/>
                <a:ext cx="629369" cy="466172"/>
                <a:chOff x="4270220" y="5852250"/>
                <a:chExt cx="629369" cy="466172"/>
              </a:xfrm>
              <a:grpFill/>
            </p:grpSpPr>
            <p:sp>
              <p:nvSpPr>
                <p:cNvPr id="175" name="Graphic 173">
                  <a:extLst>
                    <a:ext uri="{FF2B5EF4-FFF2-40B4-BE49-F238E27FC236}">
                      <a16:creationId xmlns:a16="http://schemas.microsoft.com/office/drawing/2014/main" id="{67D1D1D0-750D-4DDE-9C98-2F4A22C1B06A}"/>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77" name="Graphic 173">
                  <a:extLst>
                    <a:ext uri="{FF2B5EF4-FFF2-40B4-BE49-F238E27FC236}">
                      <a16:creationId xmlns:a16="http://schemas.microsoft.com/office/drawing/2014/main" id="{4B7B3DCC-727E-4604-BC80-F6C6903B280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78" name="Graphic 173">
                  <a:extLst>
                    <a:ext uri="{FF2B5EF4-FFF2-40B4-BE49-F238E27FC236}">
                      <a16:creationId xmlns:a16="http://schemas.microsoft.com/office/drawing/2014/main" id="{46925417-67BA-47F5-B9A6-62398C21F443}"/>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grpSp>
          <p:grpSp>
            <p:nvGrpSpPr>
              <p:cNvPr id="180" name="Group 179">
                <a:extLst>
                  <a:ext uri="{FF2B5EF4-FFF2-40B4-BE49-F238E27FC236}">
                    <a16:creationId xmlns:a16="http://schemas.microsoft.com/office/drawing/2014/main" id="{3ED535FA-98AA-4BC4-B161-5D05E75D3FC7}"/>
                  </a:ext>
                </a:extLst>
              </p:cNvPr>
              <p:cNvGrpSpPr/>
              <p:nvPr/>
            </p:nvGrpSpPr>
            <p:grpSpPr>
              <a:xfrm>
                <a:off x="5169380" y="5857330"/>
                <a:ext cx="629369" cy="466172"/>
                <a:chOff x="4270220" y="5852250"/>
                <a:chExt cx="629369" cy="466172"/>
              </a:xfrm>
              <a:grpFill/>
            </p:grpSpPr>
            <p:sp>
              <p:nvSpPr>
                <p:cNvPr id="181" name="Graphic 173">
                  <a:extLst>
                    <a:ext uri="{FF2B5EF4-FFF2-40B4-BE49-F238E27FC236}">
                      <a16:creationId xmlns:a16="http://schemas.microsoft.com/office/drawing/2014/main" id="{0A2E9F58-4440-4C45-B068-6761F530C7D8}"/>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82" name="Graphic 173">
                  <a:extLst>
                    <a:ext uri="{FF2B5EF4-FFF2-40B4-BE49-F238E27FC236}">
                      <a16:creationId xmlns:a16="http://schemas.microsoft.com/office/drawing/2014/main" id="{6D15321F-FC15-4DCA-8518-408AD52B39B9}"/>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83" name="Graphic 173">
                  <a:extLst>
                    <a:ext uri="{FF2B5EF4-FFF2-40B4-BE49-F238E27FC236}">
                      <a16:creationId xmlns:a16="http://schemas.microsoft.com/office/drawing/2014/main" id="{55AFDECD-2D8B-4CF4-AC24-69E42F4EC663}"/>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grpSp>
          <p:grpSp>
            <p:nvGrpSpPr>
              <p:cNvPr id="184" name="Group 183">
                <a:extLst>
                  <a:ext uri="{FF2B5EF4-FFF2-40B4-BE49-F238E27FC236}">
                    <a16:creationId xmlns:a16="http://schemas.microsoft.com/office/drawing/2014/main" id="{F84FCD6C-0D8D-479F-8CC1-127044E15C3A}"/>
                  </a:ext>
                </a:extLst>
              </p:cNvPr>
              <p:cNvGrpSpPr/>
              <p:nvPr/>
            </p:nvGrpSpPr>
            <p:grpSpPr>
              <a:xfrm>
                <a:off x="5977100" y="5857330"/>
                <a:ext cx="629369" cy="466172"/>
                <a:chOff x="4270220" y="5852250"/>
                <a:chExt cx="629369" cy="466172"/>
              </a:xfrm>
              <a:grpFill/>
            </p:grpSpPr>
            <p:sp>
              <p:nvSpPr>
                <p:cNvPr id="185" name="Graphic 173">
                  <a:extLst>
                    <a:ext uri="{FF2B5EF4-FFF2-40B4-BE49-F238E27FC236}">
                      <a16:creationId xmlns:a16="http://schemas.microsoft.com/office/drawing/2014/main" id="{B19258C5-A073-4B18-85D3-7CCA6C2F042A}"/>
                    </a:ext>
                  </a:extLst>
                </p:cNvPr>
                <p:cNvSpPr/>
                <p:nvPr/>
              </p:nvSpPr>
              <p:spPr>
                <a:xfrm>
                  <a:off x="4270220" y="585225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86" name="Graphic 173">
                  <a:extLst>
                    <a:ext uri="{FF2B5EF4-FFF2-40B4-BE49-F238E27FC236}">
                      <a16:creationId xmlns:a16="http://schemas.microsoft.com/office/drawing/2014/main" id="{84B8280E-F88D-4B7C-83A6-93EAC7B5A06E}"/>
                    </a:ext>
                  </a:extLst>
                </p:cNvPr>
                <p:cNvSpPr/>
                <p:nvPr/>
              </p:nvSpPr>
              <p:spPr>
                <a:xfrm>
                  <a:off x="4482879" y="594369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sp>
              <p:nvSpPr>
                <p:cNvPr id="187" name="Graphic 173">
                  <a:extLst>
                    <a:ext uri="{FF2B5EF4-FFF2-40B4-BE49-F238E27FC236}">
                      <a16:creationId xmlns:a16="http://schemas.microsoft.com/office/drawing/2014/main" id="{9A1FBA5D-1710-4C1A-A229-CC0E98CCC765}"/>
                    </a:ext>
                  </a:extLst>
                </p:cNvPr>
                <p:cNvSpPr/>
                <p:nvPr/>
              </p:nvSpPr>
              <p:spPr>
                <a:xfrm>
                  <a:off x="4686708" y="6035130"/>
                  <a:ext cx="212881" cy="283292"/>
                </a:xfrm>
                <a:custGeom>
                  <a:avLst/>
                  <a:gdLst>
                    <a:gd name="connsiteX0" fmla="*/ 105616 w 212881"/>
                    <a:gd name="connsiteY0" fmla="*/ 0 h 283292"/>
                    <a:gd name="connsiteX1" fmla="*/ 212882 w 212881"/>
                    <a:gd name="connsiteY1" fmla="*/ 42356 h 283292"/>
                    <a:gd name="connsiteX2" fmla="*/ 212882 w 212881"/>
                    <a:gd name="connsiteY2" fmla="*/ 242036 h 283292"/>
                    <a:gd name="connsiteX3" fmla="*/ 103415 w 212881"/>
                    <a:gd name="connsiteY3" fmla="*/ 283293 h 283292"/>
                    <a:gd name="connsiteX4" fmla="*/ 0 w 212881"/>
                    <a:gd name="connsiteY4" fmla="*/ 242036 h 283292"/>
                    <a:gd name="connsiteX5" fmla="*/ 0 w 212881"/>
                    <a:gd name="connsiteY5" fmla="*/ 44007 h 283292"/>
                    <a:gd name="connsiteX6" fmla="*/ 105616 w 212881"/>
                    <a:gd name="connsiteY6" fmla="*/ 0 h 283292"/>
                    <a:gd name="connsiteX7" fmla="*/ 105616 w 212881"/>
                    <a:gd name="connsiteY7" fmla="*/ 0 h 283292"/>
                    <a:gd name="connsiteX8" fmla="*/ 103966 w 212881"/>
                    <a:gd name="connsiteY8" fmla="*/ 61609 h 283292"/>
                    <a:gd name="connsiteX9" fmla="*/ 186478 w 212881"/>
                    <a:gd name="connsiteY9" fmla="*/ 38506 h 283292"/>
                    <a:gd name="connsiteX10" fmla="*/ 103966 w 212881"/>
                    <a:gd name="connsiteY10" fmla="*/ 15402 h 283292"/>
                    <a:gd name="connsiteX11" fmla="*/ 27504 w 212881"/>
                    <a:gd name="connsiteY11" fmla="*/ 39606 h 283292"/>
                    <a:gd name="connsiteX12" fmla="*/ 103966 w 212881"/>
                    <a:gd name="connsiteY12" fmla="*/ 61609 h 283292"/>
                    <a:gd name="connsiteX13" fmla="*/ 103966 w 212881"/>
                    <a:gd name="connsiteY13" fmla="*/ 61609 h 2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1" h="283292">
                      <a:moveTo>
                        <a:pt x="105616" y="0"/>
                      </a:moveTo>
                      <a:cubicBezTo>
                        <a:pt x="169425" y="0"/>
                        <a:pt x="212882" y="20353"/>
                        <a:pt x="212882" y="42356"/>
                      </a:cubicBezTo>
                      <a:lnTo>
                        <a:pt x="212882" y="242036"/>
                      </a:lnTo>
                      <a:cubicBezTo>
                        <a:pt x="209031" y="262940"/>
                        <a:pt x="164475" y="283293"/>
                        <a:pt x="103415" y="283293"/>
                      </a:cubicBezTo>
                      <a:cubicBezTo>
                        <a:pt x="41256" y="283293"/>
                        <a:pt x="1100" y="264040"/>
                        <a:pt x="0" y="242036"/>
                      </a:cubicBezTo>
                      <a:lnTo>
                        <a:pt x="0" y="44007"/>
                      </a:lnTo>
                      <a:cubicBezTo>
                        <a:pt x="0" y="22003"/>
                        <a:pt x="42356" y="0"/>
                        <a:pt x="105616" y="0"/>
                      </a:cubicBezTo>
                      <a:lnTo>
                        <a:pt x="105616" y="0"/>
                      </a:lnTo>
                      <a:close/>
                      <a:moveTo>
                        <a:pt x="103966" y="61609"/>
                      </a:moveTo>
                      <a:cubicBezTo>
                        <a:pt x="149622" y="61609"/>
                        <a:pt x="186478" y="51158"/>
                        <a:pt x="186478" y="38506"/>
                      </a:cubicBezTo>
                      <a:cubicBezTo>
                        <a:pt x="186478" y="25304"/>
                        <a:pt x="149622" y="15402"/>
                        <a:pt x="103966" y="15402"/>
                      </a:cubicBezTo>
                      <a:cubicBezTo>
                        <a:pt x="58309" y="15402"/>
                        <a:pt x="27504" y="26404"/>
                        <a:pt x="27504" y="39606"/>
                      </a:cubicBezTo>
                      <a:cubicBezTo>
                        <a:pt x="27504" y="51708"/>
                        <a:pt x="58859" y="61609"/>
                        <a:pt x="103966" y="61609"/>
                      </a:cubicBezTo>
                      <a:lnTo>
                        <a:pt x="103966" y="61609"/>
                      </a:lnTo>
                      <a:close/>
                    </a:path>
                  </a:pathLst>
                </a:custGeom>
                <a:grpFill/>
                <a:ln w="5373" cap="flat">
                  <a:noFill/>
                  <a:prstDash val="solid"/>
                  <a:miter/>
                </a:ln>
              </p:spPr>
              <p:txBody>
                <a:bodyPr rtlCol="0" anchor="ctr"/>
                <a:lstStyle/>
                <a:p>
                  <a:pPr defTabSz="913727">
                    <a:defRPr/>
                  </a:pPr>
                  <a:endParaRPr lang="en-US" sz="1764">
                    <a:solidFill>
                      <a:srgbClr val="000000"/>
                    </a:solidFill>
                    <a:latin typeface="Segoe UI"/>
                  </a:endParaRPr>
                </a:p>
              </p:txBody>
            </p:sp>
          </p:grpSp>
        </p:grpSp>
        <p:sp>
          <p:nvSpPr>
            <p:cNvPr id="189" name="Rectangle 188">
              <a:extLst>
                <a:ext uri="{FF2B5EF4-FFF2-40B4-BE49-F238E27FC236}">
                  <a16:creationId xmlns:a16="http://schemas.microsoft.com/office/drawing/2014/main" id="{0128D347-F9DA-4B38-9925-DA0DDC8B1E7F}"/>
                </a:ext>
              </a:extLst>
            </p:cNvPr>
            <p:cNvSpPr/>
            <p:nvPr/>
          </p:nvSpPr>
          <p:spPr bwMode="auto">
            <a:xfrm>
              <a:off x="4276264" y="5832629"/>
              <a:ext cx="3818834" cy="261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defTabSz="913760">
                <a:defRPr/>
              </a:pPr>
              <a:r>
                <a:rPr lang="en-US" sz="999" b="1" dirty="0">
                  <a:solidFill>
                    <a:schemeClr val="tx1"/>
                  </a:solidFill>
                  <a:latin typeface="Segoe UI Semibold" panose="020B0502040204020203" pitchFamily="34" charset="0"/>
                  <a:cs typeface="Segoe UI Semibold" panose="020B0502040204020203" pitchFamily="34" charset="0"/>
                </a:rPr>
                <a:t>Zone-redundant backup storage</a:t>
              </a:r>
            </a:p>
          </p:txBody>
        </p:sp>
      </p:grpSp>
      <p:sp>
        <p:nvSpPr>
          <p:cNvPr id="104" name="Title 103">
            <a:extLst>
              <a:ext uri="{FF2B5EF4-FFF2-40B4-BE49-F238E27FC236}">
                <a16:creationId xmlns:a16="http://schemas.microsoft.com/office/drawing/2014/main" id="{6C670871-0B6D-4755-9C01-F234B678D300}"/>
              </a:ext>
            </a:extLst>
          </p:cNvPr>
          <p:cNvSpPr>
            <a:spLocks noGrp="1"/>
          </p:cNvSpPr>
          <p:nvPr>
            <p:ph type="title" idx="4294967295"/>
          </p:nvPr>
        </p:nvSpPr>
        <p:spPr>
          <a:xfrm>
            <a:off x="568158" y="485775"/>
            <a:ext cx="9074150" cy="552450"/>
          </a:xfrm>
        </p:spPr>
        <p:txBody>
          <a:bodyPr>
            <a:noAutofit/>
          </a:bodyPr>
          <a:lstStyle/>
          <a:p>
            <a:r>
              <a:rPr lang="en-US" sz="3200" b="1" dirty="0"/>
              <a:t>Flexible Server Architecture</a:t>
            </a:r>
          </a:p>
        </p:txBody>
      </p:sp>
      <p:grpSp>
        <p:nvGrpSpPr>
          <p:cNvPr id="18" name="Group 17">
            <a:extLst>
              <a:ext uri="{FF2B5EF4-FFF2-40B4-BE49-F238E27FC236}">
                <a16:creationId xmlns:a16="http://schemas.microsoft.com/office/drawing/2014/main" id="{830AA291-9D24-4F62-BCFC-36579625F77B}"/>
              </a:ext>
              <a:ext uri="{C183D7F6-B498-43B3-948B-1728B52AA6E4}">
                <adec:decorative xmlns:adec="http://schemas.microsoft.com/office/drawing/2017/decorative" val="1"/>
              </a:ext>
            </a:extLst>
          </p:cNvPr>
          <p:cNvGrpSpPr/>
          <p:nvPr/>
        </p:nvGrpSpPr>
        <p:grpSpPr>
          <a:xfrm>
            <a:off x="3073430" y="2106672"/>
            <a:ext cx="3799073" cy="3103506"/>
            <a:chOff x="3685624" y="2105810"/>
            <a:chExt cx="3801548" cy="3105528"/>
          </a:xfrm>
        </p:grpSpPr>
        <p:sp>
          <p:nvSpPr>
            <p:cNvPr id="133" name="Rectangle 132">
              <a:extLst>
                <a:ext uri="{FF2B5EF4-FFF2-40B4-BE49-F238E27FC236}">
                  <a16:creationId xmlns:a16="http://schemas.microsoft.com/office/drawing/2014/main" id="{163134B2-DF7E-4C42-8988-4517542A193F}"/>
                </a:ext>
              </a:extLst>
            </p:cNvPr>
            <p:cNvSpPr/>
            <p:nvPr/>
          </p:nvSpPr>
          <p:spPr>
            <a:xfrm>
              <a:off x="3685624" y="2105810"/>
              <a:ext cx="3801548" cy="3105528"/>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139" name="Graphic 137">
              <a:extLst>
                <a:ext uri="{FF2B5EF4-FFF2-40B4-BE49-F238E27FC236}">
                  <a16:creationId xmlns:a16="http://schemas.microsoft.com/office/drawing/2014/main" id="{753A3570-C8CE-41A0-A5D6-5321F6A42DF4}"/>
                </a:ext>
              </a:extLst>
            </p:cNvPr>
            <p:cNvSpPr/>
            <p:nvPr/>
          </p:nvSpPr>
          <p:spPr>
            <a:xfrm>
              <a:off x="3714750" y="2124075"/>
              <a:ext cx="3756660" cy="3062077"/>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rgbClr val="F7F7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140" name="Rectangle 139">
              <a:extLst>
                <a:ext uri="{FF2B5EF4-FFF2-40B4-BE49-F238E27FC236}">
                  <a16:creationId xmlns:a16="http://schemas.microsoft.com/office/drawing/2014/main" id="{911D3DEC-646F-4C77-AD8E-BD05D7206AAC}"/>
                </a:ext>
              </a:extLst>
            </p:cNvPr>
            <p:cNvSpPr/>
            <p:nvPr/>
          </p:nvSpPr>
          <p:spPr bwMode="auto">
            <a:xfrm>
              <a:off x="3835868" y="2292969"/>
              <a:ext cx="3540291" cy="380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61" tIns="0" rIns="182761" bIns="0" numCol="1" spcCol="0" rtlCol="0" fromWordArt="0" anchor="ctr" anchorCtr="0" forceAA="0" compatLnSpc="1">
              <a:prstTxWarp prst="textNoShape">
                <a:avLst/>
              </a:prstTxWarp>
              <a:noAutofit/>
            </a:bodyPr>
            <a:lstStyle/>
            <a:p>
              <a:pPr algn="ctr" defTabSz="913760">
                <a:defRPr/>
              </a:pPr>
              <a:r>
                <a:rPr lang="en-US" sz="1999">
                  <a:solidFill>
                    <a:srgbClr val="000000"/>
                  </a:solidFill>
                  <a:latin typeface="Segoe UI Semibold"/>
                </a:rPr>
                <a:t>Flexible Server</a:t>
              </a:r>
            </a:p>
          </p:txBody>
        </p:sp>
      </p:grpSp>
      <p:grpSp>
        <p:nvGrpSpPr>
          <p:cNvPr id="6" name="Group 5">
            <a:extLst>
              <a:ext uri="{FF2B5EF4-FFF2-40B4-BE49-F238E27FC236}">
                <a16:creationId xmlns:a16="http://schemas.microsoft.com/office/drawing/2014/main" id="{2ADBEBE6-E725-46FA-84E0-BD2C2C4CFE5B}"/>
              </a:ext>
              <a:ext uri="{C183D7F6-B498-43B3-948B-1728B52AA6E4}">
                <adec:decorative xmlns:adec="http://schemas.microsoft.com/office/drawing/2017/decorative" val="1"/>
              </a:ext>
            </a:extLst>
          </p:cNvPr>
          <p:cNvGrpSpPr/>
          <p:nvPr/>
        </p:nvGrpSpPr>
        <p:grpSpPr>
          <a:xfrm>
            <a:off x="982003" y="1684204"/>
            <a:ext cx="7856957" cy="3724222"/>
            <a:chOff x="1592834" y="1683067"/>
            <a:chExt cx="7862076" cy="3726648"/>
          </a:xfrm>
        </p:grpSpPr>
        <p:sp>
          <p:nvSpPr>
            <p:cNvPr id="11" name="Rectangle 10">
              <a:extLst>
                <a:ext uri="{FF2B5EF4-FFF2-40B4-BE49-F238E27FC236}">
                  <a16:creationId xmlns:a16="http://schemas.microsoft.com/office/drawing/2014/main" id="{A991DF7D-3B66-4317-B6AA-8546473827E1}"/>
                </a:ext>
              </a:extLst>
            </p:cNvPr>
            <p:cNvSpPr/>
            <p:nvPr/>
          </p:nvSpPr>
          <p:spPr>
            <a:xfrm>
              <a:off x="1595535" y="1698171"/>
              <a:ext cx="6068851" cy="3711544"/>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57" name="TextBox 56">
              <a:extLst>
                <a:ext uri="{FF2B5EF4-FFF2-40B4-BE49-F238E27FC236}">
                  <a16:creationId xmlns:a16="http://schemas.microsoft.com/office/drawing/2014/main" id="{5B16E602-C549-461F-90C6-22C7AFFE495E}"/>
                </a:ext>
              </a:extLst>
            </p:cNvPr>
            <p:cNvSpPr txBox="1"/>
            <p:nvPr/>
          </p:nvSpPr>
          <p:spPr>
            <a:xfrm>
              <a:off x="1592834" y="1683067"/>
              <a:ext cx="6088126" cy="338554"/>
            </a:xfrm>
            <a:prstGeom prst="rect">
              <a:avLst/>
            </a:prstGeom>
            <a:noFill/>
          </p:spPr>
          <p:txBody>
            <a:bodyPr wrap="square" rtlCol="0">
              <a:spAutoFit/>
            </a:bodyPr>
            <a:lstStyle/>
            <a:p>
              <a:pPr defTabSz="913760">
                <a:defRPr/>
              </a:pPr>
              <a:r>
                <a:rPr lang="en-US" sz="1599">
                  <a:solidFill>
                    <a:srgbClr val="0078D4"/>
                  </a:solidFill>
                  <a:latin typeface="Segoe UI"/>
                </a:rPr>
                <a:t>Availability Zone 1 </a:t>
              </a:r>
            </a:p>
          </p:txBody>
        </p:sp>
        <p:sp>
          <p:nvSpPr>
            <p:cNvPr id="204" name="Rectangle 203">
              <a:extLst>
                <a:ext uri="{FF2B5EF4-FFF2-40B4-BE49-F238E27FC236}">
                  <a16:creationId xmlns:a16="http://schemas.microsoft.com/office/drawing/2014/main" id="{11896CC6-3C9A-4321-9243-ABA7386DBD40}"/>
                </a:ext>
              </a:extLst>
            </p:cNvPr>
            <p:cNvSpPr/>
            <p:nvPr/>
          </p:nvSpPr>
          <p:spPr>
            <a:xfrm>
              <a:off x="8005332" y="1698171"/>
              <a:ext cx="1447874" cy="1725485"/>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05" name="TextBox 204">
              <a:extLst>
                <a:ext uri="{FF2B5EF4-FFF2-40B4-BE49-F238E27FC236}">
                  <a16:creationId xmlns:a16="http://schemas.microsoft.com/office/drawing/2014/main" id="{6B1D0A0A-B60F-4B16-AC98-D55FD81A9CF3}"/>
                </a:ext>
              </a:extLst>
            </p:cNvPr>
            <p:cNvSpPr txBox="1"/>
            <p:nvPr/>
          </p:nvSpPr>
          <p:spPr>
            <a:xfrm>
              <a:off x="8002438" y="1683067"/>
              <a:ext cx="1452472" cy="584775"/>
            </a:xfrm>
            <a:prstGeom prst="rect">
              <a:avLst/>
            </a:prstGeom>
            <a:noFill/>
          </p:spPr>
          <p:txBody>
            <a:bodyPr wrap="square" rtlCol="0">
              <a:spAutoFit/>
            </a:bodyPr>
            <a:lstStyle/>
            <a:p>
              <a:pPr defTabSz="913760">
                <a:defRPr/>
              </a:pPr>
              <a:r>
                <a:rPr lang="en-US" sz="1599">
                  <a:solidFill>
                    <a:srgbClr val="0078D4"/>
                  </a:solidFill>
                  <a:latin typeface="Segoe UI"/>
                </a:rPr>
                <a:t>Availability Zone 2 </a:t>
              </a:r>
            </a:p>
          </p:txBody>
        </p:sp>
        <p:grpSp>
          <p:nvGrpSpPr>
            <p:cNvPr id="212" name="Group 211">
              <a:extLst>
                <a:ext uri="{FF2B5EF4-FFF2-40B4-BE49-F238E27FC236}">
                  <a16:creationId xmlns:a16="http://schemas.microsoft.com/office/drawing/2014/main" id="{4AFBF9A6-CC90-40AA-A23B-AB10CEF75732}"/>
                </a:ext>
              </a:extLst>
            </p:cNvPr>
            <p:cNvGrpSpPr/>
            <p:nvPr/>
          </p:nvGrpSpPr>
          <p:grpSpPr>
            <a:xfrm>
              <a:off x="8237092" y="2475102"/>
              <a:ext cx="990486" cy="667902"/>
              <a:chOff x="8259464" y="2505582"/>
              <a:chExt cx="990486" cy="667902"/>
            </a:xfrm>
          </p:grpSpPr>
          <p:sp>
            <p:nvSpPr>
              <p:cNvPr id="207" name="Rectangle 206">
                <a:extLst>
                  <a:ext uri="{FF2B5EF4-FFF2-40B4-BE49-F238E27FC236}">
                    <a16:creationId xmlns:a16="http://schemas.microsoft.com/office/drawing/2014/main" id="{E0E6E471-682D-4602-9917-B2BA627D02EB}"/>
                  </a:ext>
                </a:extLst>
              </p:cNvPr>
              <p:cNvSpPr/>
              <p:nvPr/>
            </p:nvSpPr>
            <p:spPr>
              <a:xfrm>
                <a:off x="8259464" y="2505582"/>
                <a:ext cx="685686" cy="363102"/>
              </a:xfrm>
              <a:prstGeom prst="rect">
                <a:avLst/>
              </a:prstGeom>
              <a:solidFill>
                <a:schemeClr val="accent1">
                  <a:lumMod val="20000"/>
                  <a:lumOff val="8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09" name="Rectangle 208">
                <a:extLst>
                  <a:ext uri="{FF2B5EF4-FFF2-40B4-BE49-F238E27FC236}">
                    <a16:creationId xmlns:a16="http://schemas.microsoft.com/office/drawing/2014/main" id="{8E1EE837-EA5C-480D-B175-1B77E38D248F}"/>
                  </a:ext>
                </a:extLst>
              </p:cNvPr>
              <p:cNvSpPr/>
              <p:nvPr/>
            </p:nvSpPr>
            <p:spPr>
              <a:xfrm>
                <a:off x="8411864" y="2657982"/>
                <a:ext cx="685686" cy="363102"/>
              </a:xfrm>
              <a:prstGeom prst="rect">
                <a:avLst/>
              </a:prstGeom>
              <a:solidFill>
                <a:schemeClr val="accent1">
                  <a:lumMod val="40000"/>
                  <a:lumOff val="6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11" name="Rectangle 210">
                <a:extLst>
                  <a:ext uri="{FF2B5EF4-FFF2-40B4-BE49-F238E27FC236}">
                    <a16:creationId xmlns:a16="http://schemas.microsoft.com/office/drawing/2014/main" id="{5D59E8F0-21EA-4736-AC01-0FC9CBB15DE1}"/>
                  </a:ext>
                </a:extLst>
              </p:cNvPr>
              <p:cNvSpPr/>
              <p:nvPr/>
            </p:nvSpPr>
            <p:spPr>
              <a:xfrm>
                <a:off x="8564264" y="2810382"/>
                <a:ext cx="685686" cy="363102"/>
              </a:xfrm>
              <a:prstGeom prst="rect">
                <a:avLst/>
              </a:prstGeom>
              <a:solidFill>
                <a:schemeClr val="accent1">
                  <a:lumMod val="60000"/>
                  <a:lumOff val="4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grpSp>
        <p:sp>
          <p:nvSpPr>
            <p:cNvPr id="213" name="Rectangle 212">
              <a:extLst>
                <a:ext uri="{FF2B5EF4-FFF2-40B4-BE49-F238E27FC236}">
                  <a16:creationId xmlns:a16="http://schemas.microsoft.com/office/drawing/2014/main" id="{95013EDD-7637-45A3-870A-60A78B42276F}"/>
                </a:ext>
              </a:extLst>
            </p:cNvPr>
            <p:cNvSpPr/>
            <p:nvPr/>
          </p:nvSpPr>
          <p:spPr>
            <a:xfrm>
              <a:off x="8005332" y="3671751"/>
              <a:ext cx="1447874" cy="1725485"/>
            </a:xfrm>
            <a:prstGeom prst="rect">
              <a:avLst/>
            </a:prstGeom>
            <a:noFill/>
            <a:ln w="12700">
              <a:solidFill>
                <a:srgbClr val="737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14" name="TextBox 213">
              <a:extLst>
                <a:ext uri="{FF2B5EF4-FFF2-40B4-BE49-F238E27FC236}">
                  <a16:creationId xmlns:a16="http://schemas.microsoft.com/office/drawing/2014/main" id="{38D2009D-9601-422A-9C44-9F11202A33CC}"/>
                </a:ext>
              </a:extLst>
            </p:cNvPr>
            <p:cNvSpPr txBox="1"/>
            <p:nvPr/>
          </p:nvSpPr>
          <p:spPr>
            <a:xfrm>
              <a:off x="8001950" y="3656647"/>
              <a:ext cx="1452472" cy="584775"/>
            </a:xfrm>
            <a:prstGeom prst="rect">
              <a:avLst/>
            </a:prstGeom>
            <a:noFill/>
          </p:spPr>
          <p:txBody>
            <a:bodyPr wrap="square" rtlCol="0">
              <a:spAutoFit/>
            </a:bodyPr>
            <a:lstStyle/>
            <a:p>
              <a:pPr defTabSz="913760">
                <a:defRPr/>
              </a:pPr>
              <a:r>
                <a:rPr lang="en-US" sz="1599">
                  <a:solidFill>
                    <a:srgbClr val="0078D4"/>
                  </a:solidFill>
                  <a:latin typeface="Segoe UI"/>
                </a:rPr>
                <a:t>Availability Zone 3 </a:t>
              </a:r>
            </a:p>
          </p:txBody>
        </p:sp>
        <p:grpSp>
          <p:nvGrpSpPr>
            <p:cNvPr id="225" name="Group 224">
              <a:extLst>
                <a:ext uri="{FF2B5EF4-FFF2-40B4-BE49-F238E27FC236}">
                  <a16:creationId xmlns:a16="http://schemas.microsoft.com/office/drawing/2014/main" id="{3919D32A-11BF-4E2E-A5A2-537BB785111D}"/>
                </a:ext>
              </a:extLst>
            </p:cNvPr>
            <p:cNvGrpSpPr/>
            <p:nvPr/>
          </p:nvGrpSpPr>
          <p:grpSpPr>
            <a:xfrm>
              <a:off x="8237156" y="4409588"/>
              <a:ext cx="990486" cy="667902"/>
              <a:chOff x="8236668" y="2475102"/>
              <a:chExt cx="990486" cy="667902"/>
            </a:xfrm>
          </p:grpSpPr>
          <p:sp>
            <p:nvSpPr>
              <p:cNvPr id="220" name="Rectangle 219">
                <a:extLst>
                  <a:ext uri="{FF2B5EF4-FFF2-40B4-BE49-F238E27FC236}">
                    <a16:creationId xmlns:a16="http://schemas.microsoft.com/office/drawing/2014/main" id="{7B55AEF2-716E-4693-84EC-49C84E22FE49}"/>
                  </a:ext>
                </a:extLst>
              </p:cNvPr>
              <p:cNvSpPr/>
              <p:nvPr/>
            </p:nvSpPr>
            <p:spPr>
              <a:xfrm>
                <a:off x="8236668" y="2475102"/>
                <a:ext cx="685686" cy="363102"/>
              </a:xfrm>
              <a:prstGeom prst="rect">
                <a:avLst/>
              </a:prstGeom>
              <a:solidFill>
                <a:schemeClr val="bg2"/>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22" name="Rectangle 221">
                <a:extLst>
                  <a:ext uri="{FF2B5EF4-FFF2-40B4-BE49-F238E27FC236}">
                    <a16:creationId xmlns:a16="http://schemas.microsoft.com/office/drawing/2014/main" id="{BF0A1795-0871-49D1-BC72-A21A39EA1C45}"/>
                  </a:ext>
                </a:extLst>
              </p:cNvPr>
              <p:cNvSpPr/>
              <p:nvPr/>
            </p:nvSpPr>
            <p:spPr>
              <a:xfrm>
                <a:off x="8389068" y="2627502"/>
                <a:ext cx="685686" cy="363102"/>
              </a:xfrm>
              <a:prstGeom prst="rect">
                <a:avLst/>
              </a:prstGeom>
              <a:solidFill>
                <a:schemeClr val="bg2">
                  <a:lumMod val="90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sp>
            <p:nvSpPr>
              <p:cNvPr id="224" name="Rectangle 223">
                <a:extLst>
                  <a:ext uri="{FF2B5EF4-FFF2-40B4-BE49-F238E27FC236}">
                    <a16:creationId xmlns:a16="http://schemas.microsoft.com/office/drawing/2014/main" id="{223D8128-20B8-4398-92CB-0DA1109779C8}"/>
                  </a:ext>
                </a:extLst>
              </p:cNvPr>
              <p:cNvSpPr/>
              <p:nvPr/>
            </p:nvSpPr>
            <p:spPr>
              <a:xfrm>
                <a:off x="8541468" y="2779902"/>
                <a:ext cx="685686" cy="363102"/>
              </a:xfrm>
              <a:prstGeom prst="rect">
                <a:avLst/>
              </a:prstGeom>
              <a:solidFill>
                <a:schemeClr val="bg2">
                  <a:lumMod val="75000"/>
                </a:schemeClr>
              </a:solidFill>
              <a:ln w="95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grpSp>
      </p:grpSp>
      <p:sp>
        <p:nvSpPr>
          <p:cNvPr id="266" name="Rectangle: Rounded Corners 265">
            <a:extLst>
              <a:ext uri="{FF2B5EF4-FFF2-40B4-BE49-F238E27FC236}">
                <a16:creationId xmlns:a16="http://schemas.microsoft.com/office/drawing/2014/main" id="{717D45A6-8AEB-455B-BC13-281CDA598C1D}"/>
              </a:ext>
              <a:ext uri="{C183D7F6-B498-43B3-948B-1728B52AA6E4}">
                <adec:decorative xmlns:adec="http://schemas.microsoft.com/office/drawing/2017/decorative" val="1"/>
              </a:ext>
            </a:extLst>
          </p:cNvPr>
          <p:cNvSpPr/>
          <p:nvPr/>
        </p:nvSpPr>
        <p:spPr bwMode="auto">
          <a:xfrm>
            <a:off x="3705253" y="2784489"/>
            <a:ext cx="2516009" cy="1198946"/>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152" name="Rectangle 151">
            <a:extLst>
              <a:ext uri="{FF2B5EF4-FFF2-40B4-BE49-F238E27FC236}">
                <a16:creationId xmlns:a16="http://schemas.microsoft.com/office/drawing/2014/main" id="{486F114F-55D7-4614-8254-0DF6147F11A9}"/>
              </a:ext>
            </a:extLst>
          </p:cNvPr>
          <p:cNvSpPr/>
          <p:nvPr/>
        </p:nvSpPr>
        <p:spPr bwMode="auto">
          <a:xfrm>
            <a:off x="3709456" y="2777416"/>
            <a:ext cx="2516009" cy="30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80" tIns="0" rIns="182761" bIns="0" numCol="1" spcCol="0" rtlCol="0" fromWordArt="0" anchor="ctr" anchorCtr="0" forceAA="0" compatLnSpc="1">
            <a:prstTxWarp prst="textNoShape">
              <a:avLst/>
            </a:prstTxWarp>
            <a:noAutofit/>
          </a:bodyPr>
          <a:lstStyle/>
          <a:p>
            <a:pPr defTabSz="913760">
              <a:defRPr/>
            </a:pPr>
            <a:r>
              <a:rPr lang="en-US" sz="999">
                <a:solidFill>
                  <a:srgbClr val="000000"/>
                </a:solidFill>
                <a:latin typeface="Segoe UI Semibold"/>
              </a:rPr>
              <a:t>Linux VM</a:t>
            </a:r>
          </a:p>
        </p:txBody>
      </p:sp>
      <p:grpSp>
        <p:nvGrpSpPr>
          <p:cNvPr id="21" name="Group 20">
            <a:extLst>
              <a:ext uri="{FF2B5EF4-FFF2-40B4-BE49-F238E27FC236}">
                <a16:creationId xmlns:a16="http://schemas.microsoft.com/office/drawing/2014/main" id="{549CBE1A-81EB-4A89-86AF-9F698A0188CE}"/>
              </a:ext>
              <a:ext uri="{C183D7F6-B498-43B3-948B-1728B52AA6E4}">
                <adec:decorative xmlns:adec="http://schemas.microsoft.com/office/drawing/2017/decorative" val="1"/>
              </a:ext>
            </a:extLst>
          </p:cNvPr>
          <p:cNvGrpSpPr/>
          <p:nvPr/>
        </p:nvGrpSpPr>
        <p:grpSpPr>
          <a:xfrm>
            <a:off x="4724603" y="4955378"/>
            <a:ext cx="477783" cy="582028"/>
            <a:chOff x="5337872" y="4956372"/>
            <a:chExt cx="478094" cy="582407"/>
          </a:xfrm>
        </p:grpSpPr>
        <p:sp>
          <p:nvSpPr>
            <p:cNvPr id="241" name="Rectangle 240">
              <a:extLst>
                <a:ext uri="{FF2B5EF4-FFF2-40B4-BE49-F238E27FC236}">
                  <a16:creationId xmlns:a16="http://schemas.microsoft.com/office/drawing/2014/main" id="{B40EBC86-0D0A-4517-A77D-DF2F7814706D}"/>
                </a:ext>
              </a:extLst>
            </p:cNvPr>
            <p:cNvSpPr/>
            <p:nvPr/>
          </p:nvSpPr>
          <p:spPr bwMode="auto">
            <a:xfrm>
              <a:off x="5337872" y="5284662"/>
              <a:ext cx="478094" cy="186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3E8BE5E9-3367-48AE-86B2-75C9D59446F7}"/>
                </a:ext>
              </a:extLst>
            </p:cNvPr>
            <p:cNvSpPr/>
            <p:nvPr/>
          </p:nvSpPr>
          <p:spPr bwMode="auto">
            <a:xfrm>
              <a:off x="5461698" y="5085844"/>
              <a:ext cx="230442" cy="2027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sp>
          <p:nvSpPr>
            <p:cNvPr id="240" name="Arrow: Down 239">
              <a:extLst>
                <a:ext uri="{FF2B5EF4-FFF2-40B4-BE49-F238E27FC236}">
                  <a16:creationId xmlns:a16="http://schemas.microsoft.com/office/drawing/2014/main" id="{2D49066E-9E3C-492A-8B74-FA14018A56CD}"/>
                </a:ext>
              </a:extLst>
            </p:cNvPr>
            <p:cNvSpPr/>
            <p:nvPr/>
          </p:nvSpPr>
          <p:spPr>
            <a:xfrm>
              <a:off x="5404887" y="4956372"/>
              <a:ext cx="343591" cy="582407"/>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grpSp>
      <p:grpSp>
        <p:nvGrpSpPr>
          <p:cNvPr id="19" name="Group 18">
            <a:extLst>
              <a:ext uri="{FF2B5EF4-FFF2-40B4-BE49-F238E27FC236}">
                <a16:creationId xmlns:a16="http://schemas.microsoft.com/office/drawing/2014/main" id="{A514E5A3-16C8-4D61-A4C1-4D8A7DB6DFDD}"/>
              </a:ext>
              <a:ext uri="{C183D7F6-B498-43B3-948B-1728B52AA6E4}">
                <adec:decorative xmlns:adec="http://schemas.microsoft.com/office/drawing/2017/decorative" val="1"/>
              </a:ext>
            </a:extLst>
          </p:cNvPr>
          <p:cNvGrpSpPr/>
          <p:nvPr/>
        </p:nvGrpSpPr>
        <p:grpSpPr>
          <a:xfrm>
            <a:off x="1156388" y="2107191"/>
            <a:ext cx="2656804" cy="3102986"/>
            <a:chOff x="1747096" y="2106330"/>
            <a:chExt cx="2658535" cy="3105007"/>
          </a:xfrm>
        </p:grpSpPr>
        <p:sp>
          <p:nvSpPr>
            <p:cNvPr id="126" name="Rectangle 125">
              <a:extLst>
                <a:ext uri="{FF2B5EF4-FFF2-40B4-BE49-F238E27FC236}">
                  <a16:creationId xmlns:a16="http://schemas.microsoft.com/office/drawing/2014/main" id="{88EC56E8-AE98-4F21-9D78-2A1E3C72660E}"/>
                </a:ext>
              </a:extLst>
            </p:cNvPr>
            <p:cNvSpPr/>
            <p:nvPr/>
          </p:nvSpPr>
          <p:spPr>
            <a:xfrm>
              <a:off x="1747096" y="2106330"/>
              <a:ext cx="1475969" cy="3105007"/>
            </a:xfrm>
            <a:prstGeom prst="rect">
              <a:avLst/>
            </a:prstGeom>
            <a:solidFill>
              <a:srgbClr val="F7F7F7"/>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grpSp>
          <p:nvGrpSpPr>
            <p:cNvPr id="242" name="Group 241">
              <a:extLst>
                <a:ext uri="{FF2B5EF4-FFF2-40B4-BE49-F238E27FC236}">
                  <a16:creationId xmlns:a16="http://schemas.microsoft.com/office/drawing/2014/main" id="{68228E83-3AEF-422E-8A0F-C46DAF5D652E}"/>
                </a:ext>
              </a:extLst>
            </p:cNvPr>
            <p:cNvGrpSpPr/>
            <p:nvPr/>
          </p:nvGrpSpPr>
          <p:grpSpPr>
            <a:xfrm>
              <a:off x="1969453" y="2329028"/>
              <a:ext cx="1031254" cy="2659610"/>
              <a:chOff x="1969453" y="2212709"/>
              <a:chExt cx="1031254" cy="2659610"/>
            </a:xfrm>
          </p:grpSpPr>
          <p:grpSp>
            <p:nvGrpSpPr>
              <p:cNvPr id="15" name="Group 14">
                <a:extLst>
                  <a:ext uri="{FF2B5EF4-FFF2-40B4-BE49-F238E27FC236}">
                    <a16:creationId xmlns:a16="http://schemas.microsoft.com/office/drawing/2014/main" id="{5D4C54D5-74C1-4B33-BAEE-D2EBC0499160}"/>
                  </a:ext>
                </a:extLst>
              </p:cNvPr>
              <p:cNvGrpSpPr/>
              <p:nvPr/>
            </p:nvGrpSpPr>
            <p:grpSpPr>
              <a:xfrm>
                <a:off x="1969453" y="2212709"/>
                <a:ext cx="1031254" cy="823190"/>
                <a:chOff x="3230180" y="1853120"/>
                <a:chExt cx="688127" cy="549291"/>
              </a:xfrm>
            </p:grpSpPr>
            <p:sp>
              <p:nvSpPr>
                <p:cNvPr id="5" name="Rectangle: Rounded Corners 4">
                  <a:extLst>
                    <a:ext uri="{FF2B5EF4-FFF2-40B4-BE49-F238E27FC236}">
                      <a16:creationId xmlns:a16="http://schemas.microsoft.com/office/drawing/2014/main" id="{727D2276-3735-4E36-8292-AB97A786C7E7}"/>
                    </a:ext>
                  </a:extLst>
                </p:cNvPr>
                <p:cNvSpPr/>
                <p:nvPr/>
              </p:nvSpPr>
              <p:spPr bwMode="auto">
                <a:xfrm>
                  <a:off x="3230182" y="1853120"/>
                  <a:ext cx="688125" cy="549291"/>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819"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5446B879-847E-468B-8C03-DE7415AFA199}"/>
                    </a:ext>
                  </a:extLst>
                </p:cNvPr>
                <p:cNvSpPr/>
                <p:nvPr/>
              </p:nvSpPr>
              <p:spPr>
                <a:xfrm>
                  <a:off x="3448413" y="1955950"/>
                  <a:ext cx="252919" cy="157114"/>
                </a:xfrm>
                <a:custGeom>
                  <a:avLst/>
                  <a:gdLst>
                    <a:gd name="connsiteX0" fmla="*/ 5431 w 289672"/>
                    <a:gd name="connsiteY0" fmla="*/ 0 h 179945"/>
                    <a:gd name="connsiteX1" fmla="*/ 282431 w 289672"/>
                    <a:gd name="connsiteY1" fmla="*/ 0 h 179945"/>
                    <a:gd name="connsiteX2" fmla="*/ 289673 w 289672"/>
                    <a:gd name="connsiteY2" fmla="*/ 5431 h 179945"/>
                    <a:gd name="connsiteX3" fmla="*/ 289673 w 289672"/>
                    <a:gd name="connsiteY3" fmla="*/ 173803 h 179945"/>
                    <a:gd name="connsiteX4" fmla="*/ 284242 w 289672"/>
                    <a:gd name="connsiteY4" fmla="*/ 179235 h 179945"/>
                    <a:gd name="connsiteX5" fmla="*/ 5431 w 289672"/>
                    <a:gd name="connsiteY5" fmla="*/ 179235 h 179945"/>
                    <a:gd name="connsiteX6" fmla="*/ 0 w 289672"/>
                    <a:gd name="connsiteY6" fmla="*/ 175614 h 179945"/>
                    <a:gd name="connsiteX7" fmla="*/ 0 w 289672"/>
                    <a:gd name="connsiteY7" fmla="*/ 5431 h 179945"/>
                    <a:gd name="connsiteX8" fmla="*/ 5431 w 289672"/>
                    <a:gd name="connsiteY8" fmla="*/ 0 h 17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72" h="179945">
                      <a:moveTo>
                        <a:pt x="5431" y="0"/>
                      </a:moveTo>
                      <a:lnTo>
                        <a:pt x="282431" y="0"/>
                      </a:lnTo>
                      <a:cubicBezTo>
                        <a:pt x="287862" y="0"/>
                        <a:pt x="289673" y="1810"/>
                        <a:pt x="289673" y="5431"/>
                      </a:cubicBezTo>
                      <a:lnTo>
                        <a:pt x="289673" y="173803"/>
                      </a:lnTo>
                      <a:cubicBezTo>
                        <a:pt x="289673" y="177424"/>
                        <a:pt x="287862" y="179235"/>
                        <a:pt x="284242" y="179235"/>
                      </a:cubicBezTo>
                      <a:lnTo>
                        <a:pt x="5431" y="179235"/>
                      </a:lnTo>
                      <a:cubicBezTo>
                        <a:pt x="1810" y="181045"/>
                        <a:pt x="0" y="179235"/>
                        <a:pt x="0" y="175614"/>
                      </a:cubicBezTo>
                      <a:lnTo>
                        <a:pt x="0" y="5431"/>
                      </a:lnTo>
                      <a:cubicBezTo>
                        <a:pt x="0" y="1810"/>
                        <a:pt x="1810" y="0"/>
                        <a:pt x="5431" y="0"/>
                      </a:cubicBezTo>
                      <a:close/>
                    </a:path>
                  </a:pathLst>
                </a:custGeom>
                <a:solidFill>
                  <a:schemeClr val="accent1"/>
                </a:solidFill>
                <a:ln w="17992" cap="flat">
                  <a:noFill/>
                  <a:prstDash val="solid"/>
                  <a:miter/>
                </a:ln>
              </p:spPr>
              <p:txBody>
                <a:bodyPr rtlCol="0" anchor="ctr"/>
                <a:lstStyle/>
                <a:p>
                  <a:pPr defTabSz="913727">
                    <a:defRPr/>
                  </a:pPr>
                  <a:endParaRPr lang="en-US" sz="1764">
                    <a:solidFill>
                      <a:srgbClr val="000000"/>
                    </a:solidFill>
                    <a:latin typeface="Segoe UI"/>
                  </a:endParaRPr>
                </a:p>
              </p:txBody>
            </p:sp>
            <p:sp>
              <p:nvSpPr>
                <p:cNvPr id="14" name="TextBox 13">
                  <a:extLst>
                    <a:ext uri="{FF2B5EF4-FFF2-40B4-BE49-F238E27FC236}">
                      <a16:creationId xmlns:a16="http://schemas.microsoft.com/office/drawing/2014/main" id="{47E6C394-8926-4926-9CE5-1E9FDD9E9DE9}"/>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algn="ctr" defTabSz="913760">
                    <a:defRPr/>
                  </a:pPr>
                  <a:r>
                    <a:rPr lang="en-US" sz="999">
                      <a:latin typeface="Segoe UI Semibold"/>
                    </a:rPr>
                    <a:t>Azure VM</a:t>
                  </a:r>
                </a:p>
              </p:txBody>
            </p:sp>
          </p:grpSp>
          <p:grpSp>
            <p:nvGrpSpPr>
              <p:cNvPr id="106" name="Group 105">
                <a:extLst>
                  <a:ext uri="{FF2B5EF4-FFF2-40B4-BE49-F238E27FC236}">
                    <a16:creationId xmlns:a16="http://schemas.microsoft.com/office/drawing/2014/main" id="{FD2A9F50-FD85-48C9-8158-343C3E05BE5B}"/>
                  </a:ext>
                </a:extLst>
              </p:cNvPr>
              <p:cNvGrpSpPr/>
              <p:nvPr/>
            </p:nvGrpSpPr>
            <p:grpSpPr>
              <a:xfrm>
                <a:off x="1969453" y="3130919"/>
                <a:ext cx="1031254" cy="823190"/>
                <a:chOff x="3230180" y="1853120"/>
                <a:chExt cx="688127" cy="549291"/>
              </a:xfrm>
            </p:grpSpPr>
            <p:sp>
              <p:nvSpPr>
                <p:cNvPr id="108" name="Rectangle: Rounded Corners 107">
                  <a:extLst>
                    <a:ext uri="{FF2B5EF4-FFF2-40B4-BE49-F238E27FC236}">
                      <a16:creationId xmlns:a16="http://schemas.microsoft.com/office/drawing/2014/main" id="{33BBDA5A-5EBB-483A-8EF1-0F3109E91756}"/>
                    </a:ext>
                  </a:extLst>
                </p:cNvPr>
                <p:cNvSpPr/>
                <p:nvPr/>
              </p:nvSpPr>
              <p:spPr bwMode="auto">
                <a:xfrm>
                  <a:off x="3230182" y="1853120"/>
                  <a:ext cx="688125" cy="549291"/>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819"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1C63C504-1E58-436E-AEF9-3AFD945BC442}"/>
                    </a:ext>
                  </a:extLst>
                </p:cNvPr>
                <p:cNvSpPr txBox="1"/>
                <p:nvPr/>
              </p:nvSpPr>
              <p:spPr>
                <a:xfrm>
                  <a:off x="3230180" y="2269461"/>
                  <a:ext cx="688125" cy="102685"/>
                </a:xfrm>
                <a:prstGeom prst="rect">
                  <a:avLst/>
                </a:prstGeom>
                <a:noFill/>
              </p:spPr>
              <p:txBody>
                <a:bodyPr wrap="square" lIns="0" tIns="0" rIns="0" bIns="0" rtlCol="0" anchor="b" anchorCtr="0">
                  <a:spAutoFit/>
                </a:bodyPr>
                <a:lstStyle/>
                <a:p>
                  <a:pPr algn="ctr" defTabSz="913760">
                    <a:defRPr/>
                  </a:pPr>
                  <a:r>
                    <a:rPr lang="en-US" sz="999" dirty="0">
                      <a:latin typeface="Segoe UI Semibold"/>
                    </a:rPr>
                    <a:t>AKS</a:t>
                  </a:r>
                </a:p>
              </p:txBody>
            </p:sp>
          </p:grpSp>
          <p:grpSp>
            <p:nvGrpSpPr>
              <p:cNvPr id="84" name="Group 83">
                <a:extLst>
                  <a:ext uri="{FF2B5EF4-FFF2-40B4-BE49-F238E27FC236}">
                    <a16:creationId xmlns:a16="http://schemas.microsoft.com/office/drawing/2014/main" id="{3F37DF31-1F65-4FE0-A3F5-15998E739E00}"/>
                  </a:ext>
                </a:extLst>
              </p:cNvPr>
              <p:cNvGrpSpPr/>
              <p:nvPr/>
            </p:nvGrpSpPr>
            <p:grpSpPr>
              <a:xfrm>
                <a:off x="1969454" y="4049129"/>
                <a:ext cx="1031252" cy="823190"/>
                <a:chOff x="2289744" y="4074318"/>
                <a:chExt cx="688125" cy="549291"/>
              </a:xfrm>
            </p:grpSpPr>
            <p:sp>
              <p:nvSpPr>
                <p:cNvPr id="122" name="Rectangle: Rounded Corners 121">
                  <a:extLst>
                    <a:ext uri="{FF2B5EF4-FFF2-40B4-BE49-F238E27FC236}">
                      <a16:creationId xmlns:a16="http://schemas.microsoft.com/office/drawing/2014/main" id="{2671074B-B9F3-4AD1-AC81-145FDF21120F}"/>
                    </a:ext>
                  </a:extLst>
                </p:cNvPr>
                <p:cNvSpPr/>
                <p:nvPr/>
              </p:nvSpPr>
              <p:spPr bwMode="auto">
                <a:xfrm>
                  <a:off x="2289744" y="4074318"/>
                  <a:ext cx="688125" cy="549291"/>
                </a:xfrm>
                <a:prstGeom prst="roundRect">
                  <a:avLst>
                    <a:gd name="adj" fmla="val 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defTabSz="931819" fontAlgn="base">
                    <a:spcBef>
                      <a:spcPct val="0"/>
                    </a:spcBef>
                    <a:spcAft>
                      <a:spcPct val="0"/>
                    </a:spcAft>
                    <a:defRPr/>
                  </a:pPr>
                  <a:endParaRPr lang="en-US" sz="1199">
                    <a:solidFill>
                      <a:srgbClr val="FFFFFF"/>
                    </a:solidFill>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F7787795-995C-4EC5-A15B-0C834462E37A}"/>
                    </a:ext>
                  </a:extLst>
                </p:cNvPr>
                <p:cNvSpPr txBox="1"/>
                <p:nvPr/>
              </p:nvSpPr>
              <p:spPr>
                <a:xfrm>
                  <a:off x="2289744" y="4490659"/>
                  <a:ext cx="688125" cy="102685"/>
                </a:xfrm>
                <a:prstGeom prst="rect">
                  <a:avLst/>
                </a:prstGeom>
                <a:noFill/>
                <a:ln>
                  <a:noFill/>
                </a:ln>
              </p:spPr>
              <p:txBody>
                <a:bodyPr wrap="square" lIns="0" tIns="0" rIns="0" bIns="0" rtlCol="0" anchor="b" anchorCtr="0">
                  <a:spAutoFit/>
                </a:bodyPr>
                <a:lstStyle/>
                <a:p>
                  <a:pPr algn="ctr" defTabSz="913760">
                    <a:defRPr/>
                  </a:pPr>
                  <a:r>
                    <a:rPr lang="en-US" sz="999">
                      <a:solidFill>
                        <a:srgbClr val="0078D4"/>
                      </a:solidFill>
                      <a:latin typeface="Segoe UI Semibold"/>
                    </a:rPr>
                    <a:t>App Service</a:t>
                  </a:r>
                </a:p>
              </p:txBody>
            </p:sp>
          </p:grpSp>
        </p:grpSp>
        <p:sp>
          <p:nvSpPr>
            <p:cNvPr id="99" name="Rectangle 98">
              <a:extLst>
                <a:ext uri="{FF2B5EF4-FFF2-40B4-BE49-F238E27FC236}">
                  <a16:creationId xmlns:a16="http://schemas.microsoft.com/office/drawing/2014/main" id="{3FF67980-FE9C-4A07-ACBA-0F49FEECD24A}"/>
                </a:ext>
              </a:extLst>
            </p:cNvPr>
            <p:cNvSpPr/>
            <p:nvPr/>
          </p:nvSpPr>
          <p:spPr bwMode="auto">
            <a:xfrm>
              <a:off x="3652686" y="3429000"/>
              <a:ext cx="655237" cy="497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defRPr/>
              </a:pPr>
              <a:endParaRPr lang="en-US" sz="1999" err="1">
                <a:solidFill>
                  <a:srgbClr val="FFFFFF"/>
                </a:solidFill>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D87B37B-C711-4992-8497-50F8DF530895}"/>
                </a:ext>
              </a:extLst>
            </p:cNvPr>
            <p:cNvCxnSpPr>
              <a:cxnSpLocks/>
            </p:cNvCxnSpPr>
            <p:nvPr/>
          </p:nvCxnSpPr>
          <p:spPr>
            <a:xfrm>
              <a:off x="2705945" y="3671751"/>
              <a:ext cx="1578925" cy="0"/>
            </a:xfrm>
            <a:prstGeom prst="straightConnector1">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934124C8-915D-4981-9E90-3129E6BBC150}"/>
                </a:ext>
              </a:extLst>
            </p:cNvPr>
            <p:cNvCxnSpPr>
              <a:cxnSpLocks/>
            </p:cNvCxnSpPr>
            <p:nvPr/>
          </p:nvCxnSpPr>
          <p:spPr>
            <a:xfrm>
              <a:off x="2738783" y="2779902"/>
              <a:ext cx="1666848" cy="764591"/>
            </a:xfrm>
            <a:prstGeom prst="bentConnector3">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DE9AD0AC-C9AD-46E0-A298-4DCA6713CE33}"/>
                </a:ext>
              </a:extLst>
            </p:cNvPr>
            <p:cNvCxnSpPr>
              <a:cxnSpLocks/>
              <a:stCxn id="122" idx="3"/>
            </p:cNvCxnSpPr>
            <p:nvPr/>
          </p:nvCxnSpPr>
          <p:spPr>
            <a:xfrm flipV="1">
              <a:off x="3000706" y="3795963"/>
              <a:ext cx="1402606" cy="781080"/>
            </a:xfrm>
            <a:prstGeom prst="bentConnector3">
              <a:avLst>
                <a:gd name="adj1" fmla="val 41058"/>
              </a:avLst>
            </a:prstGeom>
            <a:ln w="12700">
              <a:solidFill>
                <a:srgbClr val="0078D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968DDB3-167B-4CCF-84B3-50EB82D6D828}"/>
              </a:ext>
              <a:ext uri="{C183D7F6-B498-43B3-948B-1728B52AA6E4}">
                <adec:decorative xmlns:adec="http://schemas.microsoft.com/office/drawing/2017/decorative" val="1"/>
              </a:ext>
            </a:extLst>
          </p:cNvPr>
          <p:cNvGrpSpPr/>
          <p:nvPr/>
        </p:nvGrpSpPr>
        <p:grpSpPr>
          <a:xfrm>
            <a:off x="3715570" y="4126201"/>
            <a:ext cx="2495608" cy="833374"/>
            <a:chOff x="4328183" y="4126655"/>
            <a:chExt cx="2497234" cy="833917"/>
          </a:xfrm>
        </p:grpSpPr>
        <p:sp>
          <p:nvSpPr>
            <p:cNvPr id="146" name="Graphic 137">
              <a:extLst>
                <a:ext uri="{FF2B5EF4-FFF2-40B4-BE49-F238E27FC236}">
                  <a16:creationId xmlns:a16="http://schemas.microsoft.com/office/drawing/2014/main" id="{8412BA5D-8B00-4E7A-A9D9-D8B18DA819B6}"/>
                </a:ext>
              </a:extLst>
            </p:cNvPr>
            <p:cNvSpPr/>
            <p:nvPr/>
          </p:nvSpPr>
          <p:spPr>
            <a:xfrm>
              <a:off x="4328183" y="4129539"/>
              <a:ext cx="2496998" cy="831033"/>
            </a:xfrm>
            <a:custGeom>
              <a:avLst/>
              <a:gdLst>
                <a:gd name="connsiteX0" fmla="*/ 0 w 4899660"/>
                <a:gd name="connsiteY0" fmla="*/ 0 h 985837"/>
                <a:gd name="connsiteX1" fmla="*/ 4899660 w 4899660"/>
                <a:gd name="connsiteY1" fmla="*/ 0 h 985837"/>
                <a:gd name="connsiteX2" fmla="*/ 4899660 w 4899660"/>
                <a:gd name="connsiteY2" fmla="*/ 985838 h 985837"/>
                <a:gd name="connsiteX3" fmla="*/ 0 w 4899660"/>
                <a:gd name="connsiteY3" fmla="*/ 985838 h 985837"/>
              </a:gdLst>
              <a:ahLst/>
              <a:cxnLst>
                <a:cxn ang="0">
                  <a:pos x="connsiteX0" y="connsiteY0"/>
                </a:cxn>
                <a:cxn ang="0">
                  <a:pos x="connsiteX1" y="connsiteY1"/>
                </a:cxn>
                <a:cxn ang="0">
                  <a:pos x="connsiteX2" y="connsiteY2"/>
                </a:cxn>
                <a:cxn ang="0">
                  <a:pos x="connsiteX3" y="connsiteY3"/>
                </a:cxn>
              </a:cxnLst>
              <a:rect l="l" t="t" r="r" b="b"/>
              <a:pathLst>
                <a:path w="4899660" h="985837">
                  <a:moveTo>
                    <a:pt x="0" y="0"/>
                  </a:moveTo>
                  <a:lnTo>
                    <a:pt x="4899660" y="0"/>
                  </a:lnTo>
                  <a:lnTo>
                    <a:pt x="4899660" y="985838"/>
                  </a:lnTo>
                  <a:lnTo>
                    <a:pt x="0" y="985838"/>
                  </a:ln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58">
                <a:defRPr/>
              </a:pPr>
              <a:endParaRPr lang="en-US" sz="2398">
                <a:solidFill>
                  <a:prstClr val="white"/>
                </a:solidFill>
                <a:latin typeface="Arial"/>
              </a:endParaRPr>
            </a:p>
          </p:txBody>
        </p:sp>
        <p:sp>
          <p:nvSpPr>
            <p:cNvPr id="153" name="Rectangle 152">
              <a:extLst>
                <a:ext uri="{FF2B5EF4-FFF2-40B4-BE49-F238E27FC236}">
                  <a16:creationId xmlns:a16="http://schemas.microsoft.com/office/drawing/2014/main" id="{EF748385-DA9E-4C54-845E-3247FF07A44E}"/>
                </a:ext>
              </a:extLst>
            </p:cNvPr>
            <p:cNvSpPr/>
            <p:nvPr/>
          </p:nvSpPr>
          <p:spPr bwMode="auto">
            <a:xfrm>
              <a:off x="4328419" y="4126655"/>
              <a:ext cx="2496998" cy="329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80" tIns="0" rIns="182761" bIns="0" numCol="1" spcCol="0" rtlCol="0" fromWordArt="0" anchor="ctr" anchorCtr="0" forceAA="0" compatLnSpc="1">
              <a:prstTxWarp prst="textNoShape">
                <a:avLst/>
              </a:prstTxWarp>
              <a:noAutofit/>
            </a:bodyPr>
            <a:lstStyle/>
            <a:p>
              <a:pPr defTabSz="913760">
                <a:defRPr/>
              </a:pPr>
              <a:r>
                <a:rPr lang="en-US" sz="999">
                  <a:solidFill>
                    <a:srgbClr val="000000"/>
                  </a:solidFill>
                  <a:latin typeface="Segoe UI Semibold"/>
                </a:rPr>
                <a:t>Premium Storage</a:t>
              </a:r>
            </a:p>
          </p:txBody>
        </p:sp>
        <p:sp>
          <p:nvSpPr>
            <p:cNvPr id="162" name="Rectangle 161">
              <a:extLst>
                <a:ext uri="{FF2B5EF4-FFF2-40B4-BE49-F238E27FC236}">
                  <a16:creationId xmlns:a16="http://schemas.microsoft.com/office/drawing/2014/main" id="{3AA24E01-CAAB-43F0-B90D-F870C3D33A09}"/>
                </a:ext>
              </a:extLst>
            </p:cNvPr>
            <p:cNvSpPr/>
            <p:nvPr/>
          </p:nvSpPr>
          <p:spPr bwMode="auto">
            <a:xfrm>
              <a:off x="5849082" y="4594692"/>
              <a:ext cx="962536" cy="216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13760">
                <a:defRPr/>
              </a:pPr>
              <a:r>
                <a:rPr lang="en-US" sz="999">
                  <a:solidFill>
                    <a:srgbClr val="0078D4"/>
                  </a:solidFill>
                  <a:latin typeface="Segoe UI Semibold"/>
                </a:rPr>
                <a:t>Data, Logs</a:t>
              </a:r>
            </a:p>
          </p:txBody>
        </p:sp>
        <p:grpSp>
          <p:nvGrpSpPr>
            <p:cNvPr id="107" name="Group 106">
              <a:extLst>
                <a:ext uri="{FF2B5EF4-FFF2-40B4-BE49-F238E27FC236}">
                  <a16:creationId xmlns:a16="http://schemas.microsoft.com/office/drawing/2014/main" id="{7BF6D316-1308-4951-AC88-BCA6EDE27EC6}"/>
                </a:ext>
              </a:extLst>
            </p:cNvPr>
            <p:cNvGrpSpPr/>
            <p:nvPr/>
          </p:nvGrpSpPr>
          <p:grpSpPr>
            <a:xfrm>
              <a:off x="5339425" y="4444079"/>
              <a:ext cx="440161" cy="387626"/>
              <a:chOff x="4775329" y="4523957"/>
              <a:chExt cx="463266" cy="407973"/>
            </a:xfrm>
            <a:solidFill>
              <a:schemeClr val="accent1"/>
            </a:solidFill>
          </p:grpSpPr>
          <p:grpSp>
            <p:nvGrpSpPr>
              <p:cNvPr id="109" name="Graphic 3">
                <a:extLst>
                  <a:ext uri="{FF2B5EF4-FFF2-40B4-BE49-F238E27FC236}">
                    <a16:creationId xmlns:a16="http://schemas.microsoft.com/office/drawing/2014/main" id="{B5C73111-485B-44B7-A255-660EE406D597}"/>
                  </a:ext>
                </a:extLst>
              </p:cNvPr>
              <p:cNvGrpSpPr/>
              <p:nvPr/>
            </p:nvGrpSpPr>
            <p:grpSpPr>
              <a:xfrm>
                <a:off x="4775329" y="4523957"/>
                <a:ext cx="244527" cy="350609"/>
                <a:chOff x="6796635" y="1977497"/>
                <a:chExt cx="546516" cy="783607"/>
              </a:xfrm>
              <a:grpFill/>
            </p:grpSpPr>
            <p:sp>
              <p:nvSpPr>
                <p:cNvPr id="116" name="Freeform: Shape 115">
                  <a:extLst>
                    <a:ext uri="{FF2B5EF4-FFF2-40B4-BE49-F238E27FC236}">
                      <a16:creationId xmlns:a16="http://schemas.microsoft.com/office/drawing/2014/main" id="{ED222664-B6EC-4966-9DC6-1C7BFCFFC8AD}"/>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sp>
              <p:nvSpPr>
                <p:cNvPr id="117" name="Freeform: Shape 116">
                  <a:extLst>
                    <a:ext uri="{FF2B5EF4-FFF2-40B4-BE49-F238E27FC236}">
                      <a16:creationId xmlns:a16="http://schemas.microsoft.com/office/drawing/2014/main" id="{118EC256-9960-4211-8DED-0E559A74A3B7}"/>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sp>
              <p:nvSpPr>
                <p:cNvPr id="118" name="Freeform: Shape 117">
                  <a:extLst>
                    <a:ext uri="{FF2B5EF4-FFF2-40B4-BE49-F238E27FC236}">
                      <a16:creationId xmlns:a16="http://schemas.microsoft.com/office/drawing/2014/main" id="{ABB2F218-CC99-4707-B2D3-0CE2B696D4EC}"/>
                    </a:ext>
                  </a:extLst>
                </p:cNvPr>
                <p:cNvSpPr/>
                <p:nvPr/>
              </p:nvSpPr>
              <p:spPr>
                <a:xfrm>
                  <a:off x="6796635" y="1977497"/>
                  <a:ext cx="548123" cy="343983"/>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grpSp>
          <p:grpSp>
            <p:nvGrpSpPr>
              <p:cNvPr id="111" name="Graphic 3">
                <a:extLst>
                  <a:ext uri="{FF2B5EF4-FFF2-40B4-BE49-F238E27FC236}">
                    <a16:creationId xmlns:a16="http://schemas.microsoft.com/office/drawing/2014/main" id="{8C71E979-4248-4DFF-8C6A-423611851AF7}"/>
                  </a:ext>
                </a:extLst>
              </p:cNvPr>
              <p:cNvGrpSpPr/>
              <p:nvPr/>
            </p:nvGrpSpPr>
            <p:grpSpPr>
              <a:xfrm>
                <a:off x="4993349" y="4580602"/>
                <a:ext cx="245246" cy="351328"/>
                <a:chOff x="6796635" y="1977497"/>
                <a:chExt cx="548123" cy="785213"/>
              </a:xfrm>
              <a:grpFill/>
            </p:grpSpPr>
            <p:sp>
              <p:nvSpPr>
                <p:cNvPr id="112" name="Freeform: Shape 111">
                  <a:extLst>
                    <a:ext uri="{FF2B5EF4-FFF2-40B4-BE49-F238E27FC236}">
                      <a16:creationId xmlns:a16="http://schemas.microsoft.com/office/drawing/2014/main" id="{33267352-9DD9-4E03-80A3-A8E6A334DB91}"/>
                    </a:ext>
                  </a:extLst>
                </p:cNvPr>
                <p:cNvSpPr/>
                <p:nvPr/>
              </p:nvSpPr>
              <p:spPr>
                <a:xfrm>
                  <a:off x="6796635" y="24191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sp>
              <p:nvSpPr>
                <p:cNvPr id="113" name="Freeform: Shape 112">
                  <a:extLst>
                    <a:ext uri="{FF2B5EF4-FFF2-40B4-BE49-F238E27FC236}">
                      <a16:creationId xmlns:a16="http://schemas.microsoft.com/office/drawing/2014/main" id="{3F96660F-F313-4EE7-A567-DB00A5ABF337}"/>
                    </a:ext>
                  </a:extLst>
                </p:cNvPr>
                <p:cNvSpPr/>
                <p:nvPr/>
              </p:nvSpPr>
              <p:spPr>
                <a:xfrm>
                  <a:off x="6796635" y="2201727"/>
                  <a:ext cx="548123" cy="343583"/>
                </a:xfrm>
                <a:custGeom>
                  <a:avLst/>
                  <a:gdLst>
                    <a:gd name="connsiteX0" fmla="*/ 271651 w 548123"/>
                    <a:gd name="connsiteY0" fmla="*/ 2 h 343583"/>
                    <a:gd name="connsiteX1" fmla="*/ 271651 w 548123"/>
                    <a:gd name="connsiteY1" fmla="*/ 2 h 343583"/>
                    <a:gd name="connsiteX2" fmla="*/ 0 w 548123"/>
                    <a:gd name="connsiteY2" fmla="*/ 112922 h 343583"/>
                    <a:gd name="connsiteX3" fmla="*/ 0 w 548123"/>
                    <a:gd name="connsiteY3" fmla="*/ 237093 h 343583"/>
                    <a:gd name="connsiteX4" fmla="*/ 267230 w 548123"/>
                    <a:gd name="connsiteY4" fmla="*/ 343584 h 343583"/>
                    <a:gd name="connsiteX5" fmla="*/ 548123 w 548123"/>
                    <a:gd name="connsiteY5" fmla="*/ 237093 h 343583"/>
                    <a:gd name="connsiteX6" fmla="*/ 548123 w 548123"/>
                    <a:gd name="connsiteY6" fmla="*/ 108502 h 343583"/>
                    <a:gd name="connsiteX7" fmla="*/ 271651 w 548123"/>
                    <a:gd name="connsiteY7" fmla="*/ 2 h 343583"/>
                    <a:gd name="connsiteX8" fmla="*/ 267230 w 548123"/>
                    <a:gd name="connsiteY8" fmla="*/ 158331 h 343583"/>
                    <a:gd name="connsiteX9" fmla="*/ 267230 w 548123"/>
                    <a:gd name="connsiteY9" fmla="*/ 158331 h 343583"/>
                    <a:gd name="connsiteX10" fmla="*/ 71529 w 548123"/>
                    <a:gd name="connsiteY10" fmla="*/ 101268 h 343583"/>
                    <a:gd name="connsiteX11" fmla="*/ 267230 w 548123"/>
                    <a:gd name="connsiteY11" fmla="*/ 40589 h 343583"/>
                    <a:gd name="connsiteX12" fmla="*/ 479005 w 548123"/>
                    <a:gd name="connsiteY12" fmla="*/ 99661 h 343583"/>
                    <a:gd name="connsiteX13" fmla="*/ 267230 w 548123"/>
                    <a:gd name="connsiteY13" fmla="*/ 158331 h 34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583">
                      <a:moveTo>
                        <a:pt x="271651" y="2"/>
                      </a:moveTo>
                      <a:lnTo>
                        <a:pt x="271651" y="2"/>
                      </a:lnTo>
                      <a:cubicBezTo>
                        <a:pt x="108500" y="-400"/>
                        <a:pt x="0" y="56261"/>
                        <a:pt x="0" y="112922"/>
                      </a:cubicBezTo>
                      <a:lnTo>
                        <a:pt x="0" y="237093"/>
                      </a:lnTo>
                      <a:cubicBezTo>
                        <a:pt x="2009" y="293754"/>
                        <a:pt x="106088" y="343584"/>
                        <a:pt x="267230" y="343584"/>
                      </a:cubicBezTo>
                      <a:cubicBezTo>
                        <a:pt x="423550" y="343584"/>
                        <a:pt x="539283" y="291343"/>
                        <a:pt x="548123" y="237093"/>
                      </a:cubicBezTo>
                      <a:lnTo>
                        <a:pt x="548123" y="108502"/>
                      </a:lnTo>
                      <a:cubicBezTo>
                        <a:pt x="548123" y="51841"/>
                        <a:pt x="435605" y="2"/>
                        <a:pt x="271651" y="2"/>
                      </a:cubicBezTo>
                      <a:close/>
                      <a:moveTo>
                        <a:pt x="267230" y="158331"/>
                      </a:moveTo>
                      <a:lnTo>
                        <a:pt x="267230" y="158331"/>
                      </a:lnTo>
                      <a:cubicBezTo>
                        <a:pt x="151899" y="157929"/>
                        <a:pt x="71529" y="133014"/>
                        <a:pt x="71529" y="101268"/>
                      </a:cubicBezTo>
                      <a:cubicBezTo>
                        <a:pt x="71529" y="67513"/>
                        <a:pt x="149488" y="40589"/>
                        <a:pt x="267230" y="40589"/>
                      </a:cubicBezTo>
                      <a:cubicBezTo>
                        <a:pt x="384972" y="40589"/>
                        <a:pt x="479005" y="65504"/>
                        <a:pt x="479005" y="99661"/>
                      </a:cubicBezTo>
                      <a:cubicBezTo>
                        <a:pt x="479005" y="131005"/>
                        <a:pt x="384570" y="158331"/>
                        <a:pt x="267230" y="1583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sp>
              <p:nvSpPr>
                <p:cNvPr id="115" name="Freeform: Shape 114">
                  <a:extLst>
                    <a:ext uri="{FF2B5EF4-FFF2-40B4-BE49-F238E27FC236}">
                      <a16:creationId xmlns:a16="http://schemas.microsoft.com/office/drawing/2014/main" id="{AFFC5110-9E70-401B-9433-E67B25F77A36}"/>
                    </a:ext>
                  </a:extLst>
                </p:cNvPr>
                <p:cNvSpPr/>
                <p:nvPr/>
              </p:nvSpPr>
              <p:spPr>
                <a:xfrm>
                  <a:off x="6796635" y="1977497"/>
                  <a:ext cx="548123" cy="343982"/>
                </a:xfrm>
                <a:custGeom>
                  <a:avLst/>
                  <a:gdLst>
                    <a:gd name="connsiteX0" fmla="*/ 271651 w 548123"/>
                    <a:gd name="connsiteY0" fmla="*/ 0 h 343983"/>
                    <a:gd name="connsiteX1" fmla="*/ 271651 w 548123"/>
                    <a:gd name="connsiteY1" fmla="*/ 0 h 343983"/>
                    <a:gd name="connsiteX2" fmla="*/ 0 w 548123"/>
                    <a:gd name="connsiteY2" fmla="*/ 113322 h 343983"/>
                    <a:gd name="connsiteX3" fmla="*/ 0 w 548123"/>
                    <a:gd name="connsiteY3" fmla="*/ 237493 h 343983"/>
                    <a:gd name="connsiteX4" fmla="*/ 267230 w 548123"/>
                    <a:gd name="connsiteY4" fmla="*/ 343983 h 343983"/>
                    <a:gd name="connsiteX5" fmla="*/ 548123 w 548123"/>
                    <a:gd name="connsiteY5" fmla="*/ 237493 h 343983"/>
                    <a:gd name="connsiteX6" fmla="*/ 548123 w 548123"/>
                    <a:gd name="connsiteY6" fmla="*/ 108901 h 343983"/>
                    <a:gd name="connsiteX7" fmla="*/ 271651 w 548123"/>
                    <a:gd name="connsiteY7" fmla="*/ 0 h 343983"/>
                    <a:gd name="connsiteX8" fmla="*/ 267230 w 548123"/>
                    <a:gd name="connsiteY8" fmla="*/ 158731 h 343983"/>
                    <a:gd name="connsiteX9" fmla="*/ 267230 w 548123"/>
                    <a:gd name="connsiteY9" fmla="*/ 158731 h 343983"/>
                    <a:gd name="connsiteX10" fmla="*/ 71529 w 548123"/>
                    <a:gd name="connsiteY10" fmla="*/ 101668 h 343983"/>
                    <a:gd name="connsiteX11" fmla="*/ 267230 w 548123"/>
                    <a:gd name="connsiteY11" fmla="*/ 40989 h 343983"/>
                    <a:gd name="connsiteX12" fmla="*/ 479005 w 548123"/>
                    <a:gd name="connsiteY12" fmla="*/ 100061 h 343983"/>
                    <a:gd name="connsiteX13" fmla="*/ 267230 w 548123"/>
                    <a:gd name="connsiteY13" fmla="*/ 158731 h 34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123" h="343983">
                      <a:moveTo>
                        <a:pt x="271651" y="0"/>
                      </a:moveTo>
                      <a:lnTo>
                        <a:pt x="271651" y="0"/>
                      </a:lnTo>
                      <a:cubicBezTo>
                        <a:pt x="108500" y="0"/>
                        <a:pt x="0" y="56661"/>
                        <a:pt x="0" y="113322"/>
                      </a:cubicBezTo>
                      <a:lnTo>
                        <a:pt x="0" y="237493"/>
                      </a:lnTo>
                      <a:cubicBezTo>
                        <a:pt x="2009" y="294154"/>
                        <a:pt x="106088" y="343983"/>
                        <a:pt x="267230" y="343983"/>
                      </a:cubicBezTo>
                      <a:cubicBezTo>
                        <a:pt x="423550" y="343983"/>
                        <a:pt x="539283" y="291743"/>
                        <a:pt x="548123" y="237493"/>
                      </a:cubicBezTo>
                      <a:lnTo>
                        <a:pt x="548123" y="108901"/>
                      </a:lnTo>
                      <a:cubicBezTo>
                        <a:pt x="548123" y="52240"/>
                        <a:pt x="435605" y="0"/>
                        <a:pt x="271651" y="0"/>
                      </a:cubicBezTo>
                      <a:close/>
                      <a:moveTo>
                        <a:pt x="267230" y="158731"/>
                      </a:moveTo>
                      <a:lnTo>
                        <a:pt x="267230" y="158731"/>
                      </a:lnTo>
                      <a:cubicBezTo>
                        <a:pt x="151899" y="158329"/>
                        <a:pt x="71529" y="133414"/>
                        <a:pt x="71529" y="101668"/>
                      </a:cubicBezTo>
                      <a:cubicBezTo>
                        <a:pt x="71529" y="67913"/>
                        <a:pt x="149488" y="40989"/>
                        <a:pt x="267230" y="40989"/>
                      </a:cubicBezTo>
                      <a:cubicBezTo>
                        <a:pt x="384972" y="40989"/>
                        <a:pt x="479005" y="65903"/>
                        <a:pt x="479005" y="100061"/>
                      </a:cubicBezTo>
                      <a:cubicBezTo>
                        <a:pt x="479005" y="131405"/>
                        <a:pt x="384570" y="158731"/>
                        <a:pt x="267230" y="158731"/>
                      </a:cubicBezTo>
                      <a:close/>
                    </a:path>
                  </a:pathLst>
                </a:custGeom>
                <a:grpFill/>
                <a:ln w="3992" cap="flat">
                  <a:noFill/>
                  <a:prstDash val="solid"/>
                  <a:miter/>
                </a:ln>
              </p:spPr>
              <p:txBody>
                <a:bodyPr rtlCol="0" anchor="ctr"/>
                <a:lstStyle/>
                <a:p>
                  <a:pPr defTabSz="913727">
                    <a:defRPr/>
                  </a:pPr>
                  <a:endParaRPr lang="en-US" sz="1764">
                    <a:solidFill>
                      <a:srgbClr val="000000"/>
                    </a:solidFill>
                    <a:latin typeface="Segoe UI"/>
                  </a:endParaRPr>
                </a:p>
              </p:txBody>
            </p:sp>
          </p:grpSp>
        </p:grpSp>
      </p:grpSp>
      <p:sp>
        <p:nvSpPr>
          <p:cNvPr id="100" name="Arrow: Down 99">
            <a:extLst>
              <a:ext uri="{FF2B5EF4-FFF2-40B4-BE49-F238E27FC236}">
                <a16:creationId xmlns:a16="http://schemas.microsoft.com/office/drawing/2014/main" id="{81A93FC2-9988-4366-A239-DFE3968B29E5}"/>
              </a:ext>
              <a:ext uri="{C183D7F6-B498-43B3-948B-1728B52AA6E4}">
                <adec:decorative xmlns:adec="http://schemas.microsoft.com/office/drawing/2017/decorative" val="1"/>
              </a:ext>
            </a:extLst>
          </p:cNvPr>
          <p:cNvSpPr/>
          <p:nvPr/>
        </p:nvSpPr>
        <p:spPr>
          <a:xfrm>
            <a:off x="4791575" y="3984166"/>
            <a:ext cx="343367" cy="293532"/>
          </a:xfrm>
          <a:prstGeom prst="downArrow">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0">
              <a:defRPr/>
            </a:pPr>
            <a:endParaRPr lang="en-US" sz="1799">
              <a:solidFill>
                <a:prstClr val="white"/>
              </a:solidFill>
              <a:latin typeface="Calibri" panose="020F0502020204030204"/>
            </a:endParaRPr>
          </a:p>
        </p:txBody>
      </p:sp>
      <p:pic>
        <p:nvPicPr>
          <p:cNvPr id="102" name="Graphic 101">
            <a:extLst>
              <a:ext uri="{FF2B5EF4-FFF2-40B4-BE49-F238E27FC236}">
                <a16:creationId xmlns:a16="http://schemas.microsoft.com/office/drawing/2014/main" id="{68EC2482-82E1-D745-9B91-F97F68946D4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488" y="2965048"/>
            <a:ext cx="685354" cy="685354"/>
          </a:xfrm>
          <a:prstGeom prst="rect">
            <a:avLst/>
          </a:prstGeom>
        </p:spPr>
      </p:pic>
      <p:sp>
        <p:nvSpPr>
          <p:cNvPr id="2" name="Oval 1">
            <a:extLst>
              <a:ext uri="{FF2B5EF4-FFF2-40B4-BE49-F238E27FC236}">
                <a16:creationId xmlns:a16="http://schemas.microsoft.com/office/drawing/2014/main" id="{D5386CDD-F58C-4EDC-BFCF-16498D5FDDE6}"/>
              </a:ext>
            </a:extLst>
          </p:cNvPr>
          <p:cNvSpPr/>
          <p:nvPr/>
        </p:nvSpPr>
        <p:spPr>
          <a:xfrm>
            <a:off x="3984380" y="3044934"/>
            <a:ext cx="255275" cy="242175"/>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1</a:t>
            </a:r>
          </a:p>
        </p:txBody>
      </p:sp>
      <p:sp>
        <p:nvSpPr>
          <p:cNvPr id="10" name="Oval 9">
            <a:extLst>
              <a:ext uri="{FF2B5EF4-FFF2-40B4-BE49-F238E27FC236}">
                <a16:creationId xmlns:a16="http://schemas.microsoft.com/office/drawing/2014/main" id="{05984716-AA14-4AA2-98CE-1E3C405F7532}"/>
              </a:ext>
            </a:extLst>
          </p:cNvPr>
          <p:cNvSpPr/>
          <p:nvPr/>
        </p:nvSpPr>
        <p:spPr>
          <a:xfrm>
            <a:off x="3939574" y="4371897"/>
            <a:ext cx="255275" cy="247399"/>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2</a:t>
            </a:r>
          </a:p>
        </p:txBody>
      </p:sp>
      <p:sp>
        <p:nvSpPr>
          <p:cNvPr id="16" name="Oval 15">
            <a:extLst>
              <a:ext uri="{FF2B5EF4-FFF2-40B4-BE49-F238E27FC236}">
                <a16:creationId xmlns:a16="http://schemas.microsoft.com/office/drawing/2014/main" id="{DA8775AC-2726-4874-BBD2-5E01040AF6CD}"/>
              </a:ext>
            </a:extLst>
          </p:cNvPr>
          <p:cNvSpPr/>
          <p:nvPr/>
        </p:nvSpPr>
        <p:spPr>
          <a:xfrm>
            <a:off x="3340672" y="5773873"/>
            <a:ext cx="255275" cy="240671"/>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3</a:t>
            </a:r>
          </a:p>
        </p:txBody>
      </p:sp>
      <p:sp>
        <p:nvSpPr>
          <p:cNvPr id="23" name="Oval 22">
            <a:extLst>
              <a:ext uri="{FF2B5EF4-FFF2-40B4-BE49-F238E27FC236}">
                <a16:creationId xmlns:a16="http://schemas.microsoft.com/office/drawing/2014/main" id="{5E3C547D-D105-419B-8BB5-4DC90FA46DC0}"/>
              </a:ext>
            </a:extLst>
          </p:cNvPr>
          <p:cNvSpPr/>
          <p:nvPr/>
        </p:nvSpPr>
        <p:spPr>
          <a:xfrm>
            <a:off x="2656070" y="3266899"/>
            <a:ext cx="255275" cy="256693"/>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4</a:t>
            </a:r>
          </a:p>
        </p:txBody>
      </p:sp>
      <p:sp>
        <p:nvSpPr>
          <p:cNvPr id="24" name="Oval 23">
            <a:extLst>
              <a:ext uri="{FF2B5EF4-FFF2-40B4-BE49-F238E27FC236}">
                <a16:creationId xmlns:a16="http://schemas.microsoft.com/office/drawing/2014/main" id="{7B5A6B62-CB18-4BEE-A747-02C02FEA2AC8}"/>
              </a:ext>
            </a:extLst>
          </p:cNvPr>
          <p:cNvSpPr/>
          <p:nvPr/>
        </p:nvSpPr>
        <p:spPr>
          <a:xfrm>
            <a:off x="9587648" y="4062559"/>
            <a:ext cx="255275" cy="252054"/>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1</a:t>
            </a:r>
          </a:p>
        </p:txBody>
      </p:sp>
      <p:sp>
        <p:nvSpPr>
          <p:cNvPr id="25" name="TextBox 24">
            <a:extLst>
              <a:ext uri="{FF2B5EF4-FFF2-40B4-BE49-F238E27FC236}">
                <a16:creationId xmlns:a16="http://schemas.microsoft.com/office/drawing/2014/main" id="{0C222425-CF17-4E29-AF9C-7C4BD5B68B0C}"/>
              </a:ext>
            </a:extLst>
          </p:cNvPr>
          <p:cNvSpPr txBox="1"/>
          <p:nvPr/>
        </p:nvSpPr>
        <p:spPr>
          <a:xfrm>
            <a:off x="9893993" y="4016843"/>
            <a:ext cx="2132331" cy="307777"/>
          </a:xfrm>
          <a:prstGeom prst="rect">
            <a:avLst/>
          </a:prstGeom>
          <a:noFill/>
        </p:spPr>
        <p:txBody>
          <a:bodyPr wrap="square" rtlCol="0">
            <a:spAutoFit/>
          </a:bodyPr>
          <a:lstStyle/>
          <a:p>
            <a:r>
              <a:rPr lang="en-US" sz="1400"/>
              <a:t>Linux VM</a:t>
            </a:r>
          </a:p>
        </p:txBody>
      </p:sp>
      <p:sp>
        <p:nvSpPr>
          <p:cNvPr id="26" name="Oval 25">
            <a:extLst>
              <a:ext uri="{FF2B5EF4-FFF2-40B4-BE49-F238E27FC236}">
                <a16:creationId xmlns:a16="http://schemas.microsoft.com/office/drawing/2014/main" id="{3DF0F813-C635-47B8-8F71-53185D53C718}"/>
              </a:ext>
            </a:extLst>
          </p:cNvPr>
          <p:cNvSpPr/>
          <p:nvPr/>
        </p:nvSpPr>
        <p:spPr>
          <a:xfrm>
            <a:off x="9587648" y="4467005"/>
            <a:ext cx="255275" cy="25400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2</a:t>
            </a:r>
          </a:p>
        </p:txBody>
      </p:sp>
      <p:sp>
        <p:nvSpPr>
          <p:cNvPr id="27" name="TextBox 26">
            <a:extLst>
              <a:ext uri="{FF2B5EF4-FFF2-40B4-BE49-F238E27FC236}">
                <a16:creationId xmlns:a16="http://schemas.microsoft.com/office/drawing/2014/main" id="{49A127B1-1B8A-40E1-9120-36458D545222}"/>
              </a:ext>
            </a:extLst>
          </p:cNvPr>
          <p:cNvSpPr txBox="1"/>
          <p:nvPr/>
        </p:nvSpPr>
        <p:spPr>
          <a:xfrm>
            <a:off x="9903775" y="4336815"/>
            <a:ext cx="1871132" cy="523220"/>
          </a:xfrm>
          <a:prstGeom prst="rect">
            <a:avLst/>
          </a:prstGeom>
          <a:noFill/>
        </p:spPr>
        <p:txBody>
          <a:bodyPr wrap="square" rtlCol="0">
            <a:spAutoFit/>
          </a:bodyPr>
          <a:lstStyle/>
          <a:p>
            <a:r>
              <a:rPr lang="en-US" sz="1400" dirty="0"/>
              <a:t>Premium managed disks (3 copies)</a:t>
            </a:r>
          </a:p>
        </p:txBody>
      </p:sp>
      <p:sp>
        <p:nvSpPr>
          <p:cNvPr id="28" name="Oval 27">
            <a:extLst>
              <a:ext uri="{FF2B5EF4-FFF2-40B4-BE49-F238E27FC236}">
                <a16:creationId xmlns:a16="http://schemas.microsoft.com/office/drawing/2014/main" id="{0E1A2371-194B-48E5-9D38-DEFD7810ABF8}"/>
              </a:ext>
            </a:extLst>
          </p:cNvPr>
          <p:cNvSpPr/>
          <p:nvPr/>
        </p:nvSpPr>
        <p:spPr>
          <a:xfrm>
            <a:off x="9596734" y="5141761"/>
            <a:ext cx="255275" cy="249812"/>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3</a:t>
            </a:r>
          </a:p>
        </p:txBody>
      </p:sp>
      <p:sp>
        <p:nvSpPr>
          <p:cNvPr id="29" name="TextBox 28">
            <a:extLst>
              <a:ext uri="{FF2B5EF4-FFF2-40B4-BE49-F238E27FC236}">
                <a16:creationId xmlns:a16="http://schemas.microsoft.com/office/drawing/2014/main" id="{83FF49A1-33F1-46C2-836B-9FA3CB4F7085}"/>
              </a:ext>
            </a:extLst>
          </p:cNvPr>
          <p:cNvSpPr txBox="1"/>
          <p:nvPr/>
        </p:nvSpPr>
        <p:spPr>
          <a:xfrm>
            <a:off x="9903775" y="5015842"/>
            <a:ext cx="1903216" cy="523220"/>
          </a:xfrm>
          <a:prstGeom prst="rect">
            <a:avLst/>
          </a:prstGeom>
          <a:noFill/>
        </p:spPr>
        <p:txBody>
          <a:bodyPr wrap="square" rtlCol="0">
            <a:spAutoFit/>
          </a:bodyPr>
          <a:lstStyle/>
          <a:p>
            <a:r>
              <a:rPr lang="en-US" sz="1400" dirty="0"/>
              <a:t>Zone-redundant backup storage</a:t>
            </a:r>
          </a:p>
        </p:txBody>
      </p:sp>
      <p:sp>
        <p:nvSpPr>
          <p:cNvPr id="30" name="Oval 29">
            <a:extLst>
              <a:ext uri="{FF2B5EF4-FFF2-40B4-BE49-F238E27FC236}">
                <a16:creationId xmlns:a16="http://schemas.microsoft.com/office/drawing/2014/main" id="{87FE75C4-FFEB-43D5-A25D-4EB483D57929}"/>
              </a:ext>
            </a:extLst>
          </p:cNvPr>
          <p:cNvSpPr/>
          <p:nvPr/>
        </p:nvSpPr>
        <p:spPr>
          <a:xfrm>
            <a:off x="9618759" y="5751781"/>
            <a:ext cx="255275" cy="249392"/>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99"/>
              <a:t>4</a:t>
            </a:r>
          </a:p>
        </p:txBody>
      </p:sp>
      <p:sp>
        <p:nvSpPr>
          <p:cNvPr id="31" name="TextBox 30">
            <a:extLst>
              <a:ext uri="{FF2B5EF4-FFF2-40B4-BE49-F238E27FC236}">
                <a16:creationId xmlns:a16="http://schemas.microsoft.com/office/drawing/2014/main" id="{6F0D4594-95E2-49E0-9D03-F2B5DD9D3989}"/>
              </a:ext>
            </a:extLst>
          </p:cNvPr>
          <p:cNvSpPr txBox="1"/>
          <p:nvPr/>
        </p:nvSpPr>
        <p:spPr>
          <a:xfrm>
            <a:off x="9925104" y="5706064"/>
            <a:ext cx="2132331" cy="523220"/>
          </a:xfrm>
          <a:prstGeom prst="rect">
            <a:avLst/>
          </a:prstGeom>
          <a:noFill/>
        </p:spPr>
        <p:txBody>
          <a:bodyPr wrap="square" rtlCol="0">
            <a:spAutoFit/>
          </a:bodyPr>
          <a:lstStyle/>
          <a:p>
            <a:r>
              <a:rPr lang="en-US" sz="1400" dirty="0"/>
              <a:t>AZ co-location with applications</a:t>
            </a:r>
          </a:p>
        </p:txBody>
      </p:sp>
      <p:pic>
        <p:nvPicPr>
          <p:cNvPr id="32" name="Graphic 31" descr="Azure Database for MySQL icon (looks like a beautiful Azure blue coffeecup with the word &quot;My&quot; on it)">
            <a:extLst>
              <a:ext uri="{FF2B5EF4-FFF2-40B4-BE49-F238E27FC236}">
                <a16:creationId xmlns:a16="http://schemas.microsoft.com/office/drawing/2014/main" id="{A6B6E237-4E82-4E9F-BE52-D4C6B55894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0541" y="3192901"/>
            <a:ext cx="698907" cy="698906"/>
          </a:xfrm>
          <a:prstGeom prst="rect">
            <a:avLst/>
          </a:prstGeom>
        </p:spPr>
      </p:pic>
      <p:pic>
        <p:nvPicPr>
          <p:cNvPr id="119" name="Graphic 118">
            <a:extLst>
              <a:ext uri="{FF2B5EF4-FFF2-40B4-BE49-F238E27FC236}">
                <a16:creationId xmlns:a16="http://schemas.microsoft.com/office/drawing/2014/main" id="{4C2625EC-450F-4E24-B839-CE96896D180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5743" y="3388806"/>
            <a:ext cx="469245" cy="469245"/>
          </a:xfrm>
          <a:prstGeom prst="rect">
            <a:avLst/>
          </a:prstGeom>
        </p:spPr>
      </p:pic>
      <p:pic>
        <p:nvPicPr>
          <p:cNvPr id="120" name="Graphic 119">
            <a:extLst>
              <a:ext uri="{FF2B5EF4-FFF2-40B4-BE49-F238E27FC236}">
                <a16:creationId xmlns:a16="http://schemas.microsoft.com/office/drawing/2014/main" id="{C6300223-D1F0-450E-B81D-9FDF5AE8C12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7413" y="2466365"/>
            <a:ext cx="498683" cy="498683"/>
          </a:xfrm>
          <a:prstGeom prst="rect">
            <a:avLst/>
          </a:prstGeom>
        </p:spPr>
      </p:pic>
      <p:pic>
        <p:nvPicPr>
          <p:cNvPr id="121" name="Graphic 120">
            <a:extLst>
              <a:ext uri="{FF2B5EF4-FFF2-40B4-BE49-F238E27FC236}">
                <a16:creationId xmlns:a16="http://schemas.microsoft.com/office/drawing/2014/main" id="{0D0E1A44-78D5-432B-9435-6C88EA3795D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54163" y="4240996"/>
            <a:ext cx="470825" cy="470825"/>
          </a:xfrm>
          <a:prstGeom prst="rect">
            <a:avLst/>
          </a:prstGeom>
        </p:spPr>
      </p:pic>
      <p:grpSp>
        <p:nvGrpSpPr>
          <p:cNvPr id="33" name="Group 32">
            <a:extLst>
              <a:ext uri="{FF2B5EF4-FFF2-40B4-BE49-F238E27FC236}">
                <a16:creationId xmlns:a16="http://schemas.microsoft.com/office/drawing/2014/main" id="{52077E31-C619-4874-A5A1-BE5EEBA455EA}"/>
              </a:ext>
              <a:ext uri="{C183D7F6-B498-43B3-948B-1728B52AA6E4}">
                <adec:decorative xmlns:adec="http://schemas.microsoft.com/office/drawing/2017/decorative" val="1"/>
              </a:ext>
            </a:extLst>
          </p:cNvPr>
          <p:cNvGrpSpPr/>
          <p:nvPr/>
        </p:nvGrpSpPr>
        <p:grpSpPr>
          <a:xfrm>
            <a:off x="6245813" y="5694639"/>
            <a:ext cx="480288" cy="555909"/>
            <a:chOff x="1548588" y="5659415"/>
            <a:chExt cx="632637" cy="732246"/>
          </a:xfrm>
        </p:grpSpPr>
        <p:pic>
          <p:nvPicPr>
            <p:cNvPr id="123" name="Picture 122">
              <a:extLst>
                <a:ext uri="{FF2B5EF4-FFF2-40B4-BE49-F238E27FC236}">
                  <a16:creationId xmlns:a16="http://schemas.microsoft.com/office/drawing/2014/main" id="{E38322A8-99F1-4E3A-926E-DC6184992679}"/>
                </a:ext>
              </a:extLst>
            </p:cNvPr>
            <p:cNvPicPr>
              <a:picLocks noChangeAspect="1"/>
            </p:cNvPicPr>
            <p:nvPr/>
          </p:nvPicPr>
          <p:blipFill rotWithShape="1">
            <a:blip r:embed="rId13"/>
            <a:srcRect l="45553" t="40088"/>
            <a:stretch/>
          </p:blipFill>
          <p:spPr>
            <a:xfrm>
              <a:off x="1548588" y="5659415"/>
              <a:ext cx="327837" cy="427446"/>
            </a:xfrm>
            <a:prstGeom prst="rect">
              <a:avLst/>
            </a:prstGeom>
          </p:spPr>
        </p:pic>
        <p:pic>
          <p:nvPicPr>
            <p:cNvPr id="125" name="Picture 124">
              <a:extLst>
                <a:ext uri="{FF2B5EF4-FFF2-40B4-BE49-F238E27FC236}">
                  <a16:creationId xmlns:a16="http://schemas.microsoft.com/office/drawing/2014/main" id="{8DC8D317-9FBC-4563-B0A7-5100DEE6FD38}"/>
                </a:ext>
              </a:extLst>
            </p:cNvPr>
            <p:cNvPicPr>
              <a:picLocks noChangeAspect="1"/>
            </p:cNvPicPr>
            <p:nvPr/>
          </p:nvPicPr>
          <p:blipFill rotWithShape="1">
            <a:blip r:embed="rId13"/>
            <a:srcRect l="45553" t="40088"/>
            <a:stretch/>
          </p:blipFill>
          <p:spPr>
            <a:xfrm>
              <a:off x="1700988" y="5811815"/>
              <a:ext cx="327837" cy="427446"/>
            </a:xfrm>
            <a:prstGeom prst="rect">
              <a:avLst/>
            </a:prstGeom>
          </p:spPr>
        </p:pic>
        <p:pic>
          <p:nvPicPr>
            <p:cNvPr id="127" name="Picture 126">
              <a:extLst>
                <a:ext uri="{FF2B5EF4-FFF2-40B4-BE49-F238E27FC236}">
                  <a16:creationId xmlns:a16="http://schemas.microsoft.com/office/drawing/2014/main" id="{FCC87475-7848-4E4E-809F-49A13E1E3C8E}"/>
                </a:ext>
              </a:extLst>
            </p:cNvPr>
            <p:cNvPicPr>
              <a:picLocks noChangeAspect="1"/>
            </p:cNvPicPr>
            <p:nvPr/>
          </p:nvPicPr>
          <p:blipFill rotWithShape="1">
            <a:blip r:embed="rId13"/>
            <a:srcRect l="45553" t="40088"/>
            <a:stretch/>
          </p:blipFill>
          <p:spPr>
            <a:xfrm>
              <a:off x="1853388" y="5964215"/>
              <a:ext cx="327837" cy="427446"/>
            </a:xfrm>
            <a:prstGeom prst="rect">
              <a:avLst/>
            </a:prstGeom>
          </p:spPr>
        </p:pic>
      </p:grpSp>
      <p:grpSp>
        <p:nvGrpSpPr>
          <p:cNvPr id="141" name="Group 140">
            <a:extLst>
              <a:ext uri="{FF2B5EF4-FFF2-40B4-BE49-F238E27FC236}">
                <a16:creationId xmlns:a16="http://schemas.microsoft.com/office/drawing/2014/main" id="{9B9B5427-A6AA-437F-8C3C-0C806858ACE8}"/>
              </a:ext>
              <a:ext uri="{C183D7F6-B498-43B3-948B-1728B52AA6E4}">
                <adec:decorative xmlns:adec="http://schemas.microsoft.com/office/drawing/2017/decorative" val="1"/>
              </a:ext>
            </a:extLst>
          </p:cNvPr>
          <p:cNvGrpSpPr/>
          <p:nvPr/>
        </p:nvGrpSpPr>
        <p:grpSpPr>
          <a:xfrm>
            <a:off x="7238094" y="5683546"/>
            <a:ext cx="480288" cy="555909"/>
            <a:chOff x="1548588" y="5659415"/>
            <a:chExt cx="632637" cy="732246"/>
          </a:xfrm>
        </p:grpSpPr>
        <p:pic>
          <p:nvPicPr>
            <p:cNvPr id="142" name="Picture 141">
              <a:extLst>
                <a:ext uri="{FF2B5EF4-FFF2-40B4-BE49-F238E27FC236}">
                  <a16:creationId xmlns:a16="http://schemas.microsoft.com/office/drawing/2014/main" id="{0EA30E46-B6AE-4504-972E-A5675860C3B9}"/>
                </a:ext>
              </a:extLst>
            </p:cNvPr>
            <p:cNvPicPr>
              <a:picLocks noChangeAspect="1"/>
            </p:cNvPicPr>
            <p:nvPr/>
          </p:nvPicPr>
          <p:blipFill rotWithShape="1">
            <a:blip r:embed="rId13"/>
            <a:srcRect l="45553" t="40088"/>
            <a:stretch/>
          </p:blipFill>
          <p:spPr>
            <a:xfrm>
              <a:off x="1548588" y="5659415"/>
              <a:ext cx="327837" cy="427446"/>
            </a:xfrm>
            <a:prstGeom prst="rect">
              <a:avLst/>
            </a:prstGeom>
          </p:spPr>
        </p:pic>
        <p:pic>
          <p:nvPicPr>
            <p:cNvPr id="143" name="Picture 142">
              <a:extLst>
                <a:ext uri="{FF2B5EF4-FFF2-40B4-BE49-F238E27FC236}">
                  <a16:creationId xmlns:a16="http://schemas.microsoft.com/office/drawing/2014/main" id="{BA0DF35D-518C-4190-A897-8FE812285EAA}"/>
                </a:ext>
              </a:extLst>
            </p:cNvPr>
            <p:cNvPicPr>
              <a:picLocks noChangeAspect="1"/>
            </p:cNvPicPr>
            <p:nvPr/>
          </p:nvPicPr>
          <p:blipFill rotWithShape="1">
            <a:blip r:embed="rId13"/>
            <a:srcRect l="45553" t="40088"/>
            <a:stretch/>
          </p:blipFill>
          <p:spPr>
            <a:xfrm>
              <a:off x="1700988" y="5811815"/>
              <a:ext cx="327837" cy="427446"/>
            </a:xfrm>
            <a:prstGeom prst="rect">
              <a:avLst/>
            </a:prstGeom>
          </p:spPr>
        </p:pic>
        <p:pic>
          <p:nvPicPr>
            <p:cNvPr id="144" name="Picture 143">
              <a:extLst>
                <a:ext uri="{FF2B5EF4-FFF2-40B4-BE49-F238E27FC236}">
                  <a16:creationId xmlns:a16="http://schemas.microsoft.com/office/drawing/2014/main" id="{3AB7FB9C-2414-48EB-B662-977451C15042}"/>
                </a:ext>
              </a:extLst>
            </p:cNvPr>
            <p:cNvPicPr>
              <a:picLocks noChangeAspect="1"/>
            </p:cNvPicPr>
            <p:nvPr/>
          </p:nvPicPr>
          <p:blipFill rotWithShape="1">
            <a:blip r:embed="rId13"/>
            <a:srcRect l="45553" t="40088"/>
            <a:stretch/>
          </p:blipFill>
          <p:spPr>
            <a:xfrm>
              <a:off x="1853388" y="5964215"/>
              <a:ext cx="327837" cy="427446"/>
            </a:xfrm>
            <a:prstGeom prst="rect">
              <a:avLst/>
            </a:prstGeom>
          </p:spPr>
        </p:pic>
      </p:grpSp>
      <p:grpSp>
        <p:nvGrpSpPr>
          <p:cNvPr id="145" name="Group 144">
            <a:extLst>
              <a:ext uri="{FF2B5EF4-FFF2-40B4-BE49-F238E27FC236}">
                <a16:creationId xmlns:a16="http://schemas.microsoft.com/office/drawing/2014/main" id="{5CB9D219-4581-4C43-A98E-95E2B35E37F2}"/>
              </a:ext>
              <a:ext uri="{C183D7F6-B498-43B3-948B-1728B52AA6E4}">
                <adec:decorative xmlns:adec="http://schemas.microsoft.com/office/drawing/2017/decorative" val="1"/>
              </a:ext>
            </a:extLst>
          </p:cNvPr>
          <p:cNvGrpSpPr/>
          <p:nvPr/>
        </p:nvGrpSpPr>
        <p:grpSpPr>
          <a:xfrm>
            <a:off x="8112709" y="5677000"/>
            <a:ext cx="480288" cy="555909"/>
            <a:chOff x="1548588" y="5659415"/>
            <a:chExt cx="632637" cy="732246"/>
          </a:xfrm>
        </p:grpSpPr>
        <p:pic>
          <p:nvPicPr>
            <p:cNvPr id="147" name="Picture 146">
              <a:extLst>
                <a:ext uri="{FF2B5EF4-FFF2-40B4-BE49-F238E27FC236}">
                  <a16:creationId xmlns:a16="http://schemas.microsoft.com/office/drawing/2014/main" id="{D69E1F0C-5DAA-4488-958B-30A424C82890}"/>
                </a:ext>
              </a:extLst>
            </p:cNvPr>
            <p:cNvPicPr>
              <a:picLocks noChangeAspect="1"/>
            </p:cNvPicPr>
            <p:nvPr/>
          </p:nvPicPr>
          <p:blipFill rotWithShape="1">
            <a:blip r:embed="rId13"/>
            <a:srcRect l="45553" t="40088"/>
            <a:stretch/>
          </p:blipFill>
          <p:spPr>
            <a:xfrm>
              <a:off x="1548588" y="5659415"/>
              <a:ext cx="327837" cy="427446"/>
            </a:xfrm>
            <a:prstGeom prst="rect">
              <a:avLst/>
            </a:prstGeom>
          </p:spPr>
        </p:pic>
        <p:pic>
          <p:nvPicPr>
            <p:cNvPr id="148" name="Picture 147">
              <a:extLst>
                <a:ext uri="{FF2B5EF4-FFF2-40B4-BE49-F238E27FC236}">
                  <a16:creationId xmlns:a16="http://schemas.microsoft.com/office/drawing/2014/main" id="{B82AA0BB-0F59-4DC6-AE43-DEDCE7C638F4}"/>
                </a:ext>
              </a:extLst>
            </p:cNvPr>
            <p:cNvPicPr>
              <a:picLocks noChangeAspect="1"/>
            </p:cNvPicPr>
            <p:nvPr/>
          </p:nvPicPr>
          <p:blipFill rotWithShape="1">
            <a:blip r:embed="rId13"/>
            <a:srcRect l="45553" t="40088"/>
            <a:stretch/>
          </p:blipFill>
          <p:spPr>
            <a:xfrm>
              <a:off x="1700988" y="5811815"/>
              <a:ext cx="327837" cy="427446"/>
            </a:xfrm>
            <a:prstGeom prst="rect">
              <a:avLst/>
            </a:prstGeom>
          </p:spPr>
        </p:pic>
        <p:pic>
          <p:nvPicPr>
            <p:cNvPr id="149" name="Picture 148">
              <a:extLst>
                <a:ext uri="{FF2B5EF4-FFF2-40B4-BE49-F238E27FC236}">
                  <a16:creationId xmlns:a16="http://schemas.microsoft.com/office/drawing/2014/main" id="{2CF2911D-10E2-4799-938C-5B00545F9E00}"/>
                </a:ext>
              </a:extLst>
            </p:cNvPr>
            <p:cNvPicPr>
              <a:picLocks noChangeAspect="1"/>
            </p:cNvPicPr>
            <p:nvPr/>
          </p:nvPicPr>
          <p:blipFill rotWithShape="1">
            <a:blip r:embed="rId13"/>
            <a:srcRect l="45553" t="40088"/>
            <a:stretch/>
          </p:blipFill>
          <p:spPr>
            <a:xfrm>
              <a:off x="1853388" y="5964215"/>
              <a:ext cx="327837" cy="427446"/>
            </a:xfrm>
            <a:prstGeom prst="rect">
              <a:avLst/>
            </a:prstGeom>
          </p:spPr>
        </p:pic>
      </p:grpSp>
    </p:spTree>
    <p:extLst>
      <p:ext uri="{BB962C8B-B14F-4D97-AF65-F5344CB8AC3E}">
        <p14:creationId xmlns:p14="http://schemas.microsoft.com/office/powerpoint/2010/main" val="3857527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5488072" cy="553998"/>
          </a:xfrm>
        </p:spPr>
        <p:txBody>
          <a:bodyPr/>
          <a:lstStyle/>
          <a:p>
            <a:r>
              <a:rPr lang="en-US" sz="3200" dirty="0"/>
              <a:t>Leverage your choice of versions, languages, and </a:t>
            </a:r>
            <a:br>
              <a:rPr lang="en-US" sz="3200" dirty="0"/>
            </a:br>
            <a:r>
              <a:rPr lang="en-US" sz="3200" dirty="0"/>
              <a:t>frameworks on a fully managed community database </a:t>
            </a:r>
            <a:endParaRPr lang="en-US" sz="3200" dirty="0">
              <a:solidFill>
                <a:schemeClr val="bg1"/>
              </a:solidFill>
            </a:endParaRPr>
          </a:p>
        </p:txBody>
      </p:sp>
      <p:sp>
        <p:nvSpPr>
          <p:cNvPr id="3" name="Text Placeholder 2">
            <a:extLst>
              <a:ext uri="{FF2B5EF4-FFF2-40B4-BE49-F238E27FC236}">
                <a16:creationId xmlns:a16="http://schemas.microsoft.com/office/drawing/2014/main" id="{0C2B29FF-0420-5349-A115-8BC692E2E3B7}"/>
              </a:ext>
            </a:extLst>
          </p:cNvPr>
          <p:cNvSpPr>
            <a:spLocks noGrp="1"/>
          </p:cNvSpPr>
          <p:nvPr>
            <p:ph type="body" sz="quarter" idx="10"/>
          </p:nvPr>
        </p:nvSpPr>
        <p:spPr>
          <a:xfrm>
            <a:off x="613696" y="3116813"/>
            <a:ext cx="5211917" cy="2416046"/>
          </a:xfrm>
        </p:spPr>
        <p:txBody>
          <a:bodyPr vert="horz" wrap="square" lIns="0" tIns="0" rIns="0" bIns="0" rtlCol="0" anchor="t">
            <a:spAutoFit/>
          </a:bodyPr>
          <a:lstStyle/>
          <a:p>
            <a:pPr>
              <a:lnSpc>
                <a:spcPct val="110000"/>
              </a:lnSpc>
              <a:spcBef>
                <a:spcPts val="600"/>
              </a:spcBef>
              <a:spcAft>
                <a:spcPts val="600"/>
              </a:spcAft>
            </a:pPr>
            <a:r>
              <a:rPr lang="en-US" sz="1400" dirty="0">
                <a:solidFill>
                  <a:schemeClr val="tx1"/>
                </a:solidFill>
                <a:latin typeface="Segoe UI"/>
                <a:cs typeface="Segoe UI"/>
              </a:rPr>
              <a:t>Azure Database for MySQL is based on the MySQL community edition and supports versions 5.7 and 8.0</a:t>
            </a:r>
          </a:p>
          <a:p>
            <a:pPr>
              <a:lnSpc>
                <a:spcPct val="110000"/>
              </a:lnSpc>
              <a:spcBef>
                <a:spcPts val="600"/>
              </a:spcBef>
              <a:spcAft>
                <a:spcPts val="600"/>
              </a:spcAft>
            </a:pPr>
            <a:r>
              <a:rPr lang="en-US" sz="1400" dirty="0">
                <a:solidFill>
                  <a:schemeClr val="tx1"/>
                </a:solidFill>
                <a:latin typeface="Segoe UI" panose="020B0502040204020203" pitchFamily="34" charset="0"/>
              </a:rPr>
              <a:t>Azure Database for MariaDB is based on the MariaDB community edition and supports versions 10.2 and 10.3</a:t>
            </a:r>
          </a:p>
          <a:p>
            <a:pPr>
              <a:lnSpc>
                <a:spcPct val="110000"/>
              </a:lnSpc>
              <a:spcBef>
                <a:spcPts val="600"/>
              </a:spcBef>
              <a:spcAft>
                <a:spcPts val="600"/>
              </a:spcAft>
            </a:pPr>
            <a:r>
              <a:rPr lang="en-US" sz="1400" dirty="0">
                <a:solidFill>
                  <a:schemeClr val="tx1"/>
                </a:solidFill>
                <a:latin typeface="Segoe UI" panose="020B0502040204020203" pitchFamily="34" charset="0"/>
              </a:rPr>
              <a:t>Choose from a wide variety of compatible programming languages and drivers to facilitate development </a:t>
            </a:r>
          </a:p>
          <a:p>
            <a:pPr>
              <a:lnSpc>
                <a:spcPct val="110000"/>
              </a:lnSpc>
              <a:spcBef>
                <a:spcPts val="600"/>
              </a:spcBef>
              <a:spcAft>
                <a:spcPts val="600"/>
              </a:spcAft>
            </a:pPr>
            <a:r>
              <a:rPr lang="en-US" sz="1400" dirty="0">
                <a:solidFill>
                  <a:schemeClr val="tx1"/>
                </a:solidFill>
                <a:latin typeface="Segoe UI" panose="020B0502040204020203" pitchFamily="34" charset="0"/>
              </a:rPr>
              <a:t>Simplify database management with automatic updates, security fixes, and new feature updates </a:t>
            </a:r>
          </a:p>
        </p:txBody>
      </p:sp>
      <p:cxnSp>
        <p:nvCxnSpPr>
          <p:cNvPr id="33" name="Straight Arrow Connector 32">
            <a:extLst>
              <a:ext uri="{FF2B5EF4-FFF2-40B4-BE49-F238E27FC236}">
                <a16:creationId xmlns:a16="http://schemas.microsoft.com/office/drawing/2014/main" id="{99E983AD-E917-4F32-B3B0-2ADA6E952520}"/>
              </a:ext>
              <a:ext uri="{C183D7F6-B498-43B3-948B-1728B52AA6E4}">
                <adec:decorative xmlns:adec="http://schemas.microsoft.com/office/drawing/2017/decorative" val="1"/>
              </a:ext>
            </a:extLst>
          </p:cNvPr>
          <p:cNvCxnSpPr>
            <a:cxnSpLocks/>
          </p:cNvCxnSpPr>
          <p:nvPr/>
        </p:nvCxnSpPr>
        <p:spPr>
          <a:xfrm>
            <a:off x="9040620" y="3319754"/>
            <a:ext cx="0" cy="6481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7CD87D4-8CB1-4C87-A3E1-7EC47FE1A260}"/>
              </a:ext>
              <a:ext uri="{C183D7F6-B498-43B3-948B-1728B52AA6E4}">
                <adec:decorative xmlns:adec="http://schemas.microsoft.com/office/drawing/2017/decorative" val="1"/>
              </a:ext>
            </a:extLst>
          </p:cNvPr>
          <p:cNvSpPr/>
          <p:nvPr/>
        </p:nvSpPr>
        <p:spPr bwMode="auto">
          <a:xfrm>
            <a:off x="8104786" y="3469599"/>
            <a:ext cx="1888067" cy="266616"/>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E3D6B0E-8B7A-48C5-A433-55631FA7D059}"/>
              </a:ext>
              <a:ext uri="{C183D7F6-B498-43B3-948B-1728B52AA6E4}">
                <adec:decorative xmlns:adec="http://schemas.microsoft.com/office/drawing/2017/decorative" val="1"/>
              </a:ext>
            </a:extLst>
          </p:cNvPr>
          <p:cNvSpPr txBox="1"/>
          <p:nvPr/>
        </p:nvSpPr>
        <p:spPr>
          <a:xfrm>
            <a:off x="8591486" y="4045310"/>
            <a:ext cx="435628" cy="558717"/>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nvGrpSpPr>
          <p:cNvPr id="44" name="Group 43">
            <a:extLst>
              <a:ext uri="{FF2B5EF4-FFF2-40B4-BE49-F238E27FC236}">
                <a16:creationId xmlns:a16="http://schemas.microsoft.com/office/drawing/2014/main" id="{97AEDE0B-D1C1-4DA3-B689-4CD6AF4B9A26}"/>
              </a:ext>
              <a:ext uri="{C183D7F6-B498-43B3-948B-1728B52AA6E4}">
                <adec:decorative xmlns:adec="http://schemas.microsoft.com/office/drawing/2017/decorative" val="1"/>
              </a:ext>
            </a:extLst>
          </p:cNvPr>
          <p:cNvGrpSpPr>
            <a:grpSpLocks noChangeAspect="1"/>
          </p:cNvGrpSpPr>
          <p:nvPr/>
        </p:nvGrpSpPr>
        <p:grpSpPr>
          <a:xfrm flipH="1">
            <a:off x="8422160" y="2625624"/>
            <a:ext cx="1084089" cy="641604"/>
            <a:chOff x="942772" y="1664993"/>
            <a:chExt cx="155575" cy="92075"/>
          </a:xfrm>
          <a:solidFill>
            <a:srgbClr val="50E6FF"/>
          </a:solidFill>
        </p:grpSpPr>
        <p:sp>
          <p:nvSpPr>
            <p:cNvPr id="45" name="Oval 19">
              <a:extLst>
                <a:ext uri="{FF2B5EF4-FFF2-40B4-BE49-F238E27FC236}">
                  <a16:creationId xmlns:a16="http://schemas.microsoft.com/office/drawing/2014/main" id="{FD003222-0872-489A-ACD3-E16131215CC0}"/>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6" name="Freeform 20">
              <a:extLst>
                <a:ext uri="{FF2B5EF4-FFF2-40B4-BE49-F238E27FC236}">
                  <a16:creationId xmlns:a16="http://schemas.microsoft.com/office/drawing/2014/main" id="{249F8B00-FE8D-4505-BBE4-EA84B1A2300D}"/>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7" name="Oval 21">
              <a:extLst>
                <a:ext uri="{FF2B5EF4-FFF2-40B4-BE49-F238E27FC236}">
                  <a16:creationId xmlns:a16="http://schemas.microsoft.com/office/drawing/2014/main" id="{9CAE818F-B5B1-4BFA-92C6-C174BF45BDE5}"/>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48" name="Freeform 13">
            <a:extLst>
              <a:ext uri="{FF2B5EF4-FFF2-40B4-BE49-F238E27FC236}">
                <a16:creationId xmlns:a16="http://schemas.microsoft.com/office/drawing/2014/main" id="{B17BD097-67C7-4508-B124-F4D3B7A40D08}"/>
              </a:ext>
              <a:ext uri="{C183D7F6-B498-43B3-948B-1728B52AA6E4}">
                <adec:decorative xmlns:adec="http://schemas.microsoft.com/office/drawing/2017/decorative" val="1"/>
              </a:ext>
            </a:extLst>
          </p:cNvPr>
          <p:cNvSpPr>
            <a:spLocks noChangeAspect="1"/>
          </p:cNvSpPr>
          <p:nvPr/>
        </p:nvSpPr>
        <p:spPr bwMode="black">
          <a:xfrm>
            <a:off x="9287426" y="2851653"/>
            <a:ext cx="540150" cy="348883"/>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09E1A0B1-2AD8-4764-B3B8-FE573783D696}"/>
              </a:ext>
            </a:extLst>
          </p:cNvPr>
          <p:cNvSpPr txBox="1"/>
          <p:nvPr/>
        </p:nvSpPr>
        <p:spPr>
          <a:xfrm>
            <a:off x="8612659" y="2753889"/>
            <a:ext cx="749808" cy="415498"/>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Azure Resource Manager</a:t>
            </a:r>
          </a:p>
        </p:txBody>
      </p:sp>
      <p:sp>
        <p:nvSpPr>
          <p:cNvPr id="50" name="Freeform 14">
            <a:extLst>
              <a:ext uri="{FF2B5EF4-FFF2-40B4-BE49-F238E27FC236}">
                <a16:creationId xmlns:a16="http://schemas.microsoft.com/office/drawing/2014/main" id="{44F4F5F9-BF62-4822-86E7-519208B26541}"/>
              </a:ext>
              <a:ext uri="{C183D7F6-B498-43B3-948B-1728B52AA6E4}">
                <adec:decorative xmlns:adec="http://schemas.microsoft.com/office/drawing/2017/decorative" val="1"/>
              </a:ext>
            </a:extLst>
          </p:cNvPr>
          <p:cNvSpPr/>
          <p:nvPr/>
        </p:nvSpPr>
        <p:spPr bwMode="auto">
          <a:xfrm rot="10800000">
            <a:off x="9469541" y="2211890"/>
            <a:ext cx="849701" cy="539027"/>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Freeform 15">
            <a:extLst>
              <a:ext uri="{FF2B5EF4-FFF2-40B4-BE49-F238E27FC236}">
                <a16:creationId xmlns:a16="http://schemas.microsoft.com/office/drawing/2014/main" id="{90C72AC5-5AB2-4050-B3D1-0F9B154DBC71}"/>
              </a:ext>
              <a:ext uri="{C183D7F6-B498-43B3-948B-1728B52AA6E4}">
                <adec:decorative xmlns:adec="http://schemas.microsoft.com/office/drawing/2017/decorative" val="1"/>
              </a:ext>
            </a:extLst>
          </p:cNvPr>
          <p:cNvSpPr/>
          <p:nvPr/>
        </p:nvSpPr>
        <p:spPr bwMode="auto">
          <a:xfrm rot="10800000" flipH="1">
            <a:off x="7652644" y="2206658"/>
            <a:ext cx="849701" cy="539027"/>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DE2F5431-984B-4E72-B534-75CF395F35E3}"/>
              </a:ext>
              <a:ext uri="{C183D7F6-B498-43B3-948B-1728B52AA6E4}">
                <adec:decorative xmlns:adec="http://schemas.microsoft.com/office/drawing/2017/decorative" val="1"/>
              </a:ext>
            </a:extLst>
          </p:cNvPr>
          <p:cNvCxnSpPr>
            <a:cxnSpLocks/>
          </p:cNvCxnSpPr>
          <p:nvPr/>
        </p:nvCxnSpPr>
        <p:spPr>
          <a:xfrm>
            <a:off x="9047706" y="2206659"/>
            <a:ext cx="0" cy="3648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F2BC5C2-CA12-469D-B57A-3A97E9117C38}"/>
              </a:ext>
              <a:ext uri="{C183D7F6-B498-43B3-948B-1728B52AA6E4}">
                <adec:decorative xmlns:adec="http://schemas.microsoft.com/office/drawing/2017/decorative" val="1"/>
              </a:ext>
            </a:extLst>
          </p:cNvPr>
          <p:cNvGrpSpPr/>
          <p:nvPr/>
        </p:nvGrpSpPr>
        <p:grpSpPr>
          <a:xfrm>
            <a:off x="8809300" y="1550362"/>
            <a:ext cx="478126" cy="358595"/>
            <a:chOff x="11134725" y="2487613"/>
            <a:chExt cx="495300" cy="371475"/>
          </a:xfrm>
        </p:grpSpPr>
        <p:sp>
          <p:nvSpPr>
            <p:cNvPr id="54" name="Rectangle 225">
              <a:extLst>
                <a:ext uri="{FF2B5EF4-FFF2-40B4-BE49-F238E27FC236}">
                  <a16:creationId xmlns:a16="http://schemas.microsoft.com/office/drawing/2014/main" id="{FB8984D2-2E9B-4F33-880B-AB67F7F07F8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26">
              <a:extLst>
                <a:ext uri="{FF2B5EF4-FFF2-40B4-BE49-F238E27FC236}">
                  <a16:creationId xmlns:a16="http://schemas.microsoft.com/office/drawing/2014/main" id="{5F2EB6F3-4999-453B-AD1E-11C67529F4F2}"/>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27">
              <a:extLst>
                <a:ext uri="{FF2B5EF4-FFF2-40B4-BE49-F238E27FC236}">
                  <a16:creationId xmlns:a16="http://schemas.microsoft.com/office/drawing/2014/main" id="{9749D61F-1722-4320-947B-DAD5F463558C}"/>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228">
              <a:extLst>
                <a:ext uri="{FF2B5EF4-FFF2-40B4-BE49-F238E27FC236}">
                  <a16:creationId xmlns:a16="http://schemas.microsoft.com/office/drawing/2014/main" id="{0FF25A9F-6143-49BC-BFE8-0F5BBA7DF159}"/>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229">
              <a:extLst>
                <a:ext uri="{FF2B5EF4-FFF2-40B4-BE49-F238E27FC236}">
                  <a16:creationId xmlns:a16="http://schemas.microsoft.com/office/drawing/2014/main" id="{0879B49E-4D59-4716-BDB2-2E579625DBD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959F6885-A9D5-4333-B902-78C7FA941A67}"/>
              </a:ext>
            </a:extLst>
          </p:cNvPr>
          <p:cNvSpPr txBox="1"/>
          <p:nvPr/>
        </p:nvSpPr>
        <p:spPr>
          <a:xfrm>
            <a:off x="8742958" y="2021352"/>
            <a:ext cx="621965" cy="138499"/>
          </a:xfrm>
          <a:prstGeom prst="rect">
            <a:avLst/>
          </a:prstGeom>
          <a:noFill/>
        </p:spPr>
        <p:txBody>
          <a:bodyPr wrap="none" lIns="0" tIns="0" rIns="0" bIns="0" rtlCol="0">
            <a:spAutoFit/>
          </a:bodyPr>
          <a:lstStyle/>
          <a:p>
            <a:pPr algn="l"/>
            <a:r>
              <a:rPr lang="en-US" sz="900"/>
              <a:t>Azure Portal</a:t>
            </a:r>
          </a:p>
        </p:txBody>
      </p:sp>
      <p:sp>
        <p:nvSpPr>
          <p:cNvPr id="60" name="TextBox 59">
            <a:extLst>
              <a:ext uri="{FF2B5EF4-FFF2-40B4-BE49-F238E27FC236}">
                <a16:creationId xmlns:a16="http://schemas.microsoft.com/office/drawing/2014/main" id="{250B7EF7-0BAD-4BAE-B501-E1AFCE1BCBC9}"/>
              </a:ext>
            </a:extLst>
          </p:cNvPr>
          <p:cNvSpPr txBox="1"/>
          <p:nvPr/>
        </p:nvSpPr>
        <p:spPr>
          <a:xfrm>
            <a:off x="9877942" y="2021352"/>
            <a:ext cx="900888" cy="138499"/>
          </a:xfrm>
          <a:prstGeom prst="rect">
            <a:avLst/>
          </a:prstGeom>
          <a:noFill/>
        </p:spPr>
        <p:txBody>
          <a:bodyPr wrap="none" lIns="0" tIns="0" rIns="0" bIns="0" rtlCol="0">
            <a:spAutoFit/>
          </a:bodyPr>
          <a:lstStyle/>
          <a:p>
            <a:pPr algn="l"/>
            <a:r>
              <a:rPr lang="en-US" sz="900"/>
              <a:t>Custom Mgt. App</a:t>
            </a:r>
          </a:p>
        </p:txBody>
      </p:sp>
      <p:sp>
        <p:nvSpPr>
          <p:cNvPr id="61" name="TextBox 60">
            <a:extLst>
              <a:ext uri="{FF2B5EF4-FFF2-40B4-BE49-F238E27FC236}">
                <a16:creationId xmlns:a16="http://schemas.microsoft.com/office/drawing/2014/main" id="{F5280375-1855-4A5F-B3D0-98E0B132157B}"/>
              </a:ext>
            </a:extLst>
          </p:cNvPr>
          <p:cNvSpPr txBox="1"/>
          <p:nvPr/>
        </p:nvSpPr>
        <p:spPr>
          <a:xfrm>
            <a:off x="7416067" y="2021352"/>
            <a:ext cx="482504" cy="138499"/>
          </a:xfrm>
          <a:prstGeom prst="rect">
            <a:avLst/>
          </a:prstGeom>
          <a:noFill/>
        </p:spPr>
        <p:txBody>
          <a:bodyPr wrap="none" lIns="0" tIns="0" rIns="0" bIns="0" rtlCol="0">
            <a:spAutoFit/>
          </a:bodyPr>
          <a:lstStyle/>
          <a:p>
            <a:pPr algn="l"/>
            <a:r>
              <a:rPr lang="en-US" sz="900"/>
              <a:t>Azure CLI</a:t>
            </a:r>
          </a:p>
        </p:txBody>
      </p:sp>
      <p:grpSp>
        <p:nvGrpSpPr>
          <p:cNvPr id="62" name="Group 100">
            <a:extLst>
              <a:ext uri="{FF2B5EF4-FFF2-40B4-BE49-F238E27FC236}">
                <a16:creationId xmlns:a16="http://schemas.microsoft.com/office/drawing/2014/main" id="{AF734D25-1883-4636-9EF1-B35A54FC8412}"/>
              </a:ext>
              <a:ext uri="{C183D7F6-B498-43B3-948B-1728B52AA6E4}">
                <adec:decorative xmlns:adec="http://schemas.microsoft.com/office/drawing/2017/decorative" val="1"/>
              </a:ext>
            </a:extLst>
          </p:cNvPr>
          <p:cNvGrpSpPr>
            <a:grpSpLocks noChangeAspect="1"/>
          </p:cNvGrpSpPr>
          <p:nvPr/>
        </p:nvGrpSpPr>
        <p:grpSpPr bwMode="auto">
          <a:xfrm>
            <a:off x="10088747" y="1458169"/>
            <a:ext cx="485627" cy="479479"/>
            <a:chOff x="7014" y="999"/>
            <a:chExt cx="316" cy="312"/>
          </a:xfrm>
        </p:grpSpPr>
        <p:sp>
          <p:nvSpPr>
            <p:cNvPr id="63" name="Freeform 101">
              <a:extLst>
                <a:ext uri="{FF2B5EF4-FFF2-40B4-BE49-F238E27FC236}">
                  <a16:creationId xmlns:a16="http://schemas.microsoft.com/office/drawing/2014/main" id="{CDB519E4-9B01-4779-A3FD-44CBA7E23968}"/>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2">
              <a:extLst>
                <a:ext uri="{FF2B5EF4-FFF2-40B4-BE49-F238E27FC236}">
                  <a16:creationId xmlns:a16="http://schemas.microsoft.com/office/drawing/2014/main" id="{913B57ED-508F-4126-B584-021F8FD00F1C}"/>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03">
              <a:extLst>
                <a:ext uri="{FF2B5EF4-FFF2-40B4-BE49-F238E27FC236}">
                  <a16:creationId xmlns:a16="http://schemas.microsoft.com/office/drawing/2014/main" id="{7BF52D1E-5907-4C50-8F66-46517998E171}"/>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4">
              <a:extLst>
                <a:ext uri="{FF2B5EF4-FFF2-40B4-BE49-F238E27FC236}">
                  <a16:creationId xmlns:a16="http://schemas.microsoft.com/office/drawing/2014/main" id="{17425001-AC8C-41E9-9C2F-6D5AFDB3959C}"/>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5">
              <a:extLst>
                <a:ext uri="{FF2B5EF4-FFF2-40B4-BE49-F238E27FC236}">
                  <a16:creationId xmlns:a16="http://schemas.microsoft.com/office/drawing/2014/main" id="{FE39808B-BFE7-4FF5-B1C5-B04FA211F063}"/>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
              <a:extLst>
                <a:ext uri="{FF2B5EF4-FFF2-40B4-BE49-F238E27FC236}">
                  <a16:creationId xmlns:a16="http://schemas.microsoft.com/office/drawing/2014/main" id="{FEE2B2BD-6A93-4CD1-9787-8BBFC1600BA5}"/>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7">
              <a:extLst>
                <a:ext uri="{FF2B5EF4-FFF2-40B4-BE49-F238E27FC236}">
                  <a16:creationId xmlns:a16="http://schemas.microsoft.com/office/drawing/2014/main" id="{1F5D27C4-F114-4A76-B3F7-5B6C216506D2}"/>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8">
              <a:extLst>
                <a:ext uri="{FF2B5EF4-FFF2-40B4-BE49-F238E27FC236}">
                  <a16:creationId xmlns:a16="http://schemas.microsoft.com/office/drawing/2014/main" id="{9ADB4CA9-33A1-4FBE-ACDD-55B2135183BF}"/>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9">
              <a:extLst>
                <a:ext uri="{FF2B5EF4-FFF2-40B4-BE49-F238E27FC236}">
                  <a16:creationId xmlns:a16="http://schemas.microsoft.com/office/drawing/2014/main" id="{CA3CA48B-EB32-4D53-B835-BF6F25BC4C37}"/>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0">
              <a:extLst>
                <a:ext uri="{FF2B5EF4-FFF2-40B4-BE49-F238E27FC236}">
                  <a16:creationId xmlns:a16="http://schemas.microsoft.com/office/drawing/2014/main" id="{33D062C9-B5AB-4AF5-85D1-00A6E6400D5D}"/>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1">
              <a:extLst>
                <a:ext uri="{FF2B5EF4-FFF2-40B4-BE49-F238E27FC236}">
                  <a16:creationId xmlns:a16="http://schemas.microsoft.com/office/drawing/2014/main" id="{7B82A3F6-B8CA-4157-ABF8-93807B43705B}"/>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2">
              <a:extLst>
                <a:ext uri="{FF2B5EF4-FFF2-40B4-BE49-F238E27FC236}">
                  <a16:creationId xmlns:a16="http://schemas.microsoft.com/office/drawing/2014/main" id="{FEA561FB-7038-4741-ADE5-1D984876921A}"/>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3">
              <a:extLst>
                <a:ext uri="{FF2B5EF4-FFF2-40B4-BE49-F238E27FC236}">
                  <a16:creationId xmlns:a16="http://schemas.microsoft.com/office/drawing/2014/main" id="{22471D3D-5EB0-4D87-B03D-B929FE74615F}"/>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4">
              <a:extLst>
                <a:ext uri="{FF2B5EF4-FFF2-40B4-BE49-F238E27FC236}">
                  <a16:creationId xmlns:a16="http://schemas.microsoft.com/office/drawing/2014/main" id="{D8140E3E-097E-4D1E-974A-084DDD652955}"/>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15">
              <a:extLst>
                <a:ext uri="{FF2B5EF4-FFF2-40B4-BE49-F238E27FC236}">
                  <a16:creationId xmlns:a16="http://schemas.microsoft.com/office/drawing/2014/main" id="{D45E0E75-975C-49CB-87D3-1D1FB5757B30}"/>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16">
              <a:extLst>
                <a:ext uri="{FF2B5EF4-FFF2-40B4-BE49-F238E27FC236}">
                  <a16:creationId xmlns:a16="http://schemas.microsoft.com/office/drawing/2014/main" id="{DC40A36E-787D-4036-AC1A-642BC60AE4B7}"/>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17">
              <a:extLst>
                <a:ext uri="{FF2B5EF4-FFF2-40B4-BE49-F238E27FC236}">
                  <a16:creationId xmlns:a16="http://schemas.microsoft.com/office/drawing/2014/main" id="{062810A8-930D-4029-8B0C-A28C6E3F5E77}"/>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18">
              <a:extLst>
                <a:ext uri="{FF2B5EF4-FFF2-40B4-BE49-F238E27FC236}">
                  <a16:creationId xmlns:a16="http://schemas.microsoft.com/office/drawing/2014/main" id="{AADB8350-3B6D-4E2F-A7C0-5768CBA27CB5}"/>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19">
              <a:extLst>
                <a:ext uri="{FF2B5EF4-FFF2-40B4-BE49-F238E27FC236}">
                  <a16:creationId xmlns:a16="http://schemas.microsoft.com/office/drawing/2014/main" id="{233892CC-300A-40A6-80A8-760027ED20A1}"/>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20">
              <a:extLst>
                <a:ext uri="{FF2B5EF4-FFF2-40B4-BE49-F238E27FC236}">
                  <a16:creationId xmlns:a16="http://schemas.microsoft.com/office/drawing/2014/main" id="{62A4A949-F072-45C3-9206-E01F0BE21B4A}"/>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1">
              <a:extLst>
                <a:ext uri="{FF2B5EF4-FFF2-40B4-BE49-F238E27FC236}">
                  <a16:creationId xmlns:a16="http://schemas.microsoft.com/office/drawing/2014/main" id="{CF9A9BF3-30D3-45C0-956A-7C85B149FA5D}"/>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22">
              <a:extLst>
                <a:ext uri="{FF2B5EF4-FFF2-40B4-BE49-F238E27FC236}">
                  <a16:creationId xmlns:a16="http://schemas.microsoft.com/office/drawing/2014/main" id="{3DAEDAA7-B06E-4B32-B04C-B06168B9EBBD}"/>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23">
              <a:extLst>
                <a:ext uri="{FF2B5EF4-FFF2-40B4-BE49-F238E27FC236}">
                  <a16:creationId xmlns:a16="http://schemas.microsoft.com/office/drawing/2014/main" id="{52121A82-7412-4516-B4C0-F7B18D896990}"/>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4">
              <a:extLst>
                <a:ext uri="{FF2B5EF4-FFF2-40B4-BE49-F238E27FC236}">
                  <a16:creationId xmlns:a16="http://schemas.microsoft.com/office/drawing/2014/main" id="{A051BC70-69BE-4BB8-B386-A6788FADC0CB}"/>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5">
              <a:extLst>
                <a:ext uri="{FF2B5EF4-FFF2-40B4-BE49-F238E27FC236}">
                  <a16:creationId xmlns:a16="http://schemas.microsoft.com/office/drawing/2014/main" id="{AB9A5256-B0D3-46BD-ACDF-C78A5727278C}"/>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6">
              <a:extLst>
                <a:ext uri="{FF2B5EF4-FFF2-40B4-BE49-F238E27FC236}">
                  <a16:creationId xmlns:a16="http://schemas.microsoft.com/office/drawing/2014/main" id="{1364EDA5-3567-457D-A39D-C366B7CAA795}"/>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7">
              <a:extLst>
                <a:ext uri="{FF2B5EF4-FFF2-40B4-BE49-F238E27FC236}">
                  <a16:creationId xmlns:a16="http://schemas.microsoft.com/office/drawing/2014/main" id="{4DC9659F-698F-4EB4-8F8E-228D4F2E1A52}"/>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46C607E7-740B-4375-B7B6-2CCFFF8EDD5B}"/>
              </a:ext>
              <a:ext uri="{C183D7F6-B498-43B3-948B-1728B52AA6E4}">
                <adec:decorative xmlns:adec="http://schemas.microsoft.com/office/drawing/2017/decorative" val="1"/>
              </a:ext>
            </a:extLst>
          </p:cNvPr>
          <p:cNvGrpSpPr/>
          <p:nvPr/>
        </p:nvGrpSpPr>
        <p:grpSpPr>
          <a:xfrm>
            <a:off x="7456771" y="1484081"/>
            <a:ext cx="409235" cy="424875"/>
            <a:chOff x="7474694" y="2197227"/>
            <a:chExt cx="409235" cy="424875"/>
          </a:xfrm>
        </p:grpSpPr>
        <p:sp>
          <p:nvSpPr>
            <p:cNvPr id="91" name="Freeform 56">
              <a:extLst>
                <a:ext uri="{FF2B5EF4-FFF2-40B4-BE49-F238E27FC236}">
                  <a16:creationId xmlns:a16="http://schemas.microsoft.com/office/drawing/2014/main" id="{9B4061F3-4A7E-4180-B4C9-EC9468B9AD1A}"/>
                </a:ext>
              </a:extLst>
            </p:cNvPr>
            <p:cNvSpPr/>
            <p:nvPr/>
          </p:nvSpPr>
          <p:spPr bwMode="auto">
            <a:xfrm>
              <a:off x="7474694" y="2197227"/>
              <a:ext cx="409235" cy="424875"/>
            </a:xfrm>
            <a:custGeom>
              <a:avLst/>
              <a:gdLst>
                <a:gd name="connsiteX0" fmla="*/ 700236 w 753925"/>
                <a:gd name="connsiteY0" fmla="*/ 497383 h 878728"/>
                <a:gd name="connsiteX1" fmla="*/ 700236 w 753925"/>
                <a:gd name="connsiteY1" fmla="*/ 499922 h 878728"/>
                <a:gd name="connsiteX2" fmla="*/ 701716 w 753925"/>
                <a:gd name="connsiteY2" fmla="*/ 498822 h 878728"/>
                <a:gd name="connsiteX3" fmla="*/ 526815 w 753925"/>
                <a:gd name="connsiteY3" fmla="*/ 13980 h 878728"/>
                <a:gd name="connsiteX4" fmla="*/ 526815 w 753925"/>
                <a:gd name="connsiteY4" fmla="*/ 237708 h 878728"/>
                <a:gd name="connsiteX5" fmla="*/ 736457 w 753925"/>
                <a:gd name="connsiteY5" fmla="*/ 237708 h 878728"/>
                <a:gd name="connsiteX6" fmla="*/ 0 w 753925"/>
                <a:gd name="connsiteY6" fmla="*/ 0 h 878728"/>
                <a:gd name="connsiteX7" fmla="*/ 544283 w 753925"/>
                <a:gd name="connsiteY7" fmla="*/ 0 h 878728"/>
                <a:gd name="connsiteX8" fmla="*/ 753925 w 753925"/>
                <a:gd name="connsiteY8" fmla="*/ 223727 h 878728"/>
                <a:gd name="connsiteX9" fmla="*/ 753925 w 753925"/>
                <a:gd name="connsiteY9" fmla="*/ 878728 h 878728"/>
                <a:gd name="connsiteX10" fmla="*/ 0 w 753925"/>
                <a:gd name="connsiteY10" fmla="*/ 878728 h 8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3925" h="878728">
                  <a:moveTo>
                    <a:pt x="700236" y="497383"/>
                  </a:moveTo>
                  <a:lnTo>
                    <a:pt x="700236" y="499922"/>
                  </a:lnTo>
                  <a:lnTo>
                    <a:pt x="701716" y="498822"/>
                  </a:lnTo>
                  <a:close/>
                  <a:moveTo>
                    <a:pt x="526815" y="13980"/>
                  </a:moveTo>
                  <a:lnTo>
                    <a:pt x="526815" y="237708"/>
                  </a:lnTo>
                  <a:lnTo>
                    <a:pt x="736457" y="237708"/>
                  </a:lnTo>
                  <a:close/>
                  <a:moveTo>
                    <a:pt x="0" y="0"/>
                  </a:moveTo>
                  <a:lnTo>
                    <a:pt x="544283" y="0"/>
                  </a:lnTo>
                  <a:lnTo>
                    <a:pt x="753925" y="223727"/>
                  </a:lnTo>
                  <a:lnTo>
                    <a:pt x="753925" y="878728"/>
                  </a:lnTo>
                  <a:lnTo>
                    <a:pt x="0" y="87872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962B494E-F6E0-4622-A02F-513B245EDC56}"/>
                </a:ext>
              </a:extLst>
            </p:cNvPr>
            <p:cNvGrpSpPr/>
            <p:nvPr/>
          </p:nvGrpSpPr>
          <p:grpSpPr>
            <a:xfrm>
              <a:off x="7538842" y="2382362"/>
              <a:ext cx="274587" cy="102852"/>
              <a:chOff x="3459707" y="2974975"/>
              <a:chExt cx="584874" cy="219075"/>
            </a:xfrm>
            <a:solidFill>
              <a:schemeClr val="tx1"/>
            </a:solidFill>
          </p:grpSpPr>
          <p:sp>
            <p:nvSpPr>
              <p:cNvPr id="95" name="Freeform 19">
                <a:extLst>
                  <a:ext uri="{FF2B5EF4-FFF2-40B4-BE49-F238E27FC236}">
                    <a16:creationId xmlns:a16="http://schemas.microsoft.com/office/drawing/2014/main" id="{B09B6094-475C-453B-941D-84CF3F78E57D}"/>
                  </a:ext>
                </a:extLst>
              </p:cNvPr>
              <p:cNvSpPr>
                <a:spLocks/>
              </p:cNvSpPr>
              <p:nvPr/>
            </p:nvSpPr>
            <p:spPr bwMode="auto">
              <a:xfrm>
                <a:off x="3901704" y="3051175"/>
                <a:ext cx="142877" cy="142875"/>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0">
                <a:extLst>
                  <a:ext uri="{FF2B5EF4-FFF2-40B4-BE49-F238E27FC236}">
                    <a16:creationId xmlns:a16="http://schemas.microsoft.com/office/drawing/2014/main" id="{CACBD58C-E152-4D21-A599-502E19A403D9}"/>
                  </a:ext>
                </a:extLst>
              </p:cNvPr>
              <p:cNvSpPr>
                <a:spLocks/>
              </p:cNvSpPr>
              <p:nvPr/>
            </p:nvSpPr>
            <p:spPr bwMode="auto">
              <a:xfrm>
                <a:off x="3901704" y="2974975"/>
                <a:ext cx="142877" cy="142875"/>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1">
                <a:extLst>
                  <a:ext uri="{FF2B5EF4-FFF2-40B4-BE49-F238E27FC236}">
                    <a16:creationId xmlns:a16="http://schemas.microsoft.com/office/drawing/2014/main" id="{17F0FBC5-F4B9-4611-9793-6748F85721F8}"/>
                  </a:ext>
                </a:extLst>
              </p:cNvPr>
              <p:cNvSpPr>
                <a:spLocks/>
              </p:cNvSpPr>
              <p:nvPr/>
            </p:nvSpPr>
            <p:spPr bwMode="auto">
              <a:xfrm>
                <a:off x="3459707" y="3051175"/>
                <a:ext cx="142877" cy="142875"/>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2">
                <a:extLst>
                  <a:ext uri="{FF2B5EF4-FFF2-40B4-BE49-F238E27FC236}">
                    <a16:creationId xmlns:a16="http://schemas.microsoft.com/office/drawing/2014/main" id="{3F850C72-11EA-451C-BCAE-BCA6EA47E555}"/>
                  </a:ext>
                </a:extLst>
              </p:cNvPr>
              <p:cNvSpPr>
                <a:spLocks/>
              </p:cNvSpPr>
              <p:nvPr/>
            </p:nvSpPr>
            <p:spPr bwMode="auto">
              <a:xfrm>
                <a:off x="3459707" y="2974975"/>
                <a:ext cx="142877" cy="142875"/>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3" name="Straight Connector 92">
              <a:extLst>
                <a:ext uri="{FF2B5EF4-FFF2-40B4-BE49-F238E27FC236}">
                  <a16:creationId xmlns:a16="http://schemas.microsoft.com/office/drawing/2014/main" id="{921326D4-A3D0-46B1-BEEF-885E1EE4923A}"/>
                </a:ext>
              </a:extLst>
            </p:cNvPr>
            <p:cNvCxnSpPr>
              <a:cxnSpLocks/>
            </p:cNvCxnSpPr>
            <p:nvPr/>
          </p:nvCxnSpPr>
          <p:spPr>
            <a:xfrm flipH="1">
              <a:off x="7621911" y="2351627"/>
              <a:ext cx="48048" cy="165973"/>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B458E55-B32D-4401-8E0F-C8859E166ED7}"/>
                </a:ext>
              </a:extLst>
            </p:cNvPr>
            <p:cNvCxnSpPr>
              <a:cxnSpLocks/>
            </p:cNvCxnSpPr>
            <p:nvPr/>
          </p:nvCxnSpPr>
          <p:spPr>
            <a:xfrm flipH="1">
              <a:off x="7681073" y="2355096"/>
              <a:ext cx="48048" cy="165973"/>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ABCF8F4-AD97-41FA-A056-F38562AF6EA4}"/>
              </a:ext>
              <a:ext uri="{C183D7F6-B498-43B3-948B-1728B52AA6E4}">
                <adec:decorative xmlns:adec="http://schemas.microsoft.com/office/drawing/2017/decorative" val="1"/>
              </a:ext>
            </a:extLst>
          </p:cNvPr>
          <p:cNvGrpSpPr/>
          <p:nvPr/>
        </p:nvGrpSpPr>
        <p:grpSpPr>
          <a:xfrm>
            <a:off x="9099004" y="4050543"/>
            <a:ext cx="431548" cy="553484"/>
            <a:chOff x="6559256" y="4995584"/>
            <a:chExt cx="788077" cy="1010750"/>
          </a:xfrm>
        </p:grpSpPr>
        <p:sp>
          <p:nvSpPr>
            <p:cNvPr id="100" name="Freeform 182">
              <a:extLst>
                <a:ext uri="{FF2B5EF4-FFF2-40B4-BE49-F238E27FC236}">
                  <a16:creationId xmlns:a16="http://schemas.microsoft.com/office/drawing/2014/main" id="{A72E8D46-C7BF-4A67-B456-1E7B4F949A26}"/>
                </a:ext>
              </a:extLst>
            </p:cNvPr>
            <p:cNvSpPr/>
            <p:nvPr/>
          </p:nvSpPr>
          <p:spPr bwMode="auto">
            <a:xfrm>
              <a:off x="6559256"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1" name="Picture 100">
              <a:extLst>
                <a:ext uri="{FF2B5EF4-FFF2-40B4-BE49-F238E27FC236}">
                  <a16:creationId xmlns:a16="http://schemas.microsoft.com/office/drawing/2014/main" id="{3E91625A-48FE-44F7-91C5-4D9AC187A470}"/>
                </a:ext>
              </a:extLst>
            </p:cNvPr>
            <p:cNvPicPr>
              <a:picLocks noChangeAspect="1"/>
            </p:cNvPicPr>
            <p:nvPr/>
          </p:nvPicPr>
          <p:blipFill>
            <a:blip r:embed="rId3">
              <a:lum bright="100000"/>
            </a:blip>
            <a:stretch>
              <a:fillRect/>
            </a:stretch>
          </p:blipFill>
          <p:spPr>
            <a:xfrm>
              <a:off x="6632303" y="5367747"/>
              <a:ext cx="641982" cy="420176"/>
            </a:xfrm>
            <a:prstGeom prst="rect">
              <a:avLst/>
            </a:prstGeom>
          </p:spPr>
        </p:pic>
      </p:grpSp>
      <p:grpSp>
        <p:nvGrpSpPr>
          <p:cNvPr id="102" name="Group 101">
            <a:extLst>
              <a:ext uri="{FF2B5EF4-FFF2-40B4-BE49-F238E27FC236}">
                <a16:creationId xmlns:a16="http://schemas.microsoft.com/office/drawing/2014/main" id="{C0A8B869-2DFA-4EBB-8F37-94F08B209A8C}"/>
              </a:ext>
              <a:ext uri="{C183D7F6-B498-43B3-948B-1728B52AA6E4}">
                <adec:decorative xmlns:adec="http://schemas.microsoft.com/office/drawing/2017/decorative" val="1"/>
              </a:ext>
            </a:extLst>
          </p:cNvPr>
          <p:cNvGrpSpPr/>
          <p:nvPr/>
        </p:nvGrpSpPr>
        <p:grpSpPr>
          <a:xfrm>
            <a:off x="7187257" y="4032384"/>
            <a:ext cx="543307" cy="629525"/>
            <a:chOff x="5908161" y="2881410"/>
            <a:chExt cx="566520" cy="656420"/>
          </a:xfrm>
        </p:grpSpPr>
        <p:sp>
          <p:nvSpPr>
            <p:cNvPr id="103" name="Freeform 182">
              <a:extLst>
                <a:ext uri="{FF2B5EF4-FFF2-40B4-BE49-F238E27FC236}">
                  <a16:creationId xmlns:a16="http://schemas.microsoft.com/office/drawing/2014/main" id="{F1CB9D02-571A-43EC-95BC-8E64ECEAE1D3}"/>
                </a:ext>
              </a:extLst>
            </p:cNvPr>
            <p:cNvSpPr/>
            <p:nvPr/>
          </p:nvSpPr>
          <p:spPr bwMode="auto">
            <a:xfrm>
              <a:off x="5908161" y="2881410"/>
              <a:ext cx="460753" cy="59093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AE77E06-11FD-4F57-87B3-C9960E2DAB5A}"/>
                </a:ext>
              </a:extLst>
            </p:cNvPr>
            <p:cNvGrpSpPr/>
            <p:nvPr/>
          </p:nvGrpSpPr>
          <p:grpSpPr>
            <a:xfrm>
              <a:off x="6076524" y="3139673"/>
              <a:ext cx="398157" cy="398157"/>
              <a:chOff x="11134725" y="1865313"/>
              <a:chExt cx="215900" cy="215900"/>
            </a:xfrm>
          </p:grpSpPr>
          <p:sp>
            <p:nvSpPr>
              <p:cNvPr id="105" name="Rectangle 103">
                <a:extLst>
                  <a:ext uri="{FF2B5EF4-FFF2-40B4-BE49-F238E27FC236}">
                    <a16:creationId xmlns:a16="http://schemas.microsoft.com/office/drawing/2014/main" id="{7C8B4E4C-FFA5-4F34-A624-698A79ABC828}"/>
                  </a:ext>
                </a:extLst>
              </p:cNvPr>
              <p:cNvSpPr>
                <a:spLocks noChangeArrowheads="1"/>
              </p:cNvSpPr>
              <p:nvPr/>
            </p:nvSpPr>
            <p:spPr bwMode="auto">
              <a:xfrm>
                <a:off x="11233150" y="2062163"/>
                <a:ext cx="2381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4">
                <a:extLst>
                  <a:ext uri="{FF2B5EF4-FFF2-40B4-BE49-F238E27FC236}">
                    <a16:creationId xmlns:a16="http://schemas.microsoft.com/office/drawing/2014/main" id="{DD9FDAAC-572D-4EC6-8EBB-C1CCAE337132}"/>
                  </a:ext>
                </a:extLst>
              </p:cNvPr>
              <p:cNvSpPr>
                <a:spLocks noChangeArrowheads="1"/>
              </p:cNvSpPr>
              <p:nvPr/>
            </p:nvSpPr>
            <p:spPr bwMode="auto">
              <a:xfrm>
                <a:off x="11134725" y="1962151"/>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a:extLst>
                  <a:ext uri="{FF2B5EF4-FFF2-40B4-BE49-F238E27FC236}">
                    <a16:creationId xmlns:a16="http://schemas.microsoft.com/office/drawing/2014/main" id="{C6BEAA2E-B390-4A76-9DB5-C61B0E969A05}"/>
                  </a:ext>
                </a:extLst>
              </p:cNvPr>
              <p:cNvSpPr>
                <a:spLocks/>
              </p:cNvSpPr>
              <p:nvPr/>
            </p:nvSpPr>
            <p:spPr bwMode="auto">
              <a:xfrm>
                <a:off x="11158538" y="2028826"/>
                <a:ext cx="30163" cy="28575"/>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3">
                <a:extLst>
                  <a:ext uri="{FF2B5EF4-FFF2-40B4-BE49-F238E27FC236}">
                    <a16:creationId xmlns:a16="http://schemas.microsoft.com/office/drawing/2014/main" id="{7B978E02-84E1-4865-B7AB-26DCD0D43209}"/>
                  </a:ext>
                </a:extLst>
              </p:cNvPr>
              <p:cNvSpPr>
                <a:spLocks noEditPoints="1"/>
              </p:cNvSpPr>
              <p:nvPr/>
            </p:nvSpPr>
            <p:spPr bwMode="auto">
              <a:xfrm>
                <a:off x="11149025" y="1881188"/>
                <a:ext cx="187325" cy="185738"/>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4">
                <a:extLst>
                  <a:ext uri="{FF2B5EF4-FFF2-40B4-BE49-F238E27FC236}">
                    <a16:creationId xmlns:a16="http://schemas.microsoft.com/office/drawing/2014/main" id="{44429ADC-1936-4F80-AEA0-EA3BDDB1E22A}"/>
                  </a:ext>
                </a:extLst>
              </p:cNvPr>
              <p:cNvSpPr>
                <a:spLocks/>
              </p:cNvSpPr>
              <p:nvPr/>
            </p:nvSpPr>
            <p:spPr bwMode="auto">
              <a:xfrm>
                <a:off x="11229975" y="1865313"/>
                <a:ext cx="22225" cy="1905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15">
                <a:extLst>
                  <a:ext uri="{FF2B5EF4-FFF2-40B4-BE49-F238E27FC236}">
                    <a16:creationId xmlns:a16="http://schemas.microsoft.com/office/drawing/2014/main" id="{CBD45060-1A6A-4BA0-A246-F8D07E65803A}"/>
                  </a:ext>
                </a:extLst>
              </p:cNvPr>
              <p:cNvSpPr>
                <a:spLocks noChangeArrowheads="1"/>
              </p:cNvSpPr>
              <p:nvPr/>
            </p:nvSpPr>
            <p:spPr bwMode="auto">
              <a:xfrm>
                <a:off x="11331575" y="1962151"/>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6">
                <a:extLst>
                  <a:ext uri="{FF2B5EF4-FFF2-40B4-BE49-F238E27FC236}">
                    <a16:creationId xmlns:a16="http://schemas.microsoft.com/office/drawing/2014/main" id="{8C424F5A-A63F-489D-8E6E-50ADF8EED9AB}"/>
                  </a:ext>
                </a:extLst>
              </p:cNvPr>
              <p:cNvSpPr>
                <a:spLocks/>
              </p:cNvSpPr>
              <p:nvPr/>
            </p:nvSpPr>
            <p:spPr bwMode="auto">
              <a:xfrm>
                <a:off x="11298238" y="1889126"/>
                <a:ext cx="28575" cy="28575"/>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9158BEC5-2099-4C7C-9A73-5544E30B0B47}"/>
                  </a:ext>
                </a:extLst>
              </p:cNvPr>
              <p:cNvSpPr>
                <a:spLocks/>
              </p:cNvSpPr>
              <p:nvPr/>
            </p:nvSpPr>
            <p:spPr bwMode="auto">
              <a:xfrm>
                <a:off x="11299825" y="2027238"/>
                <a:ext cx="30163" cy="28575"/>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053C3D39-390B-4663-9994-6259ACB1E0D4}"/>
                  </a:ext>
                </a:extLst>
              </p:cNvPr>
              <p:cNvSpPr>
                <a:spLocks/>
              </p:cNvSpPr>
              <p:nvPr/>
            </p:nvSpPr>
            <p:spPr bwMode="auto">
              <a:xfrm>
                <a:off x="11156950" y="1890713"/>
                <a:ext cx="30163" cy="28575"/>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4" name="TextBox 113">
            <a:extLst>
              <a:ext uri="{FF2B5EF4-FFF2-40B4-BE49-F238E27FC236}">
                <a16:creationId xmlns:a16="http://schemas.microsoft.com/office/drawing/2014/main" id="{CFAA8C90-B82D-4DB5-85D2-5F4302257DD9}"/>
              </a:ext>
            </a:extLst>
          </p:cNvPr>
          <p:cNvSpPr txBox="1"/>
          <p:nvPr/>
        </p:nvSpPr>
        <p:spPr>
          <a:xfrm>
            <a:off x="7060138" y="4710318"/>
            <a:ext cx="756617" cy="138499"/>
          </a:xfrm>
          <a:prstGeom prst="rect">
            <a:avLst/>
          </a:prstGeom>
          <a:noFill/>
        </p:spPr>
        <p:txBody>
          <a:bodyPr wrap="none" lIns="0" tIns="0" rIns="0" bIns="0" rtlCol="0">
            <a:spAutoFit/>
          </a:bodyPr>
          <a:lstStyle/>
          <a:p>
            <a:pPr algn="l"/>
            <a:r>
              <a:rPr lang="en-US" sz="900"/>
              <a:t>Database tools</a:t>
            </a:r>
          </a:p>
        </p:txBody>
      </p:sp>
      <p:cxnSp>
        <p:nvCxnSpPr>
          <p:cNvPr id="115" name="Straight Arrow Connector 114">
            <a:extLst>
              <a:ext uri="{FF2B5EF4-FFF2-40B4-BE49-F238E27FC236}">
                <a16:creationId xmlns:a16="http://schemas.microsoft.com/office/drawing/2014/main" id="{83E1E388-A46C-4C90-B1B0-3272B268256B}"/>
              </a:ext>
              <a:ext uri="{C183D7F6-B498-43B3-948B-1728B52AA6E4}">
                <adec:decorative xmlns:adec="http://schemas.microsoft.com/office/drawing/2017/decorative" val="1"/>
              </a:ext>
            </a:extLst>
          </p:cNvPr>
          <p:cNvCxnSpPr>
            <a:cxnSpLocks/>
          </p:cNvCxnSpPr>
          <p:nvPr/>
        </p:nvCxnSpPr>
        <p:spPr>
          <a:xfrm>
            <a:off x="7820907" y="4347450"/>
            <a:ext cx="629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F9E7943-E7EC-4318-8BD0-3AFEE0A4BD7A}"/>
              </a:ext>
              <a:ext uri="{C183D7F6-B498-43B3-948B-1728B52AA6E4}">
                <adec:decorative xmlns:adec="http://schemas.microsoft.com/office/drawing/2017/decorative" val="1"/>
              </a:ext>
            </a:extLst>
          </p:cNvPr>
          <p:cNvCxnSpPr>
            <a:cxnSpLocks/>
          </p:cNvCxnSpPr>
          <p:nvPr/>
        </p:nvCxnSpPr>
        <p:spPr>
          <a:xfrm flipH="1">
            <a:off x="9631093" y="4369381"/>
            <a:ext cx="629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04A049B5-619D-4919-932C-DC99A6E1C666}"/>
              </a:ext>
            </a:extLst>
          </p:cNvPr>
          <p:cNvSpPr txBox="1"/>
          <p:nvPr/>
        </p:nvSpPr>
        <p:spPr>
          <a:xfrm>
            <a:off x="10352368" y="4710318"/>
            <a:ext cx="573875" cy="138499"/>
          </a:xfrm>
          <a:prstGeom prst="rect">
            <a:avLst/>
          </a:prstGeom>
          <a:noFill/>
        </p:spPr>
        <p:txBody>
          <a:bodyPr wrap="none" lIns="0" tIns="0" rIns="0" bIns="0" rtlCol="0">
            <a:spAutoFit/>
          </a:bodyPr>
          <a:lstStyle/>
          <a:p>
            <a:pPr algn="l"/>
            <a:r>
              <a:rPr lang="en-US" sz="900"/>
              <a:t>Application</a:t>
            </a:r>
          </a:p>
        </p:txBody>
      </p:sp>
      <p:sp>
        <p:nvSpPr>
          <p:cNvPr id="118" name="TextBox 117">
            <a:extLst>
              <a:ext uri="{FF2B5EF4-FFF2-40B4-BE49-F238E27FC236}">
                <a16:creationId xmlns:a16="http://schemas.microsoft.com/office/drawing/2014/main" id="{A18348D9-56A3-4995-9F80-A8C8B39E2AC7}"/>
              </a:ext>
            </a:extLst>
          </p:cNvPr>
          <p:cNvSpPr txBox="1"/>
          <p:nvPr/>
        </p:nvSpPr>
        <p:spPr>
          <a:xfrm>
            <a:off x="8195709" y="3539803"/>
            <a:ext cx="1703993" cy="138499"/>
          </a:xfrm>
          <a:prstGeom prst="rect">
            <a:avLst/>
          </a:prstGeom>
          <a:noFill/>
        </p:spPr>
        <p:txBody>
          <a:bodyPr wrap="none" lIns="0" tIns="0" rIns="0" bIns="0" rtlCol="0">
            <a:spAutoFit/>
          </a:bodyPr>
          <a:lstStyle/>
          <a:p>
            <a:pPr algn="l"/>
            <a:r>
              <a:rPr lang="en-US" sz="900"/>
              <a:t>Azure Database Services Platform</a:t>
            </a:r>
          </a:p>
        </p:txBody>
      </p:sp>
      <p:grpSp>
        <p:nvGrpSpPr>
          <p:cNvPr id="119" name="Group 118">
            <a:extLst>
              <a:ext uri="{FF2B5EF4-FFF2-40B4-BE49-F238E27FC236}">
                <a16:creationId xmlns:a16="http://schemas.microsoft.com/office/drawing/2014/main" id="{6A6128A7-3E36-4B92-844E-5ACEFCEBFC6E}"/>
              </a:ext>
              <a:ext uri="{C183D7F6-B498-43B3-948B-1728B52AA6E4}">
                <adec:decorative xmlns:adec="http://schemas.microsoft.com/office/drawing/2017/decorative" val="1"/>
              </a:ext>
            </a:extLst>
          </p:cNvPr>
          <p:cNvGrpSpPr/>
          <p:nvPr/>
        </p:nvGrpSpPr>
        <p:grpSpPr>
          <a:xfrm>
            <a:off x="10314685" y="4133053"/>
            <a:ext cx="594656" cy="445992"/>
            <a:chOff x="11134725" y="2487613"/>
            <a:chExt cx="495300" cy="371475"/>
          </a:xfrm>
        </p:grpSpPr>
        <p:sp>
          <p:nvSpPr>
            <p:cNvPr id="120" name="Rectangle 225">
              <a:extLst>
                <a:ext uri="{FF2B5EF4-FFF2-40B4-BE49-F238E27FC236}">
                  <a16:creationId xmlns:a16="http://schemas.microsoft.com/office/drawing/2014/main" id="{8B9E6E65-4BC0-4807-BAF0-B1AEC7DB16E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Rectangle 226">
              <a:extLst>
                <a:ext uri="{FF2B5EF4-FFF2-40B4-BE49-F238E27FC236}">
                  <a16:creationId xmlns:a16="http://schemas.microsoft.com/office/drawing/2014/main" id="{76D2DA23-CCB1-4584-9947-CF093E12A4E7}"/>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7">
              <a:extLst>
                <a:ext uri="{FF2B5EF4-FFF2-40B4-BE49-F238E27FC236}">
                  <a16:creationId xmlns:a16="http://schemas.microsoft.com/office/drawing/2014/main" id="{C543FB09-EF6C-4602-8926-DA499B932CE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8">
              <a:extLst>
                <a:ext uri="{FF2B5EF4-FFF2-40B4-BE49-F238E27FC236}">
                  <a16:creationId xmlns:a16="http://schemas.microsoft.com/office/drawing/2014/main" id="{023BA2C6-32FE-4AA8-A5A7-5DB3DEDCA13F}"/>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29">
              <a:extLst>
                <a:ext uri="{FF2B5EF4-FFF2-40B4-BE49-F238E27FC236}">
                  <a16:creationId xmlns:a16="http://schemas.microsoft.com/office/drawing/2014/main" id="{41E9C79A-3A25-4822-8CB5-563AD763E7DE}"/>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Rectangle 230">
              <a:extLst>
                <a:ext uri="{FF2B5EF4-FFF2-40B4-BE49-F238E27FC236}">
                  <a16:creationId xmlns:a16="http://schemas.microsoft.com/office/drawing/2014/main" id="{8BB66182-1733-487D-BE1A-DAF4C603CD37}"/>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Rectangle 231">
              <a:extLst>
                <a:ext uri="{FF2B5EF4-FFF2-40B4-BE49-F238E27FC236}">
                  <a16:creationId xmlns:a16="http://schemas.microsoft.com/office/drawing/2014/main" id="{77546A25-F036-42BB-9441-929A5706BCD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Rectangle 232">
              <a:extLst>
                <a:ext uri="{FF2B5EF4-FFF2-40B4-BE49-F238E27FC236}">
                  <a16:creationId xmlns:a16="http://schemas.microsoft.com/office/drawing/2014/main" id="{068B8304-97D7-477B-8152-07ABFCE1DC1B}"/>
                </a:ext>
              </a:extLst>
            </p:cNvPr>
            <p:cNvSpPr>
              <a:spLocks noChangeArrowheads="1"/>
            </p:cNvSpPr>
            <p:nvPr/>
          </p:nvSpPr>
          <p:spPr bwMode="auto">
            <a:xfrm>
              <a:off x="11460163"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Rectangle 233">
              <a:extLst>
                <a:ext uri="{FF2B5EF4-FFF2-40B4-BE49-F238E27FC236}">
                  <a16:creationId xmlns:a16="http://schemas.microsoft.com/office/drawing/2014/main" id="{454FA51B-5036-43E6-A1C8-BA9B790C1B20}"/>
                </a:ext>
              </a:extLst>
            </p:cNvPr>
            <p:cNvSpPr>
              <a:spLocks noChangeArrowheads="1"/>
            </p:cNvSpPr>
            <p:nvPr/>
          </p:nvSpPr>
          <p:spPr bwMode="auto">
            <a:xfrm>
              <a:off x="11228388" y="2719388"/>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Rectangle 234">
              <a:extLst>
                <a:ext uri="{FF2B5EF4-FFF2-40B4-BE49-F238E27FC236}">
                  <a16:creationId xmlns:a16="http://schemas.microsoft.com/office/drawing/2014/main" id="{755C03B0-A1F0-4F44-8F0A-9C41B3A17B39}"/>
                </a:ext>
              </a:extLst>
            </p:cNvPr>
            <p:cNvSpPr>
              <a:spLocks noChangeArrowheads="1"/>
            </p:cNvSpPr>
            <p:nvPr/>
          </p:nvSpPr>
          <p:spPr bwMode="auto">
            <a:xfrm>
              <a:off x="11344275"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Rectangle 235">
              <a:extLst>
                <a:ext uri="{FF2B5EF4-FFF2-40B4-BE49-F238E27FC236}">
                  <a16:creationId xmlns:a16="http://schemas.microsoft.com/office/drawing/2014/main" id="{9653E9AD-DA1F-49D3-A19A-44386FD67474}"/>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1674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6" name="Straight Arrow Connector 95">
            <a:extLst>
              <a:ext uri="{FF2B5EF4-FFF2-40B4-BE49-F238E27FC236}">
                <a16:creationId xmlns:a16="http://schemas.microsoft.com/office/drawing/2014/main" id="{19572D3A-DDED-384A-8D77-F06B28204D98}"/>
              </a:ext>
              <a:ext uri="{C183D7F6-B498-43B3-948B-1728B52AA6E4}">
                <adec:decorative xmlns:adec="http://schemas.microsoft.com/office/drawing/2017/decorative" val="1"/>
              </a:ext>
            </a:extLst>
          </p:cNvPr>
          <p:cNvCxnSpPr>
            <a:cxnSpLocks/>
          </p:cNvCxnSpPr>
          <p:nvPr/>
        </p:nvCxnSpPr>
        <p:spPr>
          <a:xfrm>
            <a:off x="9040620" y="3319754"/>
            <a:ext cx="0" cy="6481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57556C-04DE-8D43-B5D4-423B1A498DB0}"/>
              </a:ext>
              <a:ext uri="{C183D7F6-B498-43B3-948B-1728B52AA6E4}">
                <adec:decorative xmlns:adec="http://schemas.microsoft.com/office/drawing/2017/decorative" val="1"/>
              </a:ext>
            </a:extLst>
          </p:cNvPr>
          <p:cNvSpPr/>
          <p:nvPr/>
        </p:nvSpPr>
        <p:spPr bwMode="auto">
          <a:xfrm>
            <a:off x="8104786" y="3469599"/>
            <a:ext cx="1888067" cy="266616"/>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964" y="457200"/>
            <a:ext cx="5280894" cy="1477328"/>
          </a:xfrm>
        </p:spPr>
        <p:txBody>
          <a:bodyPr/>
          <a:lstStyle/>
          <a:p>
            <a:r>
              <a:rPr lang="en-US" sz="3200" dirty="0"/>
              <a:t>Reduce administration through developer freedom with a fully managed service</a:t>
            </a:r>
          </a:p>
        </p:txBody>
      </p:sp>
      <p:sp>
        <p:nvSpPr>
          <p:cNvPr id="6" name="Text Placeholder 5">
            <a:extLst>
              <a:ext uri="{FF2B5EF4-FFF2-40B4-BE49-F238E27FC236}">
                <a16:creationId xmlns:a16="http://schemas.microsoft.com/office/drawing/2014/main" id="{CB87B3B6-EE16-3C45-9756-0E249B55695C}"/>
              </a:ext>
            </a:extLst>
          </p:cNvPr>
          <p:cNvSpPr>
            <a:spLocks noGrp="1"/>
          </p:cNvSpPr>
          <p:nvPr>
            <p:ph type="body" sz="quarter" idx="10"/>
          </p:nvPr>
        </p:nvSpPr>
        <p:spPr>
          <a:xfrm>
            <a:off x="584200" y="2143420"/>
            <a:ext cx="5005439" cy="3783985"/>
          </a:xfrm>
        </p:spPr>
        <p:txBody>
          <a:bodyPr/>
          <a:lstStyle/>
          <a:p>
            <a:pPr>
              <a:lnSpc>
                <a:spcPct val="110000"/>
              </a:lnSpc>
              <a:spcBef>
                <a:spcPts val="600"/>
              </a:spcBef>
              <a:spcAft>
                <a:spcPts val="600"/>
              </a:spcAft>
            </a:pPr>
            <a:r>
              <a:rPr lang="en-US" sz="1400" dirty="0">
                <a:latin typeface="+mn-lt"/>
                <a:ea typeface="Segoe UI Semibold" panose="020B0502040204020203" pitchFamily="34" charset="0"/>
                <a:cs typeface="Segoe UI Semibold" panose="020B0502040204020203" pitchFamily="34" charset="0"/>
              </a:rPr>
              <a:t>Use Azure Portal, Azure CLI, or your custom management app and capitalize on features like:</a:t>
            </a:r>
          </a:p>
          <a:p>
            <a:pPr marL="285750" indent="-285750">
              <a:lnSpc>
                <a:spcPct val="110000"/>
              </a:lnSpc>
              <a:spcBef>
                <a:spcPts val="600"/>
              </a:spcBef>
              <a:spcAft>
                <a:spcPts val="600"/>
              </a:spcAft>
              <a:buFont typeface="Arial" panose="020B0604020202020204" pitchFamily="34" charset="0"/>
              <a:buChar char="•"/>
            </a:pPr>
            <a:r>
              <a:rPr lang="en-US" sz="1100" dirty="0">
                <a:latin typeface="+mn-lt"/>
                <a:ea typeface="Segoe UI Semibold" panose="020B0502040204020203" pitchFamily="34" charset="0"/>
                <a:cs typeface="Segoe UI Semibold" panose="020B0502040204020203" pitchFamily="34" charset="0"/>
              </a:rPr>
              <a:t>Built in HA at no additional cost</a:t>
            </a:r>
          </a:p>
          <a:p>
            <a:pPr marL="285750" indent="-285750">
              <a:lnSpc>
                <a:spcPct val="110000"/>
              </a:lnSpc>
              <a:spcBef>
                <a:spcPts val="600"/>
              </a:spcBef>
              <a:spcAft>
                <a:spcPts val="600"/>
              </a:spcAft>
              <a:buFont typeface="Arial" panose="020B0604020202020204" pitchFamily="34" charset="0"/>
              <a:buChar char="•"/>
            </a:pPr>
            <a:r>
              <a:rPr lang="en-US" sz="1100" dirty="0">
                <a:latin typeface="+mn-lt"/>
                <a:ea typeface="Segoe UI Semibold" panose="020B0502040204020203" pitchFamily="34" charset="0"/>
                <a:cs typeface="Segoe UI Semibold" panose="020B0502040204020203" pitchFamily="34" charset="0"/>
              </a:rPr>
              <a:t>Reliable performance and pay-as-you-go </a:t>
            </a:r>
            <a:br>
              <a:rPr lang="en-US" sz="1100" dirty="0">
                <a:latin typeface="+mn-lt"/>
                <a:ea typeface="Segoe UI Semibold" panose="020B0502040204020203" pitchFamily="34" charset="0"/>
                <a:cs typeface="Segoe UI Semibold" panose="020B0502040204020203" pitchFamily="34" charset="0"/>
              </a:rPr>
            </a:br>
            <a:r>
              <a:rPr lang="en-US" sz="1100" dirty="0">
                <a:latin typeface="+mn-lt"/>
                <a:ea typeface="Segoe UI Semibold" panose="020B0502040204020203" pitchFamily="34" charset="0"/>
                <a:cs typeface="Segoe UI Semibold" panose="020B0502040204020203" pitchFamily="34" charset="0"/>
              </a:rPr>
              <a:t>pricing with several service tiers </a:t>
            </a:r>
          </a:p>
          <a:p>
            <a:pPr marL="285750" indent="-285750">
              <a:lnSpc>
                <a:spcPct val="110000"/>
              </a:lnSpc>
              <a:spcBef>
                <a:spcPts val="600"/>
              </a:spcBef>
              <a:spcAft>
                <a:spcPts val="600"/>
              </a:spcAft>
              <a:buFont typeface="Arial" panose="020B0604020202020204" pitchFamily="34" charset="0"/>
              <a:buChar char="•"/>
            </a:pPr>
            <a:r>
              <a:rPr lang="en-US" sz="1100" dirty="0">
                <a:latin typeface="+mn-lt"/>
                <a:ea typeface="Segoe UI Semibold" panose="020B0502040204020203" pitchFamily="34" charset="0"/>
                <a:cs typeface="Segoe UI Semibold" panose="020B0502040204020203" pitchFamily="34" charset="0"/>
              </a:rPr>
              <a:t>On demand scaling within seconds</a:t>
            </a:r>
          </a:p>
          <a:p>
            <a:pPr marL="285750" indent="-285750">
              <a:lnSpc>
                <a:spcPct val="110000"/>
              </a:lnSpc>
              <a:spcBef>
                <a:spcPts val="600"/>
              </a:spcBef>
              <a:spcAft>
                <a:spcPts val="600"/>
              </a:spcAft>
              <a:buFont typeface="Arial" panose="020B0604020202020204" pitchFamily="34" charset="0"/>
              <a:buChar char="•"/>
            </a:pPr>
            <a:r>
              <a:rPr lang="en-US" sz="1100" dirty="0">
                <a:latin typeface="+mn-lt"/>
                <a:ea typeface="Segoe UI Semibold" panose="020B0502040204020203" pitchFamily="34" charset="0"/>
                <a:cs typeface="Segoe UI Semibold" panose="020B0502040204020203" pitchFamily="34" charset="0"/>
              </a:rPr>
              <a:t>Protected data at-rest and in-motion</a:t>
            </a:r>
          </a:p>
          <a:p>
            <a:pPr marL="285750" indent="-285750">
              <a:lnSpc>
                <a:spcPct val="110000"/>
              </a:lnSpc>
              <a:spcBef>
                <a:spcPts val="600"/>
              </a:spcBef>
              <a:spcAft>
                <a:spcPts val="600"/>
              </a:spcAft>
              <a:buFont typeface="Arial" panose="020B0604020202020204" pitchFamily="34" charset="0"/>
              <a:buChar char="•"/>
            </a:pPr>
            <a:r>
              <a:rPr lang="en-US" sz="1100" dirty="0">
                <a:latin typeface="+mn-lt"/>
                <a:ea typeface="Segoe UI Semibold" panose="020B0502040204020203" pitchFamily="34" charset="0"/>
                <a:cs typeface="Segoe UI Semibold" panose="020B0502040204020203" pitchFamily="34" charset="0"/>
              </a:rPr>
              <a:t>Automated backup and point-in-time-</a:t>
            </a:r>
            <a:br>
              <a:rPr lang="en-US" sz="1100" dirty="0">
                <a:latin typeface="+mn-lt"/>
                <a:ea typeface="Segoe UI Semibold" panose="020B0502040204020203" pitchFamily="34" charset="0"/>
                <a:cs typeface="Segoe UI Semibold" panose="020B0502040204020203" pitchFamily="34" charset="0"/>
              </a:rPr>
            </a:br>
            <a:r>
              <a:rPr lang="en-US" sz="1100" dirty="0">
                <a:latin typeface="+mn-lt"/>
                <a:ea typeface="Segoe UI Semibold" panose="020B0502040204020203" pitchFamily="34" charset="0"/>
                <a:cs typeface="Segoe UI Semibold" panose="020B0502040204020203" pitchFamily="34" charset="0"/>
              </a:rPr>
              <a:t>restore for up to 35 days</a:t>
            </a:r>
          </a:p>
          <a:p>
            <a:pPr>
              <a:lnSpc>
                <a:spcPct val="110000"/>
              </a:lnSpc>
              <a:spcBef>
                <a:spcPts val="600"/>
              </a:spcBef>
              <a:spcAft>
                <a:spcPts val="600"/>
              </a:spcAft>
            </a:pPr>
            <a:r>
              <a:rPr lang="en-US" sz="1400" dirty="0">
                <a:latin typeface="+mn-lt"/>
                <a:ea typeface="Segoe UI Semibold" panose="020B0502040204020203" pitchFamily="34" charset="0"/>
                <a:cs typeface="Segoe UI Semibold" panose="020B0502040204020203" pitchFamily="34" charset="0"/>
              </a:rPr>
              <a:t>Choose from a wide variety of compatible programming languages and drivers to facilitate development </a:t>
            </a:r>
          </a:p>
          <a:p>
            <a:pPr>
              <a:lnSpc>
                <a:spcPct val="110000"/>
              </a:lnSpc>
              <a:spcBef>
                <a:spcPts val="600"/>
              </a:spcBef>
              <a:spcAft>
                <a:spcPts val="600"/>
              </a:spcAft>
            </a:pPr>
            <a:r>
              <a:rPr lang="en-US" sz="1400" dirty="0">
                <a:latin typeface="+mn-lt"/>
                <a:ea typeface="Segoe UI Semibold" panose="020B0502040204020203" pitchFamily="34" charset="0"/>
                <a:cs typeface="Segoe UI Semibold" panose="020B0502040204020203" pitchFamily="34" charset="0"/>
              </a:rPr>
              <a:t>Simplify database management with automatic updates, security fixes, and new feature updates </a:t>
            </a:r>
          </a:p>
        </p:txBody>
      </p:sp>
      <p:sp>
        <p:nvSpPr>
          <p:cNvPr id="5" name="TextBox 4">
            <a:extLst>
              <a:ext uri="{FF2B5EF4-FFF2-40B4-BE49-F238E27FC236}">
                <a16:creationId xmlns:a16="http://schemas.microsoft.com/office/drawing/2014/main" id="{55BD6CDA-EC9D-9A4F-AC62-CDAAEB507C80}"/>
              </a:ext>
            </a:extLst>
          </p:cNvPr>
          <p:cNvSpPr txBox="1"/>
          <p:nvPr/>
        </p:nvSpPr>
        <p:spPr>
          <a:xfrm>
            <a:off x="9334484" y="2876653"/>
            <a:ext cx="921161" cy="276999"/>
          </a:xfrm>
          <a:prstGeom prst="rect">
            <a:avLst/>
          </a:prstGeom>
          <a:noFill/>
        </p:spPr>
        <p:txBody>
          <a:bodyPr wrap="square" lIns="0" tIns="0" rIns="0" bIns="0" rtlCol="0">
            <a:spAutoFit/>
          </a:bodyPr>
          <a:lstStyle/>
          <a:p>
            <a:pPr algn="ctr"/>
            <a:r>
              <a:rPr lang="en-US" sz="900" dirty="0">
                <a:gradFill>
                  <a:gsLst>
                    <a:gs pos="2917">
                      <a:schemeClr val="tx1"/>
                    </a:gs>
                    <a:gs pos="30000">
                      <a:schemeClr val="tx1"/>
                    </a:gs>
                  </a:gsLst>
                  <a:lin ang="5400000" scaled="0"/>
                </a:gradFill>
              </a:rPr>
              <a:t>Azure Resource Manager</a:t>
            </a:r>
          </a:p>
        </p:txBody>
      </p:sp>
      <p:sp>
        <p:nvSpPr>
          <p:cNvPr id="15" name="Freeform 14">
            <a:extLst>
              <a:ext uri="{FF2B5EF4-FFF2-40B4-BE49-F238E27FC236}">
                <a16:creationId xmlns:a16="http://schemas.microsoft.com/office/drawing/2014/main" id="{917B133A-078B-8842-8715-B754D98F0B74}"/>
              </a:ext>
              <a:ext uri="{C183D7F6-B498-43B3-948B-1728B52AA6E4}">
                <adec:decorative xmlns:adec="http://schemas.microsoft.com/office/drawing/2017/decorative" val="1"/>
              </a:ext>
            </a:extLst>
          </p:cNvPr>
          <p:cNvSpPr/>
          <p:nvPr/>
        </p:nvSpPr>
        <p:spPr bwMode="auto">
          <a:xfrm rot="10800000">
            <a:off x="9469541" y="2211890"/>
            <a:ext cx="849701" cy="539027"/>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7B7F404-BC15-F34A-9D5A-B87ACB6BF074}"/>
              </a:ext>
              <a:ext uri="{C183D7F6-B498-43B3-948B-1728B52AA6E4}">
                <adec:decorative xmlns:adec="http://schemas.microsoft.com/office/drawing/2017/decorative" val="1"/>
              </a:ext>
            </a:extLst>
          </p:cNvPr>
          <p:cNvSpPr/>
          <p:nvPr/>
        </p:nvSpPr>
        <p:spPr bwMode="auto">
          <a:xfrm rot="10800000" flipH="1">
            <a:off x="7652644" y="2206658"/>
            <a:ext cx="849701" cy="539027"/>
          </a:xfrm>
          <a:custGeom>
            <a:avLst/>
            <a:gdLst>
              <a:gd name="connsiteX0" fmla="*/ 0 w 674255"/>
              <a:gd name="connsiteY0" fmla="*/ 406400 h 406400"/>
              <a:gd name="connsiteX1" fmla="*/ 0 w 674255"/>
              <a:gd name="connsiteY1" fmla="*/ 0 h 406400"/>
              <a:gd name="connsiteX2" fmla="*/ 674255 w 674255"/>
              <a:gd name="connsiteY2" fmla="*/ 0 h 406400"/>
            </a:gdLst>
            <a:ahLst/>
            <a:cxnLst>
              <a:cxn ang="0">
                <a:pos x="connsiteX0" y="connsiteY0"/>
              </a:cxn>
              <a:cxn ang="0">
                <a:pos x="connsiteX1" y="connsiteY1"/>
              </a:cxn>
              <a:cxn ang="0">
                <a:pos x="connsiteX2" y="connsiteY2"/>
              </a:cxn>
            </a:cxnLst>
            <a:rect l="l" t="t" r="r" b="b"/>
            <a:pathLst>
              <a:path w="674255" h="406400">
                <a:moveTo>
                  <a:pt x="0" y="406400"/>
                </a:moveTo>
                <a:lnTo>
                  <a:pt x="0" y="0"/>
                </a:lnTo>
                <a:lnTo>
                  <a:pt x="674255"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C361BEF-B9A4-D34D-8F5B-EBE7E8811732}"/>
              </a:ext>
              <a:ext uri="{C183D7F6-B498-43B3-948B-1728B52AA6E4}">
                <adec:decorative xmlns:adec="http://schemas.microsoft.com/office/drawing/2017/decorative" val="1"/>
              </a:ext>
            </a:extLst>
          </p:cNvPr>
          <p:cNvCxnSpPr>
            <a:cxnSpLocks/>
          </p:cNvCxnSpPr>
          <p:nvPr/>
        </p:nvCxnSpPr>
        <p:spPr>
          <a:xfrm>
            <a:off x="9047706" y="2206659"/>
            <a:ext cx="0" cy="3648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0AFFD4-B101-4A46-99B0-310830009A27}"/>
              </a:ext>
            </a:extLst>
          </p:cNvPr>
          <p:cNvSpPr txBox="1"/>
          <p:nvPr/>
        </p:nvSpPr>
        <p:spPr>
          <a:xfrm>
            <a:off x="8742958" y="2021352"/>
            <a:ext cx="621965" cy="138499"/>
          </a:xfrm>
          <a:prstGeom prst="rect">
            <a:avLst/>
          </a:prstGeom>
          <a:noFill/>
        </p:spPr>
        <p:txBody>
          <a:bodyPr wrap="none" lIns="0" tIns="0" rIns="0" bIns="0" rtlCol="0">
            <a:spAutoFit/>
          </a:bodyPr>
          <a:lstStyle/>
          <a:p>
            <a:pPr algn="l"/>
            <a:r>
              <a:rPr lang="en-US" sz="900"/>
              <a:t>Azure Portal</a:t>
            </a:r>
          </a:p>
        </p:txBody>
      </p:sp>
      <p:sp>
        <p:nvSpPr>
          <p:cNvPr id="27" name="TextBox 26">
            <a:extLst>
              <a:ext uri="{FF2B5EF4-FFF2-40B4-BE49-F238E27FC236}">
                <a16:creationId xmlns:a16="http://schemas.microsoft.com/office/drawing/2014/main" id="{E6533134-06BC-DB47-B26D-703B3E47A823}"/>
              </a:ext>
            </a:extLst>
          </p:cNvPr>
          <p:cNvSpPr txBox="1"/>
          <p:nvPr/>
        </p:nvSpPr>
        <p:spPr>
          <a:xfrm>
            <a:off x="9877942" y="2021352"/>
            <a:ext cx="900888" cy="138499"/>
          </a:xfrm>
          <a:prstGeom prst="rect">
            <a:avLst/>
          </a:prstGeom>
          <a:noFill/>
        </p:spPr>
        <p:txBody>
          <a:bodyPr wrap="none" lIns="0" tIns="0" rIns="0" bIns="0" rtlCol="0">
            <a:spAutoFit/>
          </a:bodyPr>
          <a:lstStyle/>
          <a:p>
            <a:pPr algn="l"/>
            <a:r>
              <a:rPr lang="en-US" sz="900"/>
              <a:t>Custom Mgt. App</a:t>
            </a:r>
          </a:p>
        </p:txBody>
      </p:sp>
      <p:sp>
        <p:nvSpPr>
          <p:cNvPr id="28" name="TextBox 27">
            <a:extLst>
              <a:ext uri="{FF2B5EF4-FFF2-40B4-BE49-F238E27FC236}">
                <a16:creationId xmlns:a16="http://schemas.microsoft.com/office/drawing/2014/main" id="{A21A7057-EB76-EF4D-AF5F-C005E37EAF7E}"/>
              </a:ext>
            </a:extLst>
          </p:cNvPr>
          <p:cNvSpPr txBox="1"/>
          <p:nvPr/>
        </p:nvSpPr>
        <p:spPr>
          <a:xfrm>
            <a:off x="7416067" y="2021352"/>
            <a:ext cx="482504" cy="138499"/>
          </a:xfrm>
          <a:prstGeom prst="rect">
            <a:avLst/>
          </a:prstGeom>
          <a:noFill/>
        </p:spPr>
        <p:txBody>
          <a:bodyPr wrap="none" lIns="0" tIns="0" rIns="0" bIns="0" rtlCol="0">
            <a:spAutoFit/>
          </a:bodyPr>
          <a:lstStyle/>
          <a:p>
            <a:pPr algn="l"/>
            <a:r>
              <a:rPr lang="en-US" sz="900" dirty="0"/>
              <a:t>Azure CLI</a:t>
            </a:r>
          </a:p>
        </p:txBody>
      </p:sp>
      <p:grpSp>
        <p:nvGrpSpPr>
          <p:cNvPr id="29" name="Group 100">
            <a:extLst>
              <a:ext uri="{FF2B5EF4-FFF2-40B4-BE49-F238E27FC236}">
                <a16:creationId xmlns:a16="http://schemas.microsoft.com/office/drawing/2014/main" id="{EE947D6B-2960-6440-90AE-53D5462D15B2}"/>
              </a:ext>
              <a:ext uri="{C183D7F6-B498-43B3-948B-1728B52AA6E4}">
                <adec:decorative xmlns:adec="http://schemas.microsoft.com/office/drawing/2017/decorative" val="1"/>
              </a:ext>
            </a:extLst>
          </p:cNvPr>
          <p:cNvGrpSpPr>
            <a:grpSpLocks noChangeAspect="1"/>
          </p:cNvGrpSpPr>
          <p:nvPr/>
        </p:nvGrpSpPr>
        <p:grpSpPr bwMode="auto">
          <a:xfrm>
            <a:off x="10088747" y="1458169"/>
            <a:ext cx="485627" cy="479479"/>
            <a:chOff x="7014" y="999"/>
            <a:chExt cx="316" cy="312"/>
          </a:xfrm>
        </p:grpSpPr>
        <p:sp>
          <p:nvSpPr>
            <p:cNvPr id="30" name="Freeform 101">
              <a:extLst>
                <a:ext uri="{FF2B5EF4-FFF2-40B4-BE49-F238E27FC236}">
                  <a16:creationId xmlns:a16="http://schemas.microsoft.com/office/drawing/2014/main" id="{BAA2BE8A-6338-8445-B558-C2D505AFA5DD}"/>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
              <a:extLst>
                <a:ext uri="{FF2B5EF4-FFF2-40B4-BE49-F238E27FC236}">
                  <a16:creationId xmlns:a16="http://schemas.microsoft.com/office/drawing/2014/main" id="{6342700E-0330-0A4B-8F57-5465F40BAEDC}"/>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3">
              <a:extLst>
                <a:ext uri="{FF2B5EF4-FFF2-40B4-BE49-F238E27FC236}">
                  <a16:creationId xmlns:a16="http://schemas.microsoft.com/office/drawing/2014/main" id="{311819FA-E3AA-8241-BC58-1E382133BCB0}"/>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4">
              <a:extLst>
                <a:ext uri="{FF2B5EF4-FFF2-40B4-BE49-F238E27FC236}">
                  <a16:creationId xmlns:a16="http://schemas.microsoft.com/office/drawing/2014/main" id="{2A654470-99B1-0147-9DFC-78F7C59B2708}"/>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5">
              <a:extLst>
                <a:ext uri="{FF2B5EF4-FFF2-40B4-BE49-F238E27FC236}">
                  <a16:creationId xmlns:a16="http://schemas.microsoft.com/office/drawing/2014/main" id="{819DF80C-2498-B74F-AD4D-2915E6198313}"/>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6">
              <a:extLst>
                <a:ext uri="{FF2B5EF4-FFF2-40B4-BE49-F238E27FC236}">
                  <a16:creationId xmlns:a16="http://schemas.microsoft.com/office/drawing/2014/main" id="{713EBD6A-F948-4345-B37F-A1D280C39E63}"/>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7">
              <a:extLst>
                <a:ext uri="{FF2B5EF4-FFF2-40B4-BE49-F238E27FC236}">
                  <a16:creationId xmlns:a16="http://schemas.microsoft.com/office/drawing/2014/main" id="{001D05B1-CDE1-9B4D-8369-796EE613EF42}"/>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8">
              <a:extLst>
                <a:ext uri="{FF2B5EF4-FFF2-40B4-BE49-F238E27FC236}">
                  <a16:creationId xmlns:a16="http://schemas.microsoft.com/office/drawing/2014/main" id="{2C126537-C79B-FE4E-8726-76159C668A31}"/>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9">
              <a:extLst>
                <a:ext uri="{FF2B5EF4-FFF2-40B4-BE49-F238E27FC236}">
                  <a16:creationId xmlns:a16="http://schemas.microsoft.com/office/drawing/2014/main" id="{0A335F89-263E-4C47-9672-0591E37500D6}"/>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701EF297-2AC4-064A-85E0-3FB4F36A9086}"/>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1">
              <a:extLst>
                <a:ext uri="{FF2B5EF4-FFF2-40B4-BE49-F238E27FC236}">
                  <a16:creationId xmlns:a16="http://schemas.microsoft.com/office/drawing/2014/main" id="{E11F8866-1D80-404E-9546-2219FB0CE6C5}"/>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2">
              <a:extLst>
                <a:ext uri="{FF2B5EF4-FFF2-40B4-BE49-F238E27FC236}">
                  <a16:creationId xmlns:a16="http://schemas.microsoft.com/office/drawing/2014/main" id="{0CCCCB7F-1E5B-9841-928F-2629ABDA59E9}"/>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3">
              <a:extLst>
                <a:ext uri="{FF2B5EF4-FFF2-40B4-BE49-F238E27FC236}">
                  <a16:creationId xmlns:a16="http://schemas.microsoft.com/office/drawing/2014/main" id="{213B11F2-A27A-D240-92F3-9B3214F98BDC}"/>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4">
              <a:extLst>
                <a:ext uri="{FF2B5EF4-FFF2-40B4-BE49-F238E27FC236}">
                  <a16:creationId xmlns:a16="http://schemas.microsoft.com/office/drawing/2014/main" id="{6E123390-474D-C149-AFD5-955CA7D28E02}"/>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15">
              <a:extLst>
                <a:ext uri="{FF2B5EF4-FFF2-40B4-BE49-F238E27FC236}">
                  <a16:creationId xmlns:a16="http://schemas.microsoft.com/office/drawing/2014/main" id="{3ACF04E9-1F9B-6C41-BFD4-A91121D5E295}"/>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6">
              <a:extLst>
                <a:ext uri="{FF2B5EF4-FFF2-40B4-BE49-F238E27FC236}">
                  <a16:creationId xmlns:a16="http://schemas.microsoft.com/office/drawing/2014/main" id="{C1300F76-0C08-1B4F-B3FE-8B60D0CE9730}"/>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
              <a:extLst>
                <a:ext uri="{FF2B5EF4-FFF2-40B4-BE49-F238E27FC236}">
                  <a16:creationId xmlns:a16="http://schemas.microsoft.com/office/drawing/2014/main" id="{12B05B9D-C5B2-AC4C-A8F4-40B5F494027F}"/>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8">
              <a:extLst>
                <a:ext uri="{FF2B5EF4-FFF2-40B4-BE49-F238E27FC236}">
                  <a16:creationId xmlns:a16="http://schemas.microsoft.com/office/drawing/2014/main" id="{93C21DB3-31B4-C147-84D0-15A2072886A7}"/>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9">
              <a:extLst>
                <a:ext uri="{FF2B5EF4-FFF2-40B4-BE49-F238E27FC236}">
                  <a16:creationId xmlns:a16="http://schemas.microsoft.com/office/drawing/2014/main" id="{0BDD58C1-F169-DF41-979B-4619480985ED}"/>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20">
              <a:extLst>
                <a:ext uri="{FF2B5EF4-FFF2-40B4-BE49-F238E27FC236}">
                  <a16:creationId xmlns:a16="http://schemas.microsoft.com/office/drawing/2014/main" id="{CC86A021-E42F-7E4A-91F4-D344315B9339}"/>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21">
              <a:extLst>
                <a:ext uri="{FF2B5EF4-FFF2-40B4-BE49-F238E27FC236}">
                  <a16:creationId xmlns:a16="http://schemas.microsoft.com/office/drawing/2014/main" id="{908BF6B7-0BF7-A54E-9CA0-568A3DE51F61}"/>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22">
              <a:extLst>
                <a:ext uri="{FF2B5EF4-FFF2-40B4-BE49-F238E27FC236}">
                  <a16:creationId xmlns:a16="http://schemas.microsoft.com/office/drawing/2014/main" id="{98403D01-9785-C945-8892-DE5074D2B2EA}"/>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23">
              <a:extLst>
                <a:ext uri="{FF2B5EF4-FFF2-40B4-BE49-F238E27FC236}">
                  <a16:creationId xmlns:a16="http://schemas.microsoft.com/office/drawing/2014/main" id="{D3C17687-817C-1E4C-A2FB-1E8C408CC8EE}"/>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4">
              <a:extLst>
                <a:ext uri="{FF2B5EF4-FFF2-40B4-BE49-F238E27FC236}">
                  <a16:creationId xmlns:a16="http://schemas.microsoft.com/office/drawing/2014/main" id="{E3B64E96-6FAC-E04F-B5F2-D0B6343B5E6A}"/>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25">
              <a:extLst>
                <a:ext uri="{FF2B5EF4-FFF2-40B4-BE49-F238E27FC236}">
                  <a16:creationId xmlns:a16="http://schemas.microsoft.com/office/drawing/2014/main" id="{87C0BF3A-280C-0F43-957D-101A9815F731}"/>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6">
              <a:extLst>
                <a:ext uri="{FF2B5EF4-FFF2-40B4-BE49-F238E27FC236}">
                  <a16:creationId xmlns:a16="http://schemas.microsoft.com/office/drawing/2014/main" id="{A1C6C80C-A873-914D-B353-D61C99BA6A28}"/>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7">
              <a:extLst>
                <a:ext uri="{FF2B5EF4-FFF2-40B4-BE49-F238E27FC236}">
                  <a16:creationId xmlns:a16="http://schemas.microsoft.com/office/drawing/2014/main" id="{4F1F6E77-A596-3549-95DA-3892DF211DCA}"/>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TextBox 86">
            <a:extLst>
              <a:ext uri="{FF2B5EF4-FFF2-40B4-BE49-F238E27FC236}">
                <a16:creationId xmlns:a16="http://schemas.microsoft.com/office/drawing/2014/main" id="{E2300719-FA18-6F4E-9121-15FBDB27904C}"/>
              </a:ext>
            </a:extLst>
          </p:cNvPr>
          <p:cNvSpPr txBox="1"/>
          <p:nvPr/>
        </p:nvSpPr>
        <p:spPr>
          <a:xfrm>
            <a:off x="7060138" y="4710318"/>
            <a:ext cx="756617" cy="138499"/>
          </a:xfrm>
          <a:prstGeom prst="rect">
            <a:avLst/>
          </a:prstGeom>
          <a:noFill/>
        </p:spPr>
        <p:txBody>
          <a:bodyPr wrap="none" lIns="0" tIns="0" rIns="0" bIns="0" rtlCol="0">
            <a:spAutoFit/>
          </a:bodyPr>
          <a:lstStyle/>
          <a:p>
            <a:pPr algn="l"/>
            <a:r>
              <a:rPr lang="en-US" sz="900"/>
              <a:t>Database tools</a:t>
            </a:r>
          </a:p>
        </p:txBody>
      </p:sp>
      <p:cxnSp>
        <p:nvCxnSpPr>
          <p:cNvPr id="88" name="Straight Arrow Connector 87">
            <a:extLst>
              <a:ext uri="{FF2B5EF4-FFF2-40B4-BE49-F238E27FC236}">
                <a16:creationId xmlns:a16="http://schemas.microsoft.com/office/drawing/2014/main" id="{D79ED7EF-5890-8D48-917E-094B7049BD7E}"/>
              </a:ext>
              <a:ext uri="{C183D7F6-B498-43B3-948B-1728B52AA6E4}">
                <adec:decorative xmlns:adec="http://schemas.microsoft.com/office/drawing/2017/decorative" val="1"/>
              </a:ext>
            </a:extLst>
          </p:cNvPr>
          <p:cNvCxnSpPr>
            <a:cxnSpLocks/>
          </p:cNvCxnSpPr>
          <p:nvPr/>
        </p:nvCxnSpPr>
        <p:spPr>
          <a:xfrm>
            <a:off x="7820907" y="4347450"/>
            <a:ext cx="629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8C731F7-D802-3E4F-A0B7-84BB1F15D6BB}"/>
              </a:ext>
              <a:ext uri="{C183D7F6-B498-43B3-948B-1728B52AA6E4}">
                <adec:decorative xmlns:adec="http://schemas.microsoft.com/office/drawing/2017/decorative" val="1"/>
              </a:ext>
            </a:extLst>
          </p:cNvPr>
          <p:cNvCxnSpPr>
            <a:cxnSpLocks/>
          </p:cNvCxnSpPr>
          <p:nvPr/>
        </p:nvCxnSpPr>
        <p:spPr>
          <a:xfrm flipH="1">
            <a:off x="9631093" y="4369381"/>
            <a:ext cx="629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0A2C72B-0173-FC4E-9A91-11CD99665977}"/>
              </a:ext>
            </a:extLst>
          </p:cNvPr>
          <p:cNvSpPr txBox="1"/>
          <p:nvPr/>
        </p:nvSpPr>
        <p:spPr>
          <a:xfrm>
            <a:off x="10352368" y="4710318"/>
            <a:ext cx="573875" cy="138499"/>
          </a:xfrm>
          <a:prstGeom prst="rect">
            <a:avLst/>
          </a:prstGeom>
          <a:noFill/>
        </p:spPr>
        <p:txBody>
          <a:bodyPr wrap="none" lIns="0" tIns="0" rIns="0" bIns="0" rtlCol="0">
            <a:spAutoFit/>
          </a:bodyPr>
          <a:lstStyle/>
          <a:p>
            <a:pPr algn="l"/>
            <a:r>
              <a:rPr lang="en-US" sz="900"/>
              <a:t>Application</a:t>
            </a:r>
          </a:p>
        </p:txBody>
      </p:sp>
      <p:sp>
        <p:nvSpPr>
          <p:cNvPr id="94" name="TextBox 93">
            <a:extLst>
              <a:ext uri="{FF2B5EF4-FFF2-40B4-BE49-F238E27FC236}">
                <a16:creationId xmlns:a16="http://schemas.microsoft.com/office/drawing/2014/main" id="{D2BF6EFD-0AC4-E448-9B14-2F2400F86567}"/>
              </a:ext>
            </a:extLst>
          </p:cNvPr>
          <p:cNvSpPr txBox="1"/>
          <p:nvPr/>
        </p:nvSpPr>
        <p:spPr>
          <a:xfrm>
            <a:off x="8195709" y="3539803"/>
            <a:ext cx="1703993" cy="138499"/>
          </a:xfrm>
          <a:prstGeom prst="rect">
            <a:avLst/>
          </a:prstGeom>
          <a:noFill/>
        </p:spPr>
        <p:txBody>
          <a:bodyPr wrap="none" lIns="0" tIns="0" rIns="0" bIns="0" rtlCol="0">
            <a:spAutoFit/>
          </a:bodyPr>
          <a:lstStyle/>
          <a:p>
            <a:pPr algn="l"/>
            <a:r>
              <a:rPr lang="en-US" sz="900"/>
              <a:t>Azure Database Services Platform</a:t>
            </a:r>
          </a:p>
        </p:txBody>
      </p:sp>
      <p:pic>
        <p:nvPicPr>
          <p:cNvPr id="97" name="Graphic 96">
            <a:extLst>
              <a:ext uri="{FF2B5EF4-FFF2-40B4-BE49-F238E27FC236}">
                <a16:creationId xmlns:a16="http://schemas.microsoft.com/office/drawing/2014/main" id="{6193B590-9502-40BD-AC93-A6F6AC7C5F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3857" y="4079040"/>
            <a:ext cx="582869" cy="582869"/>
          </a:xfrm>
          <a:prstGeom prst="rect">
            <a:avLst/>
          </a:prstGeom>
        </p:spPr>
      </p:pic>
      <p:pic>
        <p:nvPicPr>
          <p:cNvPr id="98" name="Graphic 97">
            <a:extLst>
              <a:ext uri="{FF2B5EF4-FFF2-40B4-BE49-F238E27FC236}">
                <a16:creationId xmlns:a16="http://schemas.microsoft.com/office/drawing/2014/main" id="{4904BD7B-09C4-4A4C-B4B8-9A6B3D66861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6431" y="4079040"/>
            <a:ext cx="582869" cy="582869"/>
          </a:xfrm>
          <a:prstGeom prst="rect">
            <a:avLst/>
          </a:prstGeom>
        </p:spPr>
      </p:pic>
      <p:pic>
        <p:nvPicPr>
          <p:cNvPr id="106" name="Graphic 105">
            <a:extLst>
              <a:ext uri="{FF2B5EF4-FFF2-40B4-BE49-F238E27FC236}">
                <a16:creationId xmlns:a16="http://schemas.microsoft.com/office/drawing/2014/main" id="{12FC8D8D-69F1-4469-93A4-4EC5D4293DE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23459" y="4112316"/>
            <a:ext cx="585216" cy="585216"/>
          </a:xfrm>
          <a:prstGeom prst="rect">
            <a:avLst/>
          </a:prstGeom>
        </p:spPr>
      </p:pic>
      <p:pic>
        <p:nvPicPr>
          <p:cNvPr id="107" name="Graphic 106">
            <a:extLst>
              <a:ext uri="{FF2B5EF4-FFF2-40B4-BE49-F238E27FC236}">
                <a16:creationId xmlns:a16="http://schemas.microsoft.com/office/drawing/2014/main" id="{CFEEA076-19A1-4904-BE86-DCAEE76E1E8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3941" y="4140801"/>
            <a:ext cx="585216" cy="585216"/>
          </a:xfrm>
          <a:prstGeom prst="rect">
            <a:avLst/>
          </a:prstGeom>
        </p:spPr>
      </p:pic>
      <p:grpSp>
        <p:nvGrpSpPr>
          <p:cNvPr id="108" name="Group 174">
            <a:extLst>
              <a:ext uri="{FF2B5EF4-FFF2-40B4-BE49-F238E27FC236}">
                <a16:creationId xmlns:a16="http://schemas.microsoft.com/office/drawing/2014/main" id="{6D5245BC-614C-4D46-867E-19C62122B7C2}"/>
              </a:ext>
              <a:ext uri="{C183D7F6-B498-43B3-948B-1728B52AA6E4}">
                <adec:decorative xmlns:adec="http://schemas.microsoft.com/office/drawing/2017/decorative" val="1"/>
              </a:ext>
            </a:extLst>
          </p:cNvPr>
          <p:cNvGrpSpPr>
            <a:grpSpLocks noChangeAspect="1"/>
          </p:cNvGrpSpPr>
          <p:nvPr/>
        </p:nvGrpSpPr>
        <p:grpSpPr bwMode="auto">
          <a:xfrm>
            <a:off x="7320520" y="1473537"/>
            <a:ext cx="664248" cy="498186"/>
            <a:chOff x="4013" y="1038"/>
            <a:chExt cx="312" cy="234"/>
          </a:xfrm>
        </p:grpSpPr>
        <p:sp>
          <p:nvSpPr>
            <p:cNvPr id="109" name="AutoShape 173">
              <a:extLst>
                <a:ext uri="{FF2B5EF4-FFF2-40B4-BE49-F238E27FC236}">
                  <a16:creationId xmlns:a16="http://schemas.microsoft.com/office/drawing/2014/main" id="{187EA4AF-0955-410F-919F-6E7BF545B4F9}"/>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Rectangle 175">
              <a:extLst>
                <a:ext uri="{FF2B5EF4-FFF2-40B4-BE49-F238E27FC236}">
                  <a16:creationId xmlns:a16="http://schemas.microsoft.com/office/drawing/2014/main" id="{C59D684F-ABFD-4083-97E0-9DB842234685}"/>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Rectangle 176">
              <a:extLst>
                <a:ext uri="{FF2B5EF4-FFF2-40B4-BE49-F238E27FC236}">
                  <a16:creationId xmlns:a16="http://schemas.microsoft.com/office/drawing/2014/main" id="{251A00F6-7257-459B-AC07-E85827A34AC5}"/>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Oval 177">
              <a:extLst>
                <a:ext uri="{FF2B5EF4-FFF2-40B4-BE49-F238E27FC236}">
                  <a16:creationId xmlns:a16="http://schemas.microsoft.com/office/drawing/2014/main" id="{6C03D074-15AE-4835-9100-2975D465B0AF}"/>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Oval 178">
              <a:extLst>
                <a:ext uri="{FF2B5EF4-FFF2-40B4-BE49-F238E27FC236}">
                  <a16:creationId xmlns:a16="http://schemas.microsoft.com/office/drawing/2014/main" id="{9051AF57-4719-498B-8386-74269798FFA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Oval 179">
              <a:extLst>
                <a:ext uri="{FF2B5EF4-FFF2-40B4-BE49-F238E27FC236}">
                  <a16:creationId xmlns:a16="http://schemas.microsoft.com/office/drawing/2014/main" id="{BF9273D7-C6B4-4BD3-B7B0-D0EA57E46531}"/>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180">
              <a:extLst>
                <a:ext uri="{FF2B5EF4-FFF2-40B4-BE49-F238E27FC236}">
                  <a16:creationId xmlns:a16="http://schemas.microsoft.com/office/drawing/2014/main" id="{A8B3C4EA-2E0D-4412-B0BC-A5A7756B1E01}"/>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Freeform 181">
              <a:extLst>
                <a:ext uri="{FF2B5EF4-FFF2-40B4-BE49-F238E27FC236}">
                  <a16:creationId xmlns:a16="http://schemas.microsoft.com/office/drawing/2014/main" id="{ACDBF5C7-7DE5-414A-970B-D4065D55E571}"/>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Freeform 182">
              <a:extLst>
                <a:ext uri="{FF2B5EF4-FFF2-40B4-BE49-F238E27FC236}">
                  <a16:creationId xmlns:a16="http://schemas.microsoft.com/office/drawing/2014/main" id="{6F47B186-3CEA-41B0-8413-2856B587E931}"/>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183">
              <a:extLst>
                <a:ext uri="{FF2B5EF4-FFF2-40B4-BE49-F238E27FC236}">
                  <a16:creationId xmlns:a16="http://schemas.microsoft.com/office/drawing/2014/main" id="{735A03D6-883E-46D8-948B-95D0E1413962}"/>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Oval 184">
              <a:extLst>
                <a:ext uri="{FF2B5EF4-FFF2-40B4-BE49-F238E27FC236}">
                  <a16:creationId xmlns:a16="http://schemas.microsoft.com/office/drawing/2014/main" id="{1AC96DC9-5AC4-4FE8-BFED-A5C2CBCA63BB}"/>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Oval 185">
              <a:extLst>
                <a:ext uri="{FF2B5EF4-FFF2-40B4-BE49-F238E27FC236}">
                  <a16:creationId xmlns:a16="http://schemas.microsoft.com/office/drawing/2014/main" id="{E7E4E3E4-9DB2-492D-BA33-01B33E271502}"/>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Oval 186">
              <a:extLst>
                <a:ext uri="{FF2B5EF4-FFF2-40B4-BE49-F238E27FC236}">
                  <a16:creationId xmlns:a16="http://schemas.microsoft.com/office/drawing/2014/main" id="{357A7082-1641-456A-8DE6-66E9CD28448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026" name="Picture 2" descr="Azure Resources - Visual Studio Marketplace">
            <a:extLst>
              <a:ext uri="{FF2B5EF4-FFF2-40B4-BE49-F238E27FC236}">
                <a16:creationId xmlns:a16="http://schemas.microsoft.com/office/drawing/2014/main" id="{DA4D3DA3-020C-4EE5-84EB-ED328A4A3C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7164" y="2704653"/>
            <a:ext cx="561081" cy="561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has a new logo, but where do you download it? Here!">
            <a:extLst>
              <a:ext uri="{FF2B5EF4-FFF2-40B4-BE49-F238E27FC236}">
                <a16:creationId xmlns:a16="http://schemas.microsoft.com/office/drawing/2014/main" id="{E2EAFF53-436B-4F4F-A9E8-98059DCC95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8547" y="1398313"/>
            <a:ext cx="598317" cy="598317"/>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a:extLst>
              <a:ext uri="{FF2B5EF4-FFF2-40B4-BE49-F238E27FC236}">
                <a16:creationId xmlns:a16="http://schemas.microsoft.com/office/drawing/2014/main" id="{FAD575D7-FA1A-4F39-99C1-D412E3A3832F}"/>
              </a:ext>
            </a:extLst>
          </p:cNvPr>
          <p:cNvSpPr txBox="1"/>
          <p:nvPr/>
        </p:nvSpPr>
        <p:spPr>
          <a:xfrm>
            <a:off x="7127790" y="5540329"/>
            <a:ext cx="4185859" cy="976421"/>
          </a:xfrm>
          <a:prstGeom prst="rect">
            <a:avLst/>
          </a:prstGeom>
          <a:noFill/>
          <a:ln>
            <a:solidFill>
              <a:schemeClr val="accent1"/>
            </a:solidFill>
          </a:ln>
        </p:spPr>
        <p:txBody>
          <a:bodyPr wrap="square">
            <a:spAutoFit/>
          </a:bodyPr>
          <a:lstStyle/>
          <a:p>
            <a:pPr algn="ctr">
              <a:lnSpc>
                <a:spcPct val="110000"/>
              </a:lnSpc>
              <a:spcBef>
                <a:spcPts val="600"/>
              </a:spcBef>
              <a:spcAft>
                <a:spcPts val="600"/>
              </a:spcAft>
            </a:pPr>
            <a:r>
              <a:rPr lang="en-US" sz="1100" b="1" dirty="0">
                <a:latin typeface="+mn-lt"/>
                <a:ea typeface="Segoe UI Semibold" panose="020B0502040204020203" pitchFamily="34" charset="0"/>
                <a:cs typeface="Segoe UI Semibold" panose="020B0502040204020203" pitchFamily="34" charset="0"/>
              </a:rPr>
              <a:t>Azure Database for MySQL </a:t>
            </a:r>
            <a:r>
              <a:rPr lang="en-US" sz="1100" dirty="0">
                <a:latin typeface="+mn-lt"/>
                <a:ea typeface="Segoe UI Semibold" panose="020B0502040204020203" pitchFamily="34" charset="0"/>
                <a:cs typeface="Segoe UI Semibold" panose="020B0502040204020203" pitchFamily="34" charset="0"/>
              </a:rPr>
              <a:t>is based on the MySQL community edition and supports versions 5.7 and 8.0</a:t>
            </a:r>
          </a:p>
          <a:p>
            <a:pPr algn="ctr">
              <a:lnSpc>
                <a:spcPct val="110000"/>
              </a:lnSpc>
              <a:spcBef>
                <a:spcPts val="600"/>
              </a:spcBef>
              <a:spcAft>
                <a:spcPts val="600"/>
              </a:spcAft>
            </a:pPr>
            <a:r>
              <a:rPr lang="en-US" sz="1100" b="1" dirty="0">
                <a:latin typeface="+mn-lt"/>
                <a:ea typeface="Segoe UI Semibold" panose="020B0502040204020203" pitchFamily="34" charset="0"/>
                <a:cs typeface="Segoe UI Semibold" panose="020B0502040204020203" pitchFamily="34" charset="0"/>
              </a:rPr>
              <a:t>Azure Database for MariaDB </a:t>
            </a:r>
            <a:r>
              <a:rPr lang="en-US" sz="1100" dirty="0">
                <a:latin typeface="+mn-lt"/>
                <a:ea typeface="Segoe UI Semibold" panose="020B0502040204020203" pitchFamily="34" charset="0"/>
                <a:cs typeface="Segoe UI Semibold" panose="020B0502040204020203" pitchFamily="34" charset="0"/>
              </a:rPr>
              <a:t>is based on the MariaDB community edition and supports versions 10.2 and 10.3</a:t>
            </a:r>
          </a:p>
        </p:txBody>
      </p:sp>
    </p:spTree>
    <p:extLst>
      <p:ext uri="{BB962C8B-B14F-4D97-AF65-F5344CB8AC3E}">
        <p14:creationId xmlns:p14="http://schemas.microsoft.com/office/powerpoint/2010/main" val="123019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61D0A33-DE83-574D-A848-1488E74CDBF6}"/>
              </a:ext>
              <a:ext uri="{C183D7F6-B498-43B3-948B-1728B52AA6E4}">
                <adec:decorative xmlns:adec="http://schemas.microsoft.com/office/drawing/2017/decorative" val="1"/>
              </a:ext>
            </a:extLst>
          </p:cNvPr>
          <p:cNvGrpSpPr>
            <a:grpSpLocks noChangeAspect="1"/>
          </p:cNvGrpSpPr>
          <p:nvPr/>
        </p:nvGrpSpPr>
        <p:grpSpPr>
          <a:xfrm flipH="1">
            <a:off x="6737278" y="2543970"/>
            <a:ext cx="2498242" cy="1478552"/>
            <a:chOff x="942772" y="1664993"/>
            <a:chExt cx="155575" cy="92075"/>
          </a:xfrm>
          <a:solidFill>
            <a:srgbClr val="50E6FF"/>
          </a:solidFill>
        </p:grpSpPr>
        <p:sp>
          <p:nvSpPr>
            <p:cNvPr id="63" name="Oval 19">
              <a:extLst>
                <a:ext uri="{FF2B5EF4-FFF2-40B4-BE49-F238E27FC236}">
                  <a16:creationId xmlns:a16="http://schemas.microsoft.com/office/drawing/2014/main" id="{909BE767-EBD6-9341-967A-99B01885EED5}"/>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4" name="Freeform 20">
              <a:extLst>
                <a:ext uri="{FF2B5EF4-FFF2-40B4-BE49-F238E27FC236}">
                  <a16:creationId xmlns:a16="http://schemas.microsoft.com/office/drawing/2014/main" id="{60545C1F-D74E-EE49-A752-157B14B39173}"/>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8" name="Oval 21">
              <a:extLst>
                <a:ext uri="{FF2B5EF4-FFF2-40B4-BE49-F238E27FC236}">
                  <a16:creationId xmlns:a16="http://schemas.microsoft.com/office/drawing/2014/main" id="{6727DAE3-743F-2E4B-9FD6-4E4DEC80AF92}"/>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963" y="457200"/>
            <a:ext cx="5457876" cy="984885"/>
          </a:xfrm>
        </p:spPr>
        <p:txBody>
          <a:bodyPr/>
          <a:lstStyle/>
          <a:p>
            <a:r>
              <a:rPr lang="en-US" sz="3200" dirty="0"/>
              <a:t>Protect against malicious action with Azure Defender</a:t>
            </a:r>
          </a:p>
        </p:txBody>
      </p:sp>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4200" y="1715320"/>
            <a:ext cx="4887452" cy="2729850"/>
          </a:xfrm>
        </p:spPr>
        <p:txBody>
          <a:bodyPr vert="horz" wrap="square" lIns="0" tIns="0" rIns="0" bIns="0" rtlCol="0" anchor="t">
            <a:spAutoFit/>
          </a:bodyPr>
          <a:lstStyle/>
          <a:p>
            <a:pPr>
              <a:lnSpc>
                <a:spcPct val="110000"/>
              </a:lnSpc>
              <a:spcBef>
                <a:spcPts val="600"/>
              </a:spcBef>
              <a:spcAft>
                <a:spcPts val="600"/>
              </a:spcAft>
            </a:pPr>
            <a:r>
              <a:rPr lang="en-US" sz="1400" dirty="0"/>
              <a:t>Azure Defender* uses Active Directory signals to identify and investigate user-based threats</a:t>
            </a:r>
          </a:p>
          <a:p>
            <a:pPr>
              <a:lnSpc>
                <a:spcPct val="110000"/>
              </a:lnSpc>
              <a:spcBef>
                <a:spcPts val="600"/>
              </a:spcBef>
              <a:spcAft>
                <a:spcPts val="600"/>
              </a:spcAft>
            </a:pPr>
            <a:r>
              <a:rPr lang="en-US" sz="1400" dirty="0"/>
              <a:t>After creating a behavioral baseline for each user, Azure ATP detects suspicious activity with built-in adaptive intelligence</a:t>
            </a:r>
          </a:p>
          <a:p>
            <a:pPr>
              <a:lnSpc>
                <a:spcPct val="110000"/>
              </a:lnSpc>
              <a:spcBef>
                <a:spcPts val="600"/>
              </a:spcBef>
              <a:spcAft>
                <a:spcPts val="600"/>
              </a:spcAft>
            </a:pPr>
            <a:r>
              <a:rPr lang="en-US" sz="1400" dirty="0"/>
              <a:t>Reduce vulnerabilities with configuration insights and suggested best-practices</a:t>
            </a:r>
          </a:p>
          <a:p>
            <a:pPr>
              <a:lnSpc>
                <a:spcPct val="110000"/>
              </a:lnSpc>
              <a:spcBef>
                <a:spcPts val="600"/>
              </a:spcBef>
              <a:spcAft>
                <a:spcPts val="600"/>
              </a:spcAft>
            </a:pPr>
            <a:r>
              <a:rPr lang="en-US" sz="1400" dirty="0"/>
              <a:t>Decrease alert noise with visibility to simple lateral movement paths and real-time attack timelines</a:t>
            </a:r>
          </a:p>
          <a:p>
            <a:pPr>
              <a:lnSpc>
                <a:spcPct val="110000"/>
              </a:lnSpc>
              <a:spcBef>
                <a:spcPts val="600"/>
              </a:spcBef>
              <a:spcAft>
                <a:spcPts val="600"/>
              </a:spcAft>
            </a:pPr>
            <a:endParaRPr lang="en-US" sz="1400" dirty="0"/>
          </a:p>
        </p:txBody>
      </p:sp>
      <p:sp>
        <p:nvSpPr>
          <p:cNvPr id="11" name="Rectangle 10">
            <a:extLst>
              <a:ext uri="{FF2B5EF4-FFF2-40B4-BE49-F238E27FC236}">
                <a16:creationId xmlns:a16="http://schemas.microsoft.com/office/drawing/2014/main" id="{EE4565FD-6F94-464F-B1FB-C69E47F7455F}"/>
              </a:ext>
            </a:extLst>
          </p:cNvPr>
          <p:cNvSpPr/>
          <p:nvPr/>
        </p:nvSpPr>
        <p:spPr>
          <a:xfrm>
            <a:off x="491792" y="6374170"/>
            <a:ext cx="533498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Defender only available for Azure Database for MySQL – Single Server</a:t>
            </a:r>
          </a:p>
        </p:txBody>
      </p:sp>
      <p:sp>
        <p:nvSpPr>
          <p:cNvPr id="35" name="TextBox 34">
            <a:extLst>
              <a:ext uri="{FF2B5EF4-FFF2-40B4-BE49-F238E27FC236}">
                <a16:creationId xmlns:a16="http://schemas.microsoft.com/office/drawing/2014/main" id="{2B7CB6C3-0BAF-4FAB-ADF5-C2F708FBE1FB}"/>
              </a:ext>
            </a:extLst>
          </p:cNvPr>
          <p:cNvSpPr txBox="1"/>
          <p:nvPr/>
        </p:nvSpPr>
        <p:spPr>
          <a:xfrm>
            <a:off x="7423235" y="1728681"/>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cs typeface="Segoe UI Semibold" panose="020B0502040204020203" pitchFamily="34" charset="0"/>
              </a:rPr>
              <a:t>Azure portal</a:t>
            </a:r>
          </a:p>
        </p:txBody>
      </p:sp>
      <p:sp>
        <p:nvSpPr>
          <p:cNvPr id="36" name="TextBox 35">
            <a:extLst>
              <a:ext uri="{FF2B5EF4-FFF2-40B4-BE49-F238E27FC236}">
                <a16:creationId xmlns:a16="http://schemas.microsoft.com/office/drawing/2014/main" id="{77FDE282-0DFD-41CD-A8CA-911E2302EF65}"/>
              </a:ext>
            </a:extLst>
          </p:cNvPr>
          <p:cNvSpPr txBox="1"/>
          <p:nvPr/>
        </p:nvSpPr>
        <p:spPr>
          <a:xfrm>
            <a:off x="10415664" y="3740394"/>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cs typeface="Segoe UI Semibold" panose="020B0502040204020203" pitchFamily="34" charset="0"/>
              </a:rPr>
              <a:t>Developer</a:t>
            </a:r>
          </a:p>
        </p:txBody>
      </p:sp>
      <p:sp>
        <p:nvSpPr>
          <p:cNvPr id="37" name="TextBox 36">
            <a:extLst>
              <a:ext uri="{FF2B5EF4-FFF2-40B4-BE49-F238E27FC236}">
                <a16:creationId xmlns:a16="http://schemas.microsoft.com/office/drawing/2014/main" id="{7CDD81B4-4AB5-4B47-A24D-39292913984B}"/>
              </a:ext>
            </a:extLst>
          </p:cNvPr>
          <p:cNvSpPr txBox="1"/>
          <p:nvPr/>
        </p:nvSpPr>
        <p:spPr>
          <a:xfrm>
            <a:off x="7032797" y="5272715"/>
            <a:ext cx="192575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cs typeface="Segoe UI Semibold" panose="020B0502040204020203" pitchFamily="34" charset="0"/>
              </a:rPr>
              <a:t>Azure Security Center (ASC)</a:t>
            </a:r>
          </a:p>
        </p:txBody>
      </p:sp>
      <p:sp>
        <p:nvSpPr>
          <p:cNvPr id="38" name="TextBox 37">
            <a:extLst>
              <a:ext uri="{FF2B5EF4-FFF2-40B4-BE49-F238E27FC236}">
                <a16:creationId xmlns:a16="http://schemas.microsoft.com/office/drawing/2014/main" id="{C5D19488-FCA2-4DC1-A4AF-A57B0648F955}"/>
              </a:ext>
            </a:extLst>
          </p:cNvPr>
          <p:cNvSpPr txBox="1"/>
          <p:nvPr/>
        </p:nvSpPr>
        <p:spPr>
          <a:xfrm>
            <a:off x="7394780" y="2939827"/>
            <a:ext cx="120178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cs typeface="Segoe UI Semibold" panose="020B0502040204020203" pitchFamily="34" charset="0"/>
              </a:rPr>
              <a:t>Azure Defender</a:t>
            </a:r>
          </a:p>
        </p:txBody>
      </p:sp>
      <p:sp>
        <p:nvSpPr>
          <p:cNvPr id="39" name="TextBox 38">
            <a:extLst>
              <a:ext uri="{FF2B5EF4-FFF2-40B4-BE49-F238E27FC236}">
                <a16:creationId xmlns:a16="http://schemas.microsoft.com/office/drawing/2014/main" id="{C1184570-A95D-48B1-83B0-F0D7438BE65A}"/>
              </a:ext>
            </a:extLst>
          </p:cNvPr>
          <p:cNvSpPr txBox="1"/>
          <p:nvPr/>
        </p:nvSpPr>
        <p:spPr>
          <a:xfrm>
            <a:off x="7995672" y="2143782"/>
            <a:ext cx="114487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rPr>
              <a:t>Just turn it </a:t>
            </a:r>
            <a:r>
              <a:rPr lang="en-US" sz="1200">
                <a:solidFill>
                  <a:srgbClr val="0078D4"/>
                </a:solidFill>
                <a:latin typeface="+mj-lt"/>
                <a:cs typeface="Segoe UI" panose="020B0502040204020203" pitchFamily="34" charset="0"/>
              </a:rPr>
              <a:t>on</a:t>
            </a:r>
            <a:endPar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endParaRPr>
          </a:p>
        </p:txBody>
      </p:sp>
      <p:sp>
        <p:nvSpPr>
          <p:cNvPr id="40" name="TextBox 39">
            <a:extLst>
              <a:ext uri="{FF2B5EF4-FFF2-40B4-BE49-F238E27FC236}">
                <a16:creationId xmlns:a16="http://schemas.microsoft.com/office/drawing/2014/main" id="{5ABF5BCD-FC92-41FD-B4A2-CB38B10D3D8E}"/>
              </a:ext>
            </a:extLst>
          </p:cNvPr>
          <p:cNvSpPr txBox="1"/>
          <p:nvPr/>
        </p:nvSpPr>
        <p:spPr>
          <a:xfrm>
            <a:off x="9375912" y="3309159"/>
            <a:ext cx="116763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Segoe UI" panose="020B0502040204020203" pitchFamily="34" charset="0"/>
              </a:rPr>
              <a:t>Actionable alerts</a:t>
            </a:r>
          </a:p>
        </p:txBody>
      </p:sp>
      <p:grpSp>
        <p:nvGrpSpPr>
          <p:cNvPr id="41" name="Group 40">
            <a:extLst>
              <a:ext uri="{FF2B5EF4-FFF2-40B4-BE49-F238E27FC236}">
                <a16:creationId xmlns:a16="http://schemas.microsoft.com/office/drawing/2014/main" id="{46168E7C-F74F-4289-BB99-BB25C6FC9FC8}"/>
              </a:ext>
              <a:ext uri="{C183D7F6-B498-43B3-948B-1728B52AA6E4}">
                <adec:decorative xmlns:adec="http://schemas.microsoft.com/office/drawing/2017/decorative" val="1"/>
              </a:ext>
            </a:extLst>
          </p:cNvPr>
          <p:cNvGrpSpPr/>
          <p:nvPr/>
        </p:nvGrpSpPr>
        <p:grpSpPr>
          <a:xfrm>
            <a:off x="7799025" y="4707211"/>
            <a:ext cx="393295" cy="485377"/>
            <a:chOff x="1980078" y="253998"/>
            <a:chExt cx="3830386" cy="4727197"/>
          </a:xfrm>
          <a:solidFill>
            <a:schemeClr val="accent2"/>
          </a:solidFill>
        </p:grpSpPr>
        <p:sp>
          <p:nvSpPr>
            <p:cNvPr id="42" name="Rectangle 27">
              <a:extLst>
                <a:ext uri="{FF2B5EF4-FFF2-40B4-BE49-F238E27FC236}">
                  <a16:creationId xmlns:a16="http://schemas.microsoft.com/office/drawing/2014/main" id="{36155F33-D37B-4E4D-A02D-62451799D21F}"/>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9">
              <a:extLst>
                <a:ext uri="{FF2B5EF4-FFF2-40B4-BE49-F238E27FC236}">
                  <a16:creationId xmlns:a16="http://schemas.microsoft.com/office/drawing/2014/main" id="{ED96DE98-1A2F-49B5-A4C7-0F8F151C415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0">
              <a:extLst>
                <a:ext uri="{FF2B5EF4-FFF2-40B4-BE49-F238E27FC236}">
                  <a16:creationId xmlns:a16="http://schemas.microsoft.com/office/drawing/2014/main" id="{2A1C6B75-589F-4A10-944F-B009F2781A6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C494627-7FBA-47E3-BC61-5BEEA545BD7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6" name="Straight Connector 45">
            <a:extLst>
              <a:ext uri="{FF2B5EF4-FFF2-40B4-BE49-F238E27FC236}">
                <a16:creationId xmlns:a16="http://schemas.microsoft.com/office/drawing/2014/main" id="{6637A4F9-BAF6-4484-8E87-B39E5C1F1D21}"/>
              </a:ext>
              <a:ext uri="{C183D7F6-B498-43B3-948B-1728B52AA6E4}">
                <adec:decorative xmlns:adec="http://schemas.microsoft.com/office/drawing/2017/decorative" val="1"/>
              </a:ext>
            </a:extLst>
          </p:cNvPr>
          <p:cNvCxnSpPr>
            <a:cxnSpLocks/>
          </p:cNvCxnSpPr>
          <p:nvPr/>
        </p:nvCxnSpPr>
        <p:spPr>
          <a:xfrm flipV="1">
            <a:off x="7995672" y="4150987"/>
            <a:ext cx="0" cy="45113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109CF0E-5973-4002-96B6-CCE8CDC62A1B}"/>
              </a:ext>
              <a:ext uri="{C183D7F6-B498-43B3-948B-1728B52AA6E4}">
                <adec:decorative xmlns:adec="http://schemas.microsoft.com/office/drawing/2017/decorative" val="1"/>
              </a:ext>
            </a:extLst>
          </p:cNvPr>
          <p:cNvGrpSpPr/>
          <p:nvPr/>
        </p:nvGrpSpPr>
        <p:grpSpPr>
          <a:xfrm>
            <a:off x="10820513" y="3314334"/>
            <a:ext cx="308002" cy="358018"/>
            <a:chOff x="6526213" y="1725613"/>
            <a:chExt cx="185738" cy="215900"/>
          </a:xfrm>
        </p:grpSpPr>
        <p:sp>
          <p:nvSpPr>
            <p:cNvPr id="48" name="Oval 69">
              <a:extLst>
                <a:ext uri="{FF2B5EF4-FFF2-40B4-BE49-F238E27FC236}">
                  <a16:creationId xmlns:a16="http://schemas.microsoft.com/office/drawing/2014/main" id="{FEF582BA-2D3F-475C-B7B7-4500CF5C6CB9}"/>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70">
              <a:extLst>
                <a:ext uri="{FF2B5EF4-FFF2-40B4-BE49-F238E27FC236}">
                  <a16:creationId xmlns:a16="http://schemas.microsoft.com/office/drawing/2014/main" id="{6C174A6E-5FE9-4514-9A64-C6C933EAE167}"/>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50" name="Straight Connector 49">
            <a:extLst>
              <a:ext uri="{FF2B5EF4-FFF2-40B4-BE49-F238E27FC236}">
                <a16:creationId xmlns:a16="http://schemas.microsoft.com/office/drawing/2014/main" id="{62A3DE11-2133-40EB-AEBC-02F0B2F3B956}"/>
              </a:ext>
              <a:ext uri="{C183D7F6-B498-43B3-948B-1728B52AA6E4}">
                <adec:decorative xmlns:adec="http://schemas.microsoft.com/office/drawing/2017/decorative" val="1"/>
              </a:ext>
            </a:extLst>
          </p:cNvPr>
          <p:cNvCxnSpPr>
            <a:cxnSpLocks/>
          </p:cNvCxnSpPr>
          <p:nvPr/>
        </p:nvCxnSpPr>
        <p:spPr>
          <a:xfrm flipV="1">
            <a:off x="7995672" y="1988003"/>
            <a:ext cx="0" cy="51866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Freeform: Shape 51" descr="Warning">
            <a:extLst>
              <a:ext uri="{FF2B5EF4-FFF2-40B4-BE49-F238E27FC236}">
                <a16:creationId xmlns:a16="http://schemas.microsoft.com/office/drawing/2014/main" id="{2F0E98CD-634C-4B7F-A8F1-17FE93D4D931}"/>
              </a:ext>
            </a:extLst>
          </p:cNvPr>
          <p:cNvSpPr/>
          <p:nvPr/>
        </p:nvSpPr>
        <p:spPr>
          <a:xfrm>
            <a:off x="8551059" y="3469855"/>
            <a:ext cx="429539" cy="378635"/>
          </a:xfrm>
          <a:custGeom>
            <a:avLst/>
            <a:gdLst>
              <a:gd name="connsiteX0" fmla="*/ 172322 w 344641"/>
              <a:gd name="connsiteY0" fmla="*/ 231342 h 303798"/>
              <a:gd name="connsiteX1" fmla="*/ 155809 w 344641"/>
              <a:gd name="connsiteY1" fmla="*/ 247855 h 303798"/>
              <a:gd name="connsiteX2" fmla="*/ 172322 w 344641"/>
              <a:gd name="connsiteY2" fmla="*/ 264367 h 303798"/>
              <a:gd name="connsiteX3" fmla="*/ 188834 w 344641"/>
              <a:gd name="connsiteY3" fmla="*/ 247855 h 303798"/>
              <a:gd name="connsiteX4" fmla="*/ 172322 w 344641"/>
              <a:gd name="connsiteY4" fmla="*/ 231342 h 303798"/>
              <a:gd name="connsiteX5" fmla="*/ 160333 w 344641"/>
              <a:gd name="connsiteY5" fmla="*/ 72029 h 303798"/>
              <a:gd name="connsiteX6" fmla="*/ 160333 w 344641"/>
              <a:gd name="connsiteY6" fmla="*/ 211890 h 303798"/>
              <a:gd name="connsiteX7" fmla="*/ 184309 w 344641"/>
              <a:gd name="connsiteY7" fmla="*/ 211890 h 303798"/>
              <a:gd name="connsiteX8" fmla="*/ 184309 w 344641"/>
              <a:gd name="connsiteY8" fmla="*/ 72029 h 303798"/>
              <a:gd name="connsiteX9" fmla="*/ 172520 w 344641"/>
              <a:gd name="connsiteY9" fmla="*/ 0 h 303798"/>
              <a:gd name="connsiteX10" fmla="*/ 186307 w 344641"/>
              <a:gd name="connsiteY10" fmla="*/ 8092 h 303798"/>
              <a:gd name="connsiteX11" fmla="*/ 342552 w 344641"/>
              <a:gd name="connsiteY11" fmla="*/ 279822 h 303798"/>
              <a:gd name="connsiteX12" fmla="*/ 328566 w 344641"/>
              <a:gd name="connsiteY12" fmla="*/ 303798 h 303798"/>
              <a:gd name="connsiteX13" fmla="*/ 172321 w 344641"/>
              <a:gd name="connsiteY13" fmla="*/ 303798 h 303798"/>
              <a:gd name="connsiteX14" fmla="*/ 16075 w 344641"/>
              <a:gd name="connsiteY14" fmla="*/ 303798 h 303798"/>
              <a:gd name="connsiteX15" fmla="*/ 2089 w 344641"/>
              <a:gd name="connsiteY15" fmla="*/ 279822 h 303798"/>
              <a:gd name="connsiteX16" fmla="*/ 158734 w 344641"/>
              <a:gd name="connsiteY16" fmla="*/ 8092 h 303798"/>
              <a:gd name="connsiteX17" fmla="*/ 172520 w 344641"/>
              <a:gd name="connsiteY17" fmla="*/ 0 h 30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641" h="303798">
                <a:moveTo>
                  <a:pt x="172322" y="231342"/>
                </a:moveTo>
                <a:cubicBezTo>
                  <a:pt x="163075" y="231342"/>
                  <a:pt x="155809" y="238608"/>
                  <a:pt x="155809" y="247855"/>
                </a:cubicBezTo>
                <a:cubicBezTo>
                  <a:pt x="155809" y="257102"/>
                  <a:pt x="163075" y="264367"/>
                  <a:pt x="172322" y="264367"/>
                </a:cubicBezTo>
                <a:cubicBezTo>
                  <a:pt x="181569" y="264367"/>
                  <a:pt x="188834" y="257102"/>
                  <a:pt x="188834" y="247855"/>
                </a:cubicBezTo>
                <a:cubicBezTo>
                  <a:pt x="188834" y="238608"/>
                  <a:pt x="181569" y="231342"/>
                  <a:pt x="172322" y="231342"/>
                </a:cubicBezTo>
                <a:close/>
                <a:moveTo>
                  <a:pt x="160333" y="72029"/>
                </a:moveTo>
                <a:lnTo>
                  <a:pt x="160333" y="211890"/>
                </a:lnTo>
                <a:lnTo>
                  <a:pt x="184309" y="211890"/>
                </a:lnTo>
                <a:lnTo>
                  <a:pt x="184309" y="72029"/>
                </a:lnTo>
                <a:close/>
                <a:moveTo>
                  <a:pt x="172520" y="0"/>
                </a:moveTo>
                <a:cubicBezTo>
                  <a:pt x="177915" y="0"/>
                  <a:pt x="183310" y="2697"/>
                  <a:pt x="186307" y="8092"/>
                </a:cubicBezTo>
                <a:lnTo>
                  <a:pt x="342552" y="279822"/>
                </a:lnTo>
                <a:cubicBezTo>
                  <a:pt x="348546" y="290611"/>
                  <a:pt x="340954" y="303798"/>
                  <a:pt x="328566" y="303798"/>
                </a:cubicBezTo>
                <a:lnTo>
                  <a:pt x="172321" y="303798"/>
                </a:lnTo>
                <a:lnTo>
                  <a:pt x="16075" y="303798"/>
                </a:lnTo>
                <a:cubicBezTo>
                  <a:pt x="3687" y="303798"/>
                  <a:pt x="-3905" y="290611"/>
                  <a:pt x="2089" y="279822"/>
                </a:cubicBezTo>
                <a:lnTo>
                  <a:pt x="158734" y="8092"/>
                </a:lnTo>
                <a:cubicBezTo>
                  <a:pt x="161731" y="2697"/>
                  <a:pt x="167126" y="0"/>
                  <a:pt x="172520"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188">
            <a:extLst>
              <a:ext uri="{FF2B5EF4-FFF2-40B4-BE49-F238E27FC236}">
                <a16:creationId xmlns:a16="http://schemas.microsoft.com/office/drawing/2014/main" id="{BC5F097A-FBAF-4A0D-81AF-E7B0ECFD3A2A}"/>
              </a:ext>
              <a:ext uri="{C183D7F6-B498-43B3-948B-1728B52AA6E4}">
                <adec:decorative xmlns:adec="http://schemas.microsoft.com/office/drawing/2017/decorative" val="1"/>
              </a:ext>
            </a:extLst>
          </p:cNvPr>
          <p:cNvSpPr/>
          <p:nvPr/>
        </p:nvSpPr>
        <p:spPr bwMode="auto">
          <a:xfrm>
            <a:off x="8093793" y="3455060"/>
            <a:ext cx="376540" cy="39631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A5902B4-7DBD-FB43-974F-F3F2BFC3DB87}"/>
              </a:ext>
              <a:ext uri="{C183D7F6-B498-43B3-948B-1728B52AA6E4}">
                <adec:decorative xmlns:adec="http://schemas.microsoft.com/office/drawing/2017/decorative" val="1"/>
              </a:ext>
            </a:extLst>
          </p:cNvPr>
          <p:cNvCxnSpPr>
            <a:cxnSpLocks/>
          </p:cNvCxnSpPr>
          <p:nvPr/>
        </p:nvCxnSpPr>
        <p:spPr>
          <a:xfrm flipV="1">
            <a:off x="9358037" y="3559753"/>
            <a:ext cx="1308699"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ED125FB2-C35A-2941-844B-B4393E1450B6}"/>
              </a:ext>
              <a:ext uri="{C183D7F6-B498-43B3-948B-1728B52AA6E4}">
                <adec:decorative xmlns:adec="http://schemas.microsoft.com/office/drawing/2017/decorative" val="1"/>
              </a:ext>
            </a:extLst>
          </p:cNvPr>
          <p:cNvGrpSpPr/>
          <p:nvPr/>
        </p:nvGrpSpPr>
        <p:grpSpPr>
          <a:xfrm>
            <a:off x="7632948" y="1168326"/>
            <a:ext cx="725449" cy="490934"/>
            <a:chOff x="6773538" y="1976941"/>
            <a:chExt cx="725449" cy="490934"/>
          </a:xfrm>
        </p:grpSpPr>
        <p:sp>
          <p:nvSpPr>
            <p:cNvPr id="7" name="Rectangle 6">
              <a:extLst>
                <a:ext uri="{FF2B5EF4-FFF2-40B4-BE49-F238E27FC236}">
                  <a16:creationId xmlns:a16="http://schemas.microsoft.com/office/drawing/2014/main" id="{83D24CDC-8C0C-5C43-8337-E30A97AB47EF}"/>
                </a:ext>
              </a:extLst>
            </p:cNvPr>
            <p:cNvSpPr/>
            <p:nvPr/>
          </p:nvSpPr>
          <p:spPr bwMode="auto">
            <a:xfrm>
              <a:off x="6773538" y="1976941"/>
              <a:ext cx="725449" cy="4909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E3B3615-BCC7-824C-84D4-920BF017EE3D}"/>
                </a:ext>
              </a:extLst>
            </p:cNvPr>
            <p:cNvSpPr/>
            <p:nvPr/>
          </p:nvSpPr>
          <p:spPr bwMode="auto">
            <a:xfrm>
              <a:off x="6804422" y="2019299"/>
              <a:ext cx="362724" cy="1176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BE12D13C-43F6-F84B-A420-B11EE2C14939}"/>
                </a:ext>
              </a:extLst>
            </p:cNvPr>
            <p:cNvSpPr/>
            <p:nvPr/>
          </p:nvSpPr>
          <p:spPr bwMode="auto">
            <a:xfrm>
              <a:off x="7194854" y="2201223"/>
              <a:ext cx="268821" cy="2320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0F0DE20-3644-4045-8EE5-6A6F42AA43E2}"/>
                </a:ext>
              </a:extLst>
            </p:cNvPr>
            <p:cNvCxnSpPr>
              <a:cxnSpLocks/>
            </p:cNvCxnSpPr>
            <p:nvPr/>
          </p:nvCxnSpPr>
          <p:spPr>
            <a:xfrm>
              <a:off x="7068891" y="2009774"/>
              <a:ext cx="0" cy="165101"/>
            </a:xfrm>
            <a:prstGeom prst="line">
              <a:avLst/>
            </a:prstGeom>
            <a:no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3C2F899-C5D1-5048-92DE-89709CE82095}"/>
                </a:ext>
              </a:extLst>
            </p:cNvPr>
            <p:cNvSpPr/>
            <p:nvPr/>
          </p:nvSpPr>
          <p:spPr bwMode="auto">
            <a:xfrm>
              <a:off x="7194854" y="2019299"/>
              <a:ext cx="268821" cy="1472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0B210E1C-B9A0-824B-AF54-AF3844B66904}"/>
                </a:ext>
              </a:extLst>
            </p:cNvPr>
            <p:cNvSpPr/>
            <p:nvPr/>
          </p:nvSpPr>
          <p:spPr bwMode="auto">
            <a:xfrm>
              <a:off x="6800070" y="2167807"/>
              <a:ext cx="362724" cy="2654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A5D52FE-1A1B-6F46-BB79-925FDCC260E1}"/>
              </a:ext>
              <a:ext uri="{C183D7F6-B498-43B3-948B-1728B52AA6E4}">
                <adec:decorative xmlns:adec="http://schemas.microsoft.com/office/drawing/2017/decorative" val="1"/>
              </a:ext>
            </a:extLst>
          </p:cNvPr>
          <p:cNvSpPr txBox="1"/>
          <p:nvPr/>
        </p:nvSpPr>
        <p:spPr>
          <a:xfrm>
            <a:off x="7159931" y="3415300"/>
            <a:ext cx="375246" cy="481273"/>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nvGrpSpPr>
          <p:cNvPr id="69" name="Group 68">
            <a:extLst>
              <a:ext uri="{FF2B5EF4-FFF2-40B4-BE49-F238E27FC236}">
                <a16:creationId xmlns:a16="http://schemas.microsoft.com/office/drawing/2014/main" id="{B616D906-BF81-DE4E-9EF3-0D16C893A9EB}"/>
              </a:ext>
              <a:ext uri="{C183D7F6-B498-43B3-948B-1728B52AA6E4}">
                <adec:decorative xmlns:adec="http://schemas.microsoft.com/office/drawing/2017/decorative" val="1"/>
              </a:ext>
            </a:extLst>
          </p:cNvPr>
          <p:cNvGrpSpPr/>
          <p:nvPr/>
        </p:nvGrpSpPr>
        <p:grpSpPr>
          <a:xfrm>
            <a:off x="7643773" y="3404087"/>
            <a:ext cx="371732" cy="476766"/>
            <a:chOff x="6559256" y="4995584"/>
            <a:chExt cx="788077" cy="1010750"/>
          </a:xfrm>
        </p:grpSpPr>
        <p:sp>
          <p:nvSpPr>
            <p:cNvPr id="70" name="Freeform 182">
              <a:extLst>
                <a:ext uri="{FF2B5EF4-FFF2-40B4-BE49-F238E27FC236}">
                  <a16:creationId xmlns:a16="http://schemas.microsoft.com/office/drawing/2014/main" id="{0F710847-786C-B043-8073-9455D36D9697}"/>
                </a:ext>
              </a:extLst>
            </p:cNvPr>
            <p:cNvSpPr/>
            <p:nvPr/>
          </p:nvSpPr>
          <p:spPr bwMode="auto">
            <a:xfrm>
              <a:off x="6559256"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EC428420-BCFD-BC47-AAF8-A9674AA4ADA0}"/>
                </a:ext>
              </a:extLst>
            </p:cNvPr>
            <p:cNvPicPr>
              <a:picLocks noChangeAspect="1"/>
            </p:cNvPicPr>
            <p:nvPr/>
          </p:nvPicPr>
          <p:blipFill>
            <a:blip r:embed="rId3"/>
            <a:stretch>
              <a:fillRect/>
            </a:stretch>
          </p:blipFill>
          <p:spPr>
            <a:xfrm>
              <a:off x="6632303" y="5367747"/>
              <a:ext cx="641982" cy="420176"/>
            </a:xfrm>
            <a:prstGeom prst="rect">
              <a:avLst/>
            </a:prstGeom>
          </p:spPr>
        </p:pic>
      </p:grpSp>
    </p:spTree>
    <p:extLst>
      <p:ext uri="{BB962C8B-B14F-4D97-AF65-F5344CB8AC3E}">
        <p14:creationId xmlns:p14="http://schemas.microsoft.com/office/powerpoint/2010/main" val="3539129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CB13-15B1-4CAF-AD7F-B829E4B112DF}"/>
              </a:ext>
            </a:extLst>
          </p:cNvPr>
          <p:cNvSpPr>
            <a:spLocks noGrp="1"/>
          </p:cNvSpPr>
          <p:nvPr>
            <p:ph type="title"/>
          </p:nvPr>
        </p:nvSpPr>
        <p:spPr>
          <a:xfrm>
            <a:off x="588263" y="457200"/>
            <a:ext cx="11018520" cy="492443"/>
          </a:xfrm>
        </p:spPr>
        <p:txBody>
          <a:bodyPr/>
          <a:lstStyle/>
          <a:p>
            <a:r>
              <a:rPr lang="en-US" sz="3200" dirty="0">
                <a:cs typeface="Segoe UI"/>
              </a:rPr>
              <a:t>Bring </a:t>
            </a:r>
            <a:r>
              <a:rPr lang="en-US" sz="3200">
                <a:cs typeface="Segoe UI"/>
              </a:rPr>
              <a:t>your</a:t>
            </a:r>
            <a:r>
              <a:rPr lang="en-US" sz="3200" dirty="0">
                <a:cs typeface="Segoe UI"/>
              </a:rPr>
              <a:t> ideas to life with Azure</a:t>
            </a:r>
          </a:p>
        </p:txBody>
      </p:sp>
      <p:sp>
        <p:nvSpPr>
          <p:cNvPr id="4" name="Rectangle 3">
            <a:extLst>
              <a:ext uri="{FF2B5EF4-FFF2-40B4-BE49-F238E27FC236}">
                <a16:creationId xmlns:a16="http://schemas.microsoft.com/office/drawing/2014/main" id="{C4E0A5CE-1FC2-4BA1-84C2-3EF72682CFDB}"/>
              </a:ext>
            </a:extLst>
          </p:cNvPr>
          <p:cNvSpPr/>
          <p:nvPr/>
        </p:nvSpPr>
        <p:spPr bwMode="auto">
          <a:xfrm>
            <a:off x="1303430"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Limitless cloud database services</a:t>
            </a:r>
          </a:p>
        </p:txBody>
      </p:sp>
      <p:sp>
        <p:nvSpPr>
          <p:cNvPr id="5" name="Rectangle 4">
            <a:extLst>
              <a:ext uri="{FF2B5EF4-FFF2-40B4-BE49-F238E27FC236}">
                <a16:creationId xmlns:a16="http://schemas.microsoft.com/office/drawing/2014/main" id="{B71D54D0-CE29-46AD-ABBC-7A83FBE6EEF6}"/>
              </a:ext>
            </a:extLst>
          </p:cNvPr>
          <p:cNvSpPr/>
          <p:nvPr/>
        </p:nvSpPr>
        <p:spPr bwMode="auto">
          <a:xfrm>
            <a:off x="5017717"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Unmatched analytics and insights</a:t>
            </a:r>
          </a:p>
        </p:txBody>
      </p:sp>
      <p:grpSp>
        <p:nvGrpSpPr>
          <p:cNvPr id="6" name="Group 5" descr="check mark with circle">
            <a:extLst>
              <a:ext uri="{FF2B5EF4-FFF2-40B4-BE49-F238E27FC236}">
                <a16:creationId xmlns:a16="http://schemas.microsoft.com/office/drawing/2014/main" id="{E4732505-0ACD-4703-9F14-332EA4FE63D5}"/>
              </a:ext>
            </a:extLst>
          </p:cNvPr>
          <p:cNvGrpSpPr/>
          <p:nvPr/>
        </p:nvGrpSpPr>
        <p:grpSpPr>
          <a:xfrm>
            <a:off x="9261001" y="1969617"/>
            <a:ext cx="1354001" cy="1361601"/>
            <a:chOff x="8398705" y="2256098"/>
            <a:chExt cx="1719496" cy="1729148"/>
          </a:xfrm>
        </p:grpSpPr>
        <p:sp>
          <p:nvSpPr>
            <p:cNvPr id="7" name="Oval 6">
              <a:extLst>
                <a:ext uri="{FF2B5EF4-FFF2-40B4-BE49-F238E27FC236}">
                  <a16:creationId xmlns:a16="http://schemas.microsoft.com/office/drawing/2014/main" id="{D2019591-F3C1-4A32-A3BA-7D354469CC70}"/>
                </a:ext>
              </a:extLst>
            </p:cNvPr>
            <p:cNvSpPr/>
            <p:nvPr/>
          </p:nvSpPr>
          <p:spPr bwMode="auto">
            <a:xfrm>
              <a:off x="8398705" y="2256098"/>
              <a:ext cx="1719496" cy="172914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 name="Group 46">
              <a:extLst>
                <a:ext uri="{FF2B5EF4-FFF2-40B4-BE49-F238E27FC236}">
                  <a16:creationId xmlns:a16="http://schemas.microsoft.com/office/drawing/2014/main" id="{B1488722-866C-4C2D-A148-C1EE8F51650E}"/>
                </a:ext>
              </a:extLst>
            </p:cNvPr>
            <p:cNvGrpSpPr>
              <a:grpSpLocks noChangeAspect="1"/>
            </p:cNvGrpSpPr>
            <p:nvPr/>
          </p:nvGrpSpPr>
          <p:grpSpPr bwMode="auto">
            <a:xfrm>
              <a:off x="8821669" y="2683888"/>
              <a:ext cx="873568" cy="873568"/>
              <a:chOff x="2812" y="999"/>
              <a:chExt cx="312" cy="312"/>
            </a:xfrm>
          </p:grpSpPr>
          <p:sp>
            <p:nvSpPr>
              <p:cNvPr id="9" name="AutoShape 45">
                <a:extLst>
                  <a:ext uri="{FF2B5EF4-FFF2-40B4-BE49-F238E27FC236}">
                    <a16:creationId xmlns:a16="http://schemas.microsoft.com/office/drawing/2014/main" id="{3F23CF3E-FAC5-4CD1-9491-7C3466E85A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47">
                <a:extLst>
                  <a:ext uri="{FF2B5EF4-FFF2-40B4-BE49-F238E27FC236}">
                    <a16:creationId xmlns:a16="http://schemas.microsoft.com/office/drawing/2014/main" id="{0E47F85F-2010-4E82-BD39-DFE3286AAE9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48">
                <a:extLst>
                  <a:ext uri="{FF2B5EF4-FFF2-40B4-BE49-F238E27FC236}">
                    <a16:creationId xmlns:a16="http://schemas.microsoft.com/office/drawing/2014/main" id="{87776556-3FEB-4350-B873-FB26D4D01FA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9">
                <a:extLst>
                  <a:ext uri="{FF2B5EF4-FFF2-40B4-BE49-F238E27FC236}">
                    <a16:creationId xmlns:a16="http://schemas.microsoft.com/office/drawing/2014/main" id="{0231C1AD-8F85-45D6-A9F5-2251F014D8C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3" name="Group 12" descr="magnifying glass looking at metrics">
            <a:extLst>
              <a:ext uri="{FF2B5EF4-FFF2-40B4-BE49-F238E27FC236}">
                <a16:creationId xmlns:a16="http://schemas.microsoft.com/office/drawing/2014/main" id="{FB29E838-22EB-4C68-B939-46A32F9C0297}"/>
              </a:ext>
            </a:extLst>
          </p:cNvPr>
          <p:cNvGrpSpPr/>
          <p:nvPr/>
        </p:nvGrpSpPr>
        <p:grpSpPr>
          <a:xfrm>
            <a:off x="5441126" y="1969617"/>
            <a:ext cx="1354001" cy="1361601"/>
            <a:chOff x="5236252" y="2256098"/>
            <a:chExt cx="1719497" cy="1729148"/>
          </a:xfrm>
        </p:grpSpPr>
        <p:sp>
          <p:nvSpPr>
            <p:cNvPr id="14" name="Oval 13">
              <a:extLst>
                <a:ext uri="{FF2B5EF4-FFF2-40B4-BE49-F238E27FC236}">
                  <a16:creationId xmlns:a16="http://schemas.microsoft.com/office/drawing/2014/main" id="{B6F222E1-1BE6-4B2C-8DB9-42606F652907}"/>
                </a:ext>
              </a:extLst>
            </p:cNvPr>
            <p:cNvSpPr/>
            <p:nvPr/>
          </p:nvSpPr>
          <p:spPr bwMode="auto">
            <a:xfrm>
              <a:off x="5236252" y="2256098"/>
              <a:ext cx="1719497" cy="172914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5" name="Group 4">
              <a:extLst>
                <a:ext uri="{FF2B5EF4-FFF2-40B4-BE49-F238E27FC236}">
                  <a16:creationId xmlns:a16="http://schemas.microsoft.com/office/drawing/2014/main" id="{86B85975-4912-4A9A-BF46-6059E013A8C9}"/>
                </a:ext>
              </a:extLst>
            </p:cNvPr>
            <p:cNvGrpSpPr>
              <a:grpSpLocks noChangeAspect="1"/>
            </p:cNvGrpSpPr>
            <p:nvPr/>
          </p:nvGrpSpPr>
          <p:grpSpPr bwMode="auto">
            <a:xfrm>
              <a:off x="5659209" y="2683885"/>
              <a:ext cx="873582" cy="873575"/>
              <a:chOff x="4616" y="999"/>
              <a:chExt cx="312" cy="312"/>
            </a:xfrm>
          </p:grpSpPr>
          <p:sp>
            <p:nvSpPr>
              <p:cNvPr id="16" name="Freeform 5">
                <a:extLst>
                  <a:ext uri="{FF2B5EF4-FFF2-40B4-BE49-F238E27FC236}">
                    <a16:creationId xmlns:a16="http://schemas.microsoft.com/office/drawing/2014/main" id="{01683536-0686-44ED-8004-7F64980EAAE1}"/>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B79FF16E-1F30-4FB0-A3A6-A2C4428FDFA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7">
                <a:extLst>
                  <a:ext uri="{FF2B5EF4-FFF2-40B4-BE49-F238E27FC236}">
                    <a16:creationId xmlns:a16="http://schemas.microsoft.com/office/drawing/2014/main" id="{864D2FF0-E0D5-4CF5-AD11-C5AF94E3B33F}"/>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8">
                <a:extLst>
                  <a:ext uri="{FF2B5EF4-FFF2-40B4-BE49-F238E27FC236}">
                    <a16:creationId xmlns:a16="http://schemas.microsoft.com/office/drawing/2014/main" id="{8A4BCD66-58E8-4637-B043-19233FE652C0}"/>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9">
                <a:extLst>
                  <a:ext uri="{FF2B5EF4-FFF2-40B4-BE49-F238E27FC236}">
                    <a16:creationId xmlns:a16="http://schemas.microsoft.com/office/drawing/2014/main" id="{D82550D4-B553-41B0-AC26-4CA584E38020}"/>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1" name="Rectangle 20" descr="check mark with circle">
            <a:extLst>
              <a:ext uri="{FF2B5EF4-FFF2-40B4-BE49-F238E27FC236}">
                <a16:creationId xmlns:a16="http://schemas.microsoft.com/office/drawing/2014/main" id="{A781AFD1-7389-4A40-9A4F-22DFA14190D5}"/>
              </a:ext>
            </a:extLst>
          </p:cNvPr>
          <p:cNvSpPr/>
          <p:nvPr/>
        </p:nvSpPr>
        <p:spPr bwMode="auto">
          <a:xfrm>
            <a:off x="8837592" y="3436635"/>
            <a:ext cx="2200818"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Unified data </a:t>
            </a:r>
            <a:br>
              <a:rPr kumimoji="0" lang="en-US" sz="1600" b="0"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governance</a:t>
            </a:r>
          </a:p>
        </p:txBody>
      </p:sp>
      <p:grpSp>
        <p:nvGrpSpPr>
          <p:cNvPr id="22" name="Group 21" descr="database inside circle">
            <a:extLst>
              <a:ext uri="{FF2B5EF4-FFF2-40B4-BE49-F238E27FC236}">
                <a16:creationId xmlns:a16="http://schemas.microsoft.com/office/drawing/2014/main" id="{A758C111-18CF-4D4B-B72F-86B7948FD2E2}"/>
              </a:ext>
            </a:extLst>
          </p:cNvPr>
          <p:cNvGrpSpPr/>
          <p:nvPr/>
        </p:nvGrpSpPr>
        <p:grpSpPr>
          <a:xfrm>
            <a:off x="1723405" y="1969617"/>
            <a:ext cx="1360868" cy="1361601"/>
            <a:chOff x="5231892" y="2256098"/>
            <a:chExt cx="1728217" cy="1729148"/>
          </a:xfrm>
        </p:grpSpPr>
        <p:grpSp>
          <p:nvGrpSpPr>
            <p:cNvPr id="23" name="Group 22">
              <a:extLst>
                <a:ext uri="{FF2B5EF4-FFF2-40B4-BE49-F238E27FC236}">
                  <a16:creationId xmlns:a16="http://schemas.microsoft.com/office/drawing/2014/main" id="{9BFD5585-652E-4C65-B490-B9A435AEC36A}"/>
                </a:ext>
              </a:extLst>
            </p:cNvPr>
            <p:cNvGrpSpPr/>
            <p:nvPr/>
          </p:nvGrpSpPr>
          <p:grpSpPr>
            <a:xfrm>
              <a:off x="5231892" y="2256098"/>
              <a:ext cx="1728217" cy="1729148"/>
              <a:chOff x="2312837" y="2256098"/>
              <a:chExt cx="979873" cy="980401"/>
            </a:xfrm>
          </p:grpSpPr>
          <p:sp>
            <p:nvSpPr>
              <p:cNvPr id="30" name="Oval 29">
                <a:extLst>
                  <a:ext uri="{FF2B5EF4-FFF2-40B4-BE49-F238E27FC236}">
                    <a16:creationId xmlns:a16="http://schemas.microsoft.com/office/drawing/2014/main" id="{8DB76049-265A-40E5-A7B5-2CB4A9D0FE90}"/>
                  </a:ext>
                </a:extLst>
              </p:cNvPr>
              <p:cNvSpPr/>
              <p:nvPr/>
            </p:nvSpPr>
            <p:spPr bwMode="auto">
              <a:xfrm>
                <a:off x="2312837" y="2256098"/>
                <a:ext cx="979873" cy="980401"/>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AutoShape 47">
                <a:extLst>
                  <a:ext uri="{FF2B5EF4-FFF2-40B4-BE49-F238E27FC236}">
                    <a16:creationId xmlns:a16="http://schemas.microsoft.com/office/drawing/2014/main" id="{55AC7E51-E23C-4AC2-8200-586AEEF28D92}"/>
                  </a:ext>
                </a:extLst>
              </p:cNvPr>
              <p:cNvSpPr>
                <a:spLocks noChangeAspect="1" noChangeArrowheads="1" noTextEdit="1"/>
              </p:cNvSpPr>
              <p:nvPr/>
            </p:nvSpPr>
            <p:spPr bwMode="auto">
              <a:xfrm>
                <a:off x="2552652" y="2513729"/>
                <a:ext cx="4953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1E677C4B-5E37-48C4-98C4-06BF732E58D1}"/>
                </a:ext>
              </a:extLst>
            </p:cNvPr>
            <p:cNvPicPr>
              <a:picLocks noChangeAspect="1"/>
            </p:cNvPicPr>
            <p:nvPr/>
          </p:nvPicPr>
          <p:blipFill rotWithShape="1">
            <a:blip r:embed="rId2"/>
            <a:srcRect l="45553" t="40088"/>
            <a:stretch/>
          </p:blipFill>
          <p:spPr>
            <a:xfrm>
              <a:off x="5757930" y="2748665"/>
              <a:ext cx="676140" cy="744014"/>
            </a:xfrm>
            <a:prstGeom prst="rect">
              <a:avLst/>
            </a:prstGeom>
          </p:spPr>
        </p:pic>
        <p:grpSp>
          <p:nvGrpSpPr>
            <p:cNvPr id="25" name="Group 92">
              <a:extLst>
                <a:ext uri="{FF2B5EF4-FFF2-40B4-BE49-F238E27FC236}">
                  <a16:creationId xmlns:a16="http://schemas.microsoft.com/office/drawing/2014/main" id="{C8DB89DC-9FED-4A51-ADDD-D42DC6F544F5}"/>
                </a:ext>
              </a:extLst>
            </p:cNvPr>
            <p:cNvGrpSpPr>
              <a:grpSpLocks noChangeAspect="1"/>
            </p:cNvGrpSpPr>
            <p:nvPr/>
          </p:nvGrpSpPr>
          <p:grpSpPr bwMode="auto">
            <a:xfrm>
              <a:off x="5403741" y="2443605"/>
              <a:ext cx="1384518" cy="1354135"/>
              <a:chOff x="2197" y="999"/>
              <a:chExt cx="319" cy="312"/>
            </a:xfrm>
          </p:grpSpPr>
          <p:sp>
            <p:nvSpPr>
              <p:cNvPr id="26" name="Freeform 93">
                <a:extLst>
                  <a:ext uri="{FF2B5EF4-FFF2-40B4-BE49-F238E27FC236}">
                    <a16:creationId xmlns:a16="http://schemas.microsoft.com/office/drawing/2014/main" id="{21DC921A-79AB-4BE4-9175-05937142375C}"/>
                  </a:ext>
                </a:extLst>
              </p:cNvPr>
              <p:cNvSpPr>
                <a:spLocks/>
              </p:cNvSpPr>
              <p:nvPr/>
            </p:nvSpPr>
            <p:spPr bwMode="auto">
              <a:xfrm>
                <a:off x="2226" y="999"/>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94">
                <a:extLst>
                  <a:ext uri="{FF2B5EF4-FFF2-40B4-BE49-F238E27FC236}">
                    <a16:creationId xmlns:a16="http://schemas.microsoft.com/office/drawing/2014/main" id="{C57459C2-C92F-45B5-95CA-BD3ACE9FA695}"/>
                  </a:ext>
                </a:extLst>
              </p:cNvPr>
              <p:cNvSpPr>
                <a:spLocks/>
              </p:cNvSpPr>
              <p:nvPr/>
            </p:nvSpPr>
            <p:spPr bwMode="auto">
              <a:xfrm>
                <a:off x="2197" y="1077"/>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95">
                <a:extLst>
                  <a:ext uri="{FF2B5EF4-FFF2-40B4-BE49-F238E27FC236}">
                    <a16:creationId xmlns:a16="http://schemas.microsoft.com/office/drawing/2014/main" id="{A2A0F2DD-6307-4948-9EFA-5EAE7E5AE3A2}"/>
                  </a:ext>
                </a:extLst>
              </p:cNvPr>
              <p:cNvSpPr>
                <a:spLocks/>
              </p:cNvSpPr>
              <p:nvPr/>
            </p:nvSpPr>
            <p:spPr bwMode="auto">
              <a:xfrm>
                <a:off x="2226" y="1218"/>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96">
                <a:extLst>
                  <a:ext uri="{FF2B5EF4-FFF2-40B4-BE49-F238E27FC236}">
                    <a16:creationId xmlns:a16="http://schemas.microsoft.com/office/drawing/2014/main" id="{9C7ACB0A-0421-4E60-A1AA-20A3891F16C6}"/>
                  </a:ext>
                </a:extLst>
              </p:cNvPr>
              <p:cNvSpPr>
                <a:spLocks/>
              </p:cNvSpPr>
              <p:nvPr/>
            </p:nvSpPr>
            <p:spPr bwMode="auto">
              <a:xfrm>
                <a:off x="2360" y="999"/>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2" name="Graphic 31" descr="SQL Server icon">
            <a:extLst>
              <a:ext uri="{FF2B5EF4-FFF2-40B4-BE49-F238E27FC236}">
                <a16:creationId xmlns:a16="http://schemas.microsoft.com/office/drawing/2014/main" id="{993812F7-D621-4C9A-82A1-13427F5AD6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5454" y="4353140"/>
            <a:ext cx="445616" cy="445616"/>
          </a:xfrm>
          <a:prstGeom prst="rect">
            <a:avLst/>
          </a:prstGeom>
        </p:spPr>
      </p:pic>
      <p:pic>
        <p:nvPicPr>
          <p:cNvPr id="33" name="Graphic 32" descr="Azure Cosmos DB icon">
            <a:extLst>
              <a:ext uri="{FF2B5EF4-FFF2-40B4-BE49-F238E27FC236}">
                <a16:creationId xmlns:a16="http://schemas.microsoft.com/office/drawing/2014/main" id="{646AE73E-14B8-4CFD-9DEC-08EFFF61CF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5881" y="4954086"/>
            <a:ext cx="467615" cy="467614"/>
          </a:xfrm>
          <a:prstGeom prst="rect">
            <a:avLst/>
          </a:prstGeom>
          <a:effectLst>
            <a:outerShdw blurRad="152400" algn="ctr" rotWithShape="0">
              <a:prstClr val="black">
                <a:alpha val="23000"/>
              </a:prstClr>
            </a:outerShdw>
          </a:effectLst>
        </p:spPr>
      </p:pic>
      <p:pic>
        <p:nvPicPr>
          <p:cNvPr id="34" name="Graphic 33" descr="Azure SQL icon">
            <a:extLst>
              <a:ext uri="{FF2B5EF4-FFF2-40B4-BE49-F238E27FC236}">
                <a16:creationId xmlns:a16="http://schemas.microsoft.com/office/drawing/2014/main" id="{7C73AA33-C9ED-433F-A6DA-35F0509051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3005" y="4367573"/>
            <a:ext cx="490418" cy="490418"/>
          </a:xfrm>
          <a:prstGeom prst="rect">
            <a:avLst/>
          </a:prstGeom>
        </p:spPr>
      </p:pic>
      <p:pic>
        <p:nvPicPr>
          <p:cNvPr id="35" name="Graphic 34" descr="Azure Arc-enabled data services icon&#10;">
            <a:extLst>
              <a:ext uri="{FF2B5EF4-FFF2-40B4-BE49-F238E27FC236}">
                <a16:creationId xmlns:a16="http://schemas.microsoft.com/office/drawing/2014/main" id="{D74FA058-3DF9-44E6-AD78-F0B6134217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8363" y="4356193"/>
            <a:ext cx="447340" cy="446073"/>
          </a:xfrm>
          <a:prstGeom prst="rect">
            <a:avLst/>
          </a:prstGeom>
          <a:effectLst>
            <a:outerShdw blurRad="50800" dir="2700000" algn="tl" rotWithShape="0">
              <a:prstClr val="black">
                <a:alpha val="40000"/>
              </a:prstClr>
            </a:outerShdw>
          </a:effectLst>
        </p:spPr>
      </p:pic>
      <p:grpSp>
        <p:nvGrpSpPr>
          <p:cNvPr id="36" name="Group 35" descr="OSS icons">
            <a:extLst>
              <a:ext uri="{FF2B5EF4-FFF2-40B4-BE49-F238E27FC236}">
                <a16:creationId xmlns:a16="http://schemas.microsoft.com/office/drawing/2014/main" id="{40A24985-D4F5-4F2F-84A5-E07349FE7CBC}"/>
              </a:ext>
            </a:extLst>
          </p:cNvPr>
          <p:cNvGrpSpPr>
            <a:grpSpLocks noChangeAspect="1"/>
          </p:cNvGrpSpPr>
          <p:nvPr/>
        </p:nvGrpSpPr>
        <p:grpSpPr>
          <a:xfrm>
            <a:off x="2471037" y="4899389"/>
            <a:ext cx="498730" cy="538699"/>
            <a:chOff x="9793905" y="1895678"/>
            <a:chExt cx="761653" cy="846327"/>
          </a:xfrm>
        </p:grpSpPr>
        <p:grpSp>
          <p:nvGrpSpPr>
            <p:cNvPr id="37" name="Group 36">
              <a:extLst>
                <a:ext uri="{FF2B5EF4-FFF2-40B4-BE49-F238E27FC236}">
                  <a16:creationId xmlns:a16="http://schemas.microsoft.com/office/drawing/2014/main" id="{FDF41A21-3965-4729-8BA5-3F03167CDD81}"/>
                </a:ext>
              </a:extLst>
            </p:cNvPr>
            <p:cNvGrpSpPr/>
            <p:nvPr/>
          </p:nvGrpSpPr>
          <p:grpSpPr>
            <a:xfrm>
              <a:off x="9793905" y="2340890"/>
              <a:ext cx="761653" cy="401115"/>
              <a:chOff x="9784279" y="1705484"/>
              <a:chExt cx="761653" cy="401115"/>
            </a:xfrm>
          </p:grpSpPr>
          <p:pic>
            <p:nvPicPr>
              <p:cNvPr id="39" name="Graphic 38">
                <a:extLst>
                  <a:ext uri="{FF2B5EF4-FFF2-40B4-BE49-F238E27FC236}">
                    <a16:creationId xmlns:a16="http://schemas.microsoft.com/office/drawing/2014/main" id="{E743363E-C9AD-4B8D-8CC3-6713879447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4279" y="1705484"/>
                <a:ext cx="401116" cy="401115"/>
              </a:xfrm>
              <a:prstGeom prst="rect">
                <a:avLst/>
              </a:prstGeom>
            </p:spPr>
          </p:pic>
          <p:pic>
            <p:nvPicPr>
              <p:cNvPr id="40" name="Graphic 39">
                <a:extLst>
                  <a:ext uri="{FF2B5EF4-FFF2-40B4-BE49-F238E27FC236}">
                    <a16:creationId xmlns:a16="http://schemas.microsoft.com/office/drawing/2014/main" id="{4881CCC0-E6DD-45BF-B623-C9FEFD1E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4816" y="1705484"/>
                <a:ext cx="401116" cy="401115"/>
              </a:xfrm>
              <a:prstGeom prst="rect">
                <a:avLst/>
              </a:prstGeom>
            </p:spPr>
          </p:pic>
        </p:grpSp>
        <p:pic>
          <p:nvPicPr>
            <p:cNvPr id="38" name="Graphic 37">
              <a:extLst>
                <a:ext uri="{FF2B5EF4-FFF2-40B4-BE49-F238E27FC236}">
                  <a16:creationId xmlns:a16="http://schemas.microsoft.com/office/drawing/2014/main" id="{10668F6E-B2D9-47CA-9141-013B5FD58F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74173" y="1895678"/>
              <a:ext cx="401116" cy="401116"/>
            </a:xfrm>
            <a:prstGeom prst="rect">
              <a:avLst/>
            </a:prstGeom>
          </p:spPr>
        </p:pic>
      </p:grpSp>
      <p:pic>
        <p:nvPicPr>
          <p:cNvPr id="41" name="Picture 2" descr="Power BI icon">
            <a:extLst>
              <a:ext uri="{FF2B5EF4-FFF2-40B4-BE49-F238E27FC236}">
                <a16:creationId xmlns:a16="http://schemas.microsoft.com/office/drawing/2014/main" id="{9F55BD19-20AC-44EB-AA58-33B21B4CDF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8004" y="4377233"/>
            <a:ext cx="409305" cy="409305"/>
          </a:xfrm>
          <a:prstGeom prst="rect">
            <a:avLst/>
          </a:prstGeom>
          <a:noFill/>
        </p:spPr>
      </p:pic>
      <p:pic>
        <p:nvPicPr>
          <p:cNvPr id="42" name="Graphic 41" descr="Azure Synapse icon">
            <a:extLst>
              <a:ext uri="{FF2B5EF4-FFF2-40B4-BE49-F238E27FC236}">
                <a16:creationId xmlns:a16="http://schemas.microsoft.com/office/drawing/2014/main" id="{9433C2FB-B2B4-4FF8-AA64-05CAB46C9C5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58343" y="4373516"/>
            <a:ext cx="361606" cy="415739"/>
          </a:xfrm>
          <a:prstGeom prst="rect">
            <a:avLst/>
          </a:prstGeom>
        </p:spPr>
      </p:pic>
      <p:pic>
        <p:nvPicPr>
          <p:cNvPr id="43" name="Graphic 42" descr="Azure Data Factory icon">
            <a:extLst>
              <a:ext uri="{FF2B5EF4-FFF2-40B4-BE49-F238E27FC236}">
                <a16:creationId xmlns:a16="http://schemas.microsoft.com/office/drawing/2014/main" id="{AC74FFBC-3E8F-4892-90A6-C063044A61D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35867" y="4439738"/>
            <a:ext cx="343272" cy="343272"/>
          </a:xfrm>
          <a:prstGeom prst="rect">
            <a:avLst/>
          </a:prstGeom>
        </p:spPr>
      </p:pic>
      <p:pic>
        <p:nvPicPr>
          <p:cNvPr id="44" name="Graphic 43" descr="Azure purview icon">
            <a:extLst>
              <a:ext uri="{FF2B5EF4-FFF2-40B4-BE49-F238E27FC236}">
                <a16:creationId xmlns:a16="http://schemas.microsoft.com/office/drawing/2014/main" id="{E43F1C7D-F240-4DE6-81DE-2A3FCEBFE74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46716" y="4458878"/>
            <a:ext cx="469656" cy="290474"/>
          </a:xfrm>
          <a:prstGeom prst="rect">
            <a:avLst/>
          </a:prstGeom>
        </p:spPr>
      </p:pic>
      <p:cxnSp>
        <p:nvCxnSpPr>
          <p:cNvPr id="53" name="Straight Connector 52">
            <a:extLst>
              <a:ext uri="{FF2B5EF4-FFF2-40B4-BE49-F238E27FC236}">
                <a16:creationId xmlns:a16="http://schemas.microsoft.com/office/drawing/2014/main" id="{17F3FBF1-7875-454A-B1B4-9953A3E2F5CC}"/>
              </a:ext>
              <a:ext uri="{C183D7F6-B498-43B3-948B-1728B52AA6E4}">
                <adec:decorative xmlns:adec="http://schemas.microsoft.com/office/drawing/2017/decorative" val="1"/>
              </a:ext>
            </a:extLst>
          </p:cNvPr>
          <p:cNvCxnSpPr>
            <a:cxnSpLocks/>
          </p:cNvCxnSpPr>
          <p:nvPr/>
        </p:nvCxnSpPr>
        <p:spPr>
          <a:xfrm>
            <a:off x="1000227"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E6B20D-04C7-5D40-9B3E-BEA009F28B3D}"/>
              </a:ext>
              <a:ext uri="{C183D7F6-B498-43B3-948B-1728B52AA6E4}">
                <adec:decorative xmlns:adec="http://schemas.microsoft.com/office/drawing/2017/decorative" val="1"/>
              </a:ext>
            </a:extLst>
          </p:cNvPr>
          <p:cNvCxnSpPr>
            <a:cxnSpLocks/>
          </p:cNvCxnSpPr>
          <p:nvPr/>
        </p:nvCxnSpPr>
        <p:spPr>
          <a:xfrm>
            <a:off x="4722197"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4B48C0-9DDF-6B4B-B3DE-A47F7A83EAA7}"/>
              </a:ext>
              <a:ext uri="{C183D7F6-B498-43B3-948B-1728B52AA6E4}">
                <adec:decorative xmlns:adec="http://schemas.microsoft.com/office/drawing/2017/decorative" val="1"/>
              </a:ext>
            </a:extLst>
          </p:cNvPr>
          <p:cNvCxnSpPr>
            <a:cxnSpLocks/>
          </p:cNvCxnSpPr>
          <p:nvPr/>
        </p:nvCxnSpPr>
        <p:spPr>
          <a:xfrm>
            <a:off x="8529744" y="4169117"/>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01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6200E-78C5-4A15-B150-C14799483958}"/>
              </a:ext>
            </a:extLst>
          </p:cNvPr>
          <p:cNvSpPr>
            <a:spLocks noGrp="1"/>
          </p:cNvSpPr>
          <p:nvPr>
            <p:ph type="title"/>
          </p:nvPr>
        </p:nvSpPr>
        <p:spPr>
          <a:xfrm>
            <a:off x="588263" y="457200"/>
            <a:ext cx="5281595" cy="553998"/>
          </a:xfrm>
        </p:spPr>
        <p:txBody>
          <a:bodyPr/>
          <a:lstStyle/>
          <a:p>
            <a:r>
              <a:rPr lang="en-US" sz="3200" dirty="0"/>
              <a:t>Protect data with layers of security and leading compliance </a:t>
            </a:r>
          </a:p>
        </p:txBody>
      </p:sp>
      <p:sp>
        <p:nvSpPr>
          <p:cNvPr id="66" name="Text Placeholder 1">
            <a:extLst>
              <a:ext uri="{FF2B5EF4-FFF2-40B4-BE49-F238E27FC236}">
                <a16:creationId xmlns:a16="http://schemas.microsoft.com/office/drawing/2014/main" id="{4623A7AC-FE15-4EE1-BD54-491620C6980B}"/>
              </a:ext>
            </a:extLst>
          </p:cNvPr>
          <p:cNvSpPr>
            <a:spLocks noGrp="1"/>
          </p:cNvSpPr>
          <p:nvPr>
            <p:ph type="body" sz="quarter" idx="10"/>
          </p:nvPr>
        </p:nvSpPr>
        <p:spPr>
          <a:xfrm>
            <a:off x="584200" y="2084426"/>
            <a:ext cx="2616200" cy="1092607"/>
          </a:xfrm>
        </p:spPr>
        <p:txBody>
          <a:bodyPr vert="horz" wrap="square" lIns="0" tIns="0" rIns="0" bIns="0" rtlCol="0" anchor="t">
            <a:spAutoFit/>
          </a:bodyPr>
          <a:lstStyle/>
          <a:p>
            <a:pPr>
              <a:lnSpc>
                <a:spcPct val="110000"/>
              </a:lnSpc>
              <a:spcBef>
                <a:spcPts val="600"/>
              </a:spcBef>
              <a:spcAft>
                <a:spcPts val="600"/>
              </a:spcAft>
            </a:pPr>
            <a:r>
              <a:rPr lang="en-US" sz="1400" dirty="0">
                <a:solidFill>
                  <a:schemeClr val="tx1"/>
                </a:solidFill>
                <a:latin typeface="Segoe UI" panose="020B0502040204020203" pitchFamily="34" charset="0"/>
              </a:rPr>
              <a:t>Azure provides multiple layers of security to safeguard your data</a:t>
            </a:r>
          </a:p>
          <a:p>
            <a:pPr>
              <a:lnSpc>
                <a:spcPct val="110000"/>
              </a:lnSpc>
              <a:spcBef>
                <a:spcPts val="600"/>
              </a:spcBef>
              <a:spcAft>
                <a:spcPts val="600"/>
              </a:spcAft>
            </a:pPr>
            <a:r>
              <a:rPr lang="en-US" sz="1400" dirty="0">
                <a:ea typeface="+mn-lt"/>
                <a:cs typeface="+mn-lt"/>
              </a:rPr>
              <a:t>Support for leading compliance offerings</a:t>
            </a:r>
            <a:r>
              <a:rPr lang="en-US" sz="1400" dirty="0">
                <a:solidFill>
                  <a:schemeClr val="tx1"/>
                </a:solidFill>
                <a:latin typeface="Segoe UI"/>
                <a:cs typeface="Segoe UI"/>
              </a:rPr>
              <a:t>  </a:t>
            </a:r>
            <a:endParaRPr lang="en-US" sz="1400" dirty="0">
              <a:solidFill>
                <a:schemeClr val="tx1"/>
              </a:solidFill>
            </a:endParaRPr>
          </a:p>
        </p:txBody>
      </p:sp>
      <p:sp>
        <p:nvSpPr>
          <p:cNvPr id="5" name="Freeform 13">
            <a:extLst>
              <a:ext uri="{FF2B5EF4-FFF2-40B4-BE49-F238E27FC236}">
                <a16:creationId xmlns:a16="http://schemas.microsoft.com/office/drawing/2014/main" id="{2FF68102-F74C-42C7-8ED8-54AE5EE53400}"/>
              </a:ext>
              <a:ext uri="{C183D7F6-B498-43B3-948B-1728B52AA6E4}">
                <adec:decorative xmlns:adec="http://schemas.microsoft.com/office/drawing/2017/decorative" val="1"/>
              </a:ext>
            </a:extLst>
          </p:cNvPr>
          <p:cNvSpPr/>
          <p:nvPr/>
        </p:nvSpPr>
        <p:spPr bwMode="auto">
          <a:xfrm>
            <a:off x="5056412" y="2943940"/>
            <a:ext cx="2847987" cy="445345"/>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D661FD7D-2268-4AFE-BDEF-A3ED38D7E8E8}"/>
              </a:ext>
              <a:ext uri="{C183D7F6-B498-43B3-948B-1728B52AA6E4}">
                <adec:decorative xmlns:adec="http://schemas.microsoft.com/office/drawing/2017/decorative" val="1"/>
              </a:ext>
            </a:extLst>
          </p:cNvPr>
          <p:cNvSpPr/>
          <p:nvPr/>
        </p:nvSpPr>
        <p:spPr bwMode="auto">
          <a:xfrm>
            <a:off x="4952951" y="3963384"/>
            <a:ext cx="2354991" cy="621991"/>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 name="Freeform 10">
            <a:extLst>
              <a:ext uri="{FF2B5EF4-FFF2-40B4-BE49-F238E27FC236}">
                <a16:creationId xmlns:a16="http://schemas.microsoft.com/office/drawing/2014/main" id="{FBB8B8AC-00D2-4F7E-8F02-0E488C7A6DF8}"/>
              </a:ext>
              <a:ext uri="{C183D7F6-B498-43B3-948B-1728B52AA6E4}">
                <adec:decorative xmlns:adec="http://schemas.microsoft.com/office/drawing/2017/decorative" val="1"/>
              </a:ext>
            </a:extLst>
          </p:cNvPr>
          <p:cNvSpPr/>
          <p:nvPr/>
        </p:nvSpPr>
        <p:spPr bwMode="auto">
          <a:xfrm>
            <a:off x="4314888" y="2175524"/>
            <a:ext cx="3670563" cy="265243"/>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7" name="Group 46">
            <a:extLst>
              <a:ext uri="{FF2B5EF4-FFF2-40B4-BE49-F238E27FC236}">
                <a16:creationId xmlns:a16="http://schemas.microsoft.com/office/drawing/2014/main" id="{F6293210-1834-48D6-AF79-48A48C2E2E42}"/>
              </a:ext>
              <a:ext uri="{C183D7F6-B498-43B3-948B-1728B52AA6E4}">
                <adec:decorative xmlns:adec="http://schemas.microsoft.com/office/drawing/2017/decorative" val="1"/>
              </a:ext>
            </a:extLst>
          </p:cNvPr>
          <p:cNvGrpSpPr/>
          <p:nvPr/>
        </p:nvGrpSpPr>
        <p:grpSpPr>
          <a:xfrm>
            <a:off x="2886502" y="2327560"/>
            <a:ext cx="2703909" cy="2703908"/>
            <a:chOff x="93288" y="1604292"/>
            <a:chExt cx="4203138" cy="4203137"/>
          </a:xfrm>
        </p:grpSpPr>
        <p:sp>
          <p:nvSpPr>
            <p:cNvPr id="48" name="Donut 30">
              <a:extLst>
                <a:ext uri="{FF2B5EF4-FFF2-40B4-BE49-F238E27FC236}">
                  <a16:creationId xmlns:a16="http://schemas.microsoft.com/office/drawing/2014/main" id="{C6502AA9-519D-416A-874E-54BF8C945733}"/>
                </a:ext>
              </a:extLst>
            </p:cNvPr>
            <p:cNvSpPr>
              <a:spLocks noChangeAspect="1"/>
            </p:cNvSpPr>
            <p:nvPr/>
          </p:nvSpPr>
          <p:spPr bwMode="auto">
            <a:xfrm>
              <a:off x="922443" y="2437568"/>
              <a:ext cx="2543899" cy="2543898"/>
            </a:xfrm>
            <a:prstGeom prst="donut">
              <a:avLst>
                <a:gd name="adj" fmla="val 14900"/>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Donut 31">
              <a:extLst>
                <a:ext uri="{FF2B5EF4-FFF2-40B4-BE49-F238E27FC236}">
                  <a16:creationId xmlns:a16="http://schemas.microsoft.com/office/drawing/2014/main" id="{EF70F391-094E-4A50-86F2-99F8CE56F86E}"/>
                </a:ext>
              </a:extLst>
            </p:cNvPr>
            <p:cNvSpPr>
              <a:spLocks noChangeAspect="1"/>
            </p:cNvSpPr>
            <p:nvPr/>
          </p:nvSpPr>
          <p:spPr bwMode="auto">
            <a:xfrm>
              <a:off x="512601" y="2025424"/>
              <a:ext cx="3364512" cy="3364511"/>
            </a:xfrm>
            <a:prstGeom prst="donut">
              <a:avLst>
                <a:gd name="adj" fmla="val 10092"/>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Donut 32">
              <a:extLst>
                <a:ext uri="{FF2B5EF4-FFF2-40B4-BE49-F238E27FC236}">
                  <a16:creationId xmlns:a16="http://schemas.microsoft.com/office/drawing/2014/main" id="{BC926575-6C95-4EFB-9C9B-4C5703DB3214}"/>
                </a:ext>
              </a:extLst>
            </p:cNvPr>
            <p:cNvSpPr>
              <a:spLocks noChangeAspect="1"/>
            </p:cNvSpPr>
            <p:nvPr/>
          </p:nvSpPr>
          <p:spPr bwMode="auto">
            <a:xfrm>
              <a:off x="93288" y="1604292"/>
              <a:ext cx="4203138" cy="4203137"/>
            </a:xfrm>
            <a:prstGeom prst="donut">
              <a:avLst>
                <a:gd name="adj" fmla="val 7887"/>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39F4476A-BE10-4D7E-A004-43F373BF6937}"/>
              </a:ext>
              <a:ext uri="{C183D7F6-B498-43B3-948B-1728B52AA6E4}">
                <adec:decorative xmlns:adec="http://schemas.microsoft.com/office/drawing/2017/decorative" val="1"/>
              </a:ext>
            </a:extLst>
          </p:cNvPr>
          <p:cNvGrpSpPr/>
          <p:nvPr/>
        </p:nvGrpSpPr>
        <p:grpSpPr>
          <a:xfrm>
            <a:off x="6786808" y="4048865"/>
            <a:ext cx="4496974" cy="919457"/>
            <a:chOff x="6594304" y="5019644"/>
            <a:chExt cx="4496974" cy="919457"/>
          </a:xfrm>
        </p:grpSpPr>
        <p:sp>
          <p:nvSpPr>
            <p:cNvPr id="24" name="Rectangle 23">
              <a:extLst>
                <a:ext uri="{FF2B5EF4-FFF2-40B4-BE49-F238E27FC236}">
                  <a16:creationId xmlns:a16="http://schemas.microsoft.com/office/drawing/2014/main" id="{C9CCB768-7E19-4393-B160-F3A1E655CB41}"/>
                </a:ext>
              </a:extLst>
            </p:cNvPr>
            <p:cNvSpPr/>
            <p:nvPr/>
          </p:nvSpPr>
          <p:spPr bwMode="auto">
            <a:xfrm>
              <a:off x="8371722" y="5019644"/>
              <a:ext cx="2719556" cy="919457"/>
            </a:xfrm>
            <a:prstGeom prst="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grpSp>
          <p:nvGrpSpPr>
            <p:cNvPr id="36" name="Group 35">
              <a:extLst>
                <a:ext uri="{FF2B5EF4-FFF2-40B4-BE49-F238E27FC236}">
                  <a16:creationId xmlns:a16="http://schemas.microsoft.com/office/drawing/2014/main" id="{61200E4F-E6E0-4FEB-A043-4271FAB887D4}"/>
                </a:ext>
              </a:extLst>
            </p:cNvPr>
            <p:cNvGrpSpPr/>
            <p:nvPr/>
          </p:nvGrpSpPr>
          <p:grpSpPr>
            <a:xfrm>
              <a:off x="7234019" y="5130888"/>
              <a:ext cx="425615" cy="525265"/>
              <a:chOff x="1980078" y="253998"/>
              <a:chExt cx="3830386" cy="4727197"/>
            </a:xfrm>
            <a:solidFill>
              <a:schemeClr val="bg2"/>
            </a:solidFill>
          </p:grpSpPr>
          <p:sp>
            <p:nvSpPr>
              <p:cNvPr id="37" name="Rectangle 27">
                <a:extLst>
                  <a:ext uri="{FF2B5EF4-FFF2-40B4-BE49-F238E27FC236}">
                    <a16:creationId xmlns:a16="http://schemas.microsoft.com/office/drawing/2014/main" id="{91118D67-0ADC-41A1-A9EB-D0153CA6790E}"/>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29">
                <a:extLst>
                  <a:ext uri="{FF2B5EF4-FFF2-40B4-BE49-F238E27FC236}">
                    <a16:creationId xmlns:a16="http://schemas.microsoft.com/office/drawing/2014/main" id="{2E6B827E-2AB8-4648-81E5-5D8778AA18C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30">
                <a:extLst>
                  <a:ext uri="{FF2B5EF4-FFF2-40B4-BE49-F238E27FC236}">
                    <a16:creationId xmlns:a16="http://schemas.microsoft.com/office/drawing/2014/main" id="{3497034F-A2DC-4CE0-A9F8-0825D19BF50C}"/>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Shape 62">
                <a:extLst>
                  <a:ext uri="{FF2B5EF4-FFF2-40B4-BE49-F238E27FC236}">
                    <a16:creationId xmlns:a16="http://schemas.microsoft.com/office/drawing/2014/main" id="{361B1E48-FD6F-443F-B506-3C368C61C52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4" name="Pentagon 50">
              <a:extLst>
                <a:ext uri="{FF2B5EF4-FFF2-40B4-BE49-F238E27FC236}">
                  <a16:creationId xmlns:a16="http://schemas.microsoft.com/office/drawing/2014/main" id="{46061BE9-2DA1-8E4E-836C-5AC669150DDA}"/>
                </a:ext>
              </a:extLst>
            </p:cNvPr>
            <p:cNvSpPr/>
            <p:nvPr/>
          </p:nvSpPr>
          <p:spPr bwMode="auto">
            <a:xfrm>
              <a:off x="6654191" y="5019644"/>
              <a:ext cx="1963515" cy="919457"/>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9D7F4B0-1D16-0342-8164-816CF19326A1}"/>
                </a:ext>
              </a:extLst>
            </p:cNvPr>
            <p:cNvSpPr txBox="1"/>
            <p:nvPr/>
          </p:nvSpPr>
          <p:spPr>
            <a:xfrm>
              <a:off x="6594304" y="5692661"/>
              <a:ext cx="187597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Protect data</a:t>
              </a:r>
            </a:p>
          </p:txBody>
        </p:sp>
        <p:sp>
          <p:nvSpPr>
            <p:cNvPr id="20" name="Rectangle 19">
              <a:extLst>
                <a:ext uri="{FF2B5EF4-FFF2-40B4-BE49-F238E27FC236}">
                  <a16:creationId xmlns:a16="http://schemas.microsoft.com/office/drawing/2014/main" id="{D306FA92-ACB9-DA4F-BC71-8CD2A8622A40}"/>
                </a:ext>
              </a:extLst>
            </p:cNvPr>
            <p:cNvSpPr/>
            <p:nvPr/>
          </p:nvSpPr>
          <p:spPr>
            <a:xfrm>
              <a:off x="8642564" y="5203562"/>
              <a:ext cx="2365013" cy="547714"/>
            </a:xfrm>
            <a:prstGeom prst="rect">
              <a:avLst/>
            </a:prstGeom>
          </p:spPr>
          <p:txBody>
            <a:bodyPr wrap="square">
              <a:spAutoFit/>
            </a:bodyPr>
            <a:lstStyle/>
            <a:p>
              <a:pPr marL="61913" lvl="3" defTabSz="912803">
                <a:lnSpc>
                  <a:spcPct val="110000"/>
                </a:lnSpc>
                <a:spcBef>
                  <a:spcPts val="600"/>
                </a:spcBef>
                <a:buClr>
                  <a:srgbClr val="FFFFFF"/>
                </a:buClr>
                <a:defRPr/>
              </a:pPr>
              <a:r>
                <a:rPr lang="en-US" sz="1400" kern="0"/>
                <a:t>Built-in encryption for data at rest and in motion </a:t>
              </a:r>
            </a:p>
          </p:txBody>
        </p:sp>
        <p:grpSp>
          <p:nvGrpSpPr>
            <p:cNvPr id="45" name="Group 44">
              <a:extLst>
                <a:ext uri="{FF2B5EF4-FFF2-40B4-BE49-F238E27FC236}">
                  <a16:creationId xmlns:a16="http://schemas.microsoft.com/office/drawing/2014/main" id="{51AD7262-42DA-0D4B-9C91-ACAF1D3135E7}"/>
                </a:ext>
              </a:extLst>
            </p:cNvPr>
            <p:cNvGrpSpPr/>
            <p:nvPr/>
          </p:nvGrpSpPr>
          <p:grpSpPr>
            <a:xfrm>
              <a:off x="7338912" y="5122029"/>
              <a:ext cx="393295" cy="485377"/>
              <a:chOff x="1980078" y="-47878"/>
              <a:chExt cx="3830386" cy="4727196"/>
            </a:xfrm>
          </p:grpSpPr>
          <p:sp>
            <p:nvSpPr>
              <p:cNvPr id="46" name="Rectangle 27">
                <a:extLst>
                  <a:ext uri="{FF2B5EF4-FFF2-40B4-BE49-F238E27FC236}">
                    <a16:creationId xmlns:a16="http://schemas.microsoft.com/office/drawing/2014/main" id="{1EA16B93-4928-0C47-AC21-2861D2181ADC}"/>
                  </a:ext>
                </a:extLst>
              </p:cNvPr>
              <p:cNvSpPr>
                <a:spLocks noChangeArrowheads="1"/>
              </p:cNvSpPr>
              <p:nvPr/>
            </p:nvSpPr>
            <p:spPr bwMode="auto">
              <a:xfrm>
                <a:off x="1980078" y="1867321"/>
                <a:ext cx="3830386" cy="28119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9">
                <a:extLst>
                  <a:ext uri="{FF2B5EF4-FFF2-40B4-BE49-F238E27FC236}">
                    <a16:creationId xmlns:a16="http://schemas.microsoft.com/office/drawing/2014/main" id="{DFDCB61D-E480-B642-A445-9ED61F4B05F0}"/>
                  </a:ext>
                </a:extLst>
              </p:cNvPr>
              <p:cNvSpPr>
                <a:spLocks/>
              </p:cNvSpPr>
              <p:nvPr/>
            </p:nvSpPr>
            <p:spPr bwMode="auto">
              <a:xfrm>
                <a:off x="3454479" y="2728464"/>
                <a:ext cx="881594" cy="881595"/>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a:extLst>
                  <a:ext uri="{FF2B5EF4-FFF2-40B4-BE49-F238E27FC236}">
                    <a16:creationId xmlns:a16="http://schemas.microsoft.com/office/drawing/2014/main" id="{0EB5DE91-2F57-814E-A991-2D66D604FA20}"/>
                  </a:ext>
                </a:extLst>
              </p:cNvPr>
              <p:cNvSpPr>
                <a:spLocks/>
              </p:cNvSpPr>
              <p:nvPr/>
            </p:nvSpPr>
            <p:spPr bwMode="auto">
              <a:xfrm>
                <a:off x="3667281" y="3169261"/>
                <a:ext cx="456000" cy="1033595"/>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Shape 62">
                <a:extLst>
                  <a:ext uri="{FF2B5EF4-FFF2-40B4-BE49-F238E27FC236}">
                    <a16:creationId xmlns:a16="http://schemas.microsoft.com/office/drawing/2014/main" id="{A1B5772F-DAE0-154A-8E52-18D1ED1A981D}"/>
                  </a:ext>
                </a:extLst>
              </p:cNvPr>
              <p:cNvSpPr/>
              <p:nvPr/>
            </p:nvSpPr>
            <p:spPr bwMode="auto">
              <a:xfrm>
                <a:off x="2420885" y="-47878"/>
                <a:ext cx="2948792" cy="2423889"/>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38EFB2FF-B024-4AE9-9CB8-410E419259E3}"/>
              </a:ext>
              <a:ext uri="{C183D7F6-B498-43B3-948B-1728B52AA6E4}">
                <adec:decorative xmlns:adec="http://schemas.microsoft.com/office/drawing/2017/decorative" val="1"/>
              </a:ext>
            </a:extLst>
          </p:cNvPr>
          <p:cNvGrpSpPr/>
          <p:nvPr/>
        </p:nvGrpSpPr>
        <p:grpSpPr>
          <a:xfrm>
            <a:off x="6800160" y="2833478"/>
            <a:ext cx="4489225" cy="919457"/>
            <a:chOff x="6602053" y="3585934"/>
            <a:chExt cx="4489225" cy="919457"/>
          </a:xfrm>
        </p:grpSpPr>
        <p:sp>
          <p:nvSpPr>
            <p:cNvPr id="54" name="Rectangle 53">
              <a:extLst>
                <a:ext uri="{FF2B5EF4-FFF2-40B4-BE49-F238E27FC236}">
                  <a16:creationId xmlns:a16="http://schemas.microsoft.com/office/drawing/2014/main" id="{C9FF9B9C-16BC-FA43-A537-8FB213D9A9AF}"/>
                </a:ext>
              </a:extLst>
            </p:cNvPr>
            <p:cNvSpPr/>
            <p:nvPr/>
          </p:nvSpPr>
          <p:spPr bwMode="auto">
            <a:xfrm>
              <a:off x="8371722" y="3585934"/>
              <a:ext cx="2719556" cy="919457"/>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55" name="Pentagon 50">
              <a:extLst>
                <a:ext uri="{FF2B5EF4-FFF2-40B4-BE49-F238E27FC236}">
                  <a16:creationId xmlns:a16="http://schemas.microsoft.com/office/drawing/2014/main" id="{CC80362F-2493-554A-828E-FBCC3D67F0B8}"/>
                </a:ext>
              </a:extLst>
            </p:cNvPr>
            <p:cNvSpPr/>
            <p:nvPr/>
          </p:nvSpPr>
          <p:spPr bwMode="auto">
            <a:xfrm>
              <a:off x="6654191" y="3585934"/>
              <a:ext cx="1963515" cy="919457"/>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5D93C2C-107E-074A-AFCA-A452FE24A045}"/>
                </a:ext>
              </a:extLst>
            </p:cNvPr>
            <p:cNvSpPr txBox="1"/>
            <p:nvPr/>
          </p:nvSpPr>
          <p:spPr>
            <a:xfrm>
              <a:off x="6602053" y="4243453"/>
              <a:ext cx="187597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Control access</a:t>
              </a:r>
            </a:p>
          </p:txBody>
        </p:sp>
        <p:sp>
          <p:nvSpPr>
            <p:cNvPr id="57" name="Rectangle 56">
              <a:extLst>
                <a:ext uri="{FF2B5EF4-FFF2-40B4-BE49-F238E27FC236}">
                  <a16:creationId xmlns:a16="http://schemas.microsoft.com/office/drawing/2014/main" id="{690AF848-AB51-5F42-8647-E14695232330}"/>
                </a:ext>
              </a:extLst>
            </p:cNvPr>
            <p:cNvSpPr/>
            <p:nvPr/>
          </p:nvSpPr>
          <p:spPr>
            <a:xfrm>
              <a:off x="8713656" y="3612839"/>
              <a:ext cx="2365013" cy="892552"/>
            </a:xfrm>
            <a:prstGeom prst="rect">
              <a:avLst/>
            </a:prstGeom>
          </p:spPr>
          <p:txBody>
            <a:bodyPr wrap="square">
              <a:spAutoFit/>
            </a:bodyPr>
            <a:lstStyle/>
            <a:p>
              <a:pPr lvl="0" defTabSz="912803">
                <a:spcBef>
                  <a:spcPts val="600"/>
                </a:spcBef>
                <a:buClr>
                  <a:srgbClr val="FFFFFF"/>
                </a:buClr>
                <a:defRPr/>
              </a:pPr>
              <a:r>
                <a:rPr lang="en-US" sz="1400" kern="0"/>
                <a:t>Secure SSL connectivity</a:t>
              </a:r>
            </a:p>
            <a:p>
              <a:pPr lvl="0" defTabSz="912803">
                <a:spcBef>
                  <a:spcPts val="600"/>
                </a:spcBef>
                <a:buClr>
                  <a:srgbClr val="FFFFFF"/>
                </a:buClr>
                <a:defRPr/>
              </a:pPr>
              <a:r>
                <a:rPr lang="en-US" sz="1400" kern="0"/>
                <a:t>Server firewall rules</a:t>
              </a:r>
            </a:p>
            <a:p>
              <a:pPr lvl="0" defTabSz="912803">
                <a:spcBef>
                  <a:spcPts val="600"/>
                </a:spcBef>
                <a:buClr>
                  <a:srgbClr val="FFFFFF"/>
                </a:buClr>
                <a:defRPr/>
              </a:pPr>
              <a:r>
                <a:rPr lang="en-US" sz="1400" kern="0"/>
                <a:t>Virtual Network (SE)</a:t>
              </a:r>
            </a:p>
          </p:txBody>
        </p:sp>
        <p:grpSp>
          <p:nvGrpSpPr>
            <p:cNvPr id="58" name="Group 57">
              <a:extLst>
                <a:ext uri="{FF2B5EF4-FFF2-40B4-BE49-F238E27FC236}">
                  <a16:creationId xmlns:a16="http://schemas.microsoft.com/office/drawing/2014/main" id="{B5FF580D-00C6-6247-9E5A-45719D6DEDDD}"/>
                </a:ext>
              </a:extLst>
            </p:cNvPr>
            <p:cNvGrpSpPr/>
            <p:nvPr/>
          </p:nvGrpSpPr>
          <p:grpSpPr>
            <a:xfrm>
              <a:off x="7243533" y="3715335"/>
              <a:ext cx="602474" cy="470491"/>
              <a:chOff x="8242937" y="1751755"/>
              <a:chExt cx="396402" cy="309563"/>
            </a:xfrm>
          </p:grpSpPr>
          <p:sp>
            <p:nvSpPr>
              <p:cNvPr id="59" name="Freeform: Shape 69">
                <a:extLst>
                  <a:ext uri="{FF2B5EF4-FFF2-40B4-BE49-F238E27FC236}">
                    <a16:creationId xmlns:a16="http://schemas.microsoft.com/office/drawing/2014/main" id="{F3915F8E-B8C1-0A49-81AF-36DA10058C84}"/>
                  </a:ext>
                </a:extLst>
              </p:cNvPr>
              <p:cNvSpPr>
                <a:spLocks/>
              </p:cNvSpPr>
              <p:nvPr/>
            </p:nvSpPr>
            <p:spPr bwMode="auto">
              <a:xfrm>
                <a:off x="8438263" y="1761709"/>
                <a:ext cx="201076" cy="251344"/>
              </a:xfrm>
              <a:custGeom>
                <a:avLst/>
                <a:gdLst>
                  <a:gd name="connsiteX0" fmla="*/ 123825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3825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70">
                <a:extLst>
                  <a:ext uri="{FF2B5EF4-FFF2-40B4-BE49-F238E27FC236}">
                    <a16:creationId xmlns:a16="http://schemas.microsoft.com/office/drawing/2014/main" id="{CABED43E-D06E-F041-966F-4A0949DBA71B}"/>
                  </a:ext>
                </a:extLst>
              </p:cNvPr>
              <p:cNvSpPr>
                <a:spLocks/>
              </p:cNvSpPr>
              <p:nvPr/>
            </p:nvSpPr>
            <p:spPr bwMode="auto">
              <a:xfrm>
                <a:off x="8242937" y="1751755"/>
                <a:ext cx="247650" cy="309563"/>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61" name="Rectangle 60">
            <a:extLst>
              <a:ext uri="{FF2B5EF4-FFF2-40B4-BE49-F238E27FC236}">
                <a16:creationId xmlns:a16="http://schemas.microsoft.com/office/drawing/2014/main" id="{BB5A913B-5F04-9A49-91EC-BAD98B1C365D}"/>
              </a:ext>
              <a:ext uri="{C183D7F6-B498-43B3-948B-1728B52AA6E4}">
                <adec:decorative xmlns:adec="http://schemas.microsoft.com/office/drawing/2017/decorative" val="1"/>
              </a:ext>
            </a:extLst>
          </p:cNvPr>
          <p:cNvSpPr/>
          <p:nvPr/>
        </p:nvSpPr>
        <p:spPr bwMode="auto">
          <a:xfrm>
            <a:off x="8564226" y="1681188"/>
            <a:ext cx="2719556" cy="919457"/>
          </a:xfrm>
          <a:prstGeom prst="rect">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marL="61913" marR="0" lvl="3" algn="l" defTabSz="912803" rtl="0" eaLnBrk="1" fontAlgn="auto" latinLnBrk="0" hangingPunct="1">
              <a:lnSpc>
                <a:spcPct val="110000"/>
              </a:lnSpc>
              <a:spcBef>
                <a:spcPts val="600"/>
              </a:spcBef>
              <a:spcAft>
                <a:spcPts val="0"/>
              </a:spcAft>
              <a:buClr>
                <a:srgbClr val="FFFFFF"/>
              </a:buClr>
              <a:buSzTx/>
              <a:tabLst/>
              <a:defRPr/>
            </a:pPr>
            <a:endParaRPr kumimoji="0" lang="en-US" sz="1400" b="0" i="0" u="none" strike="noStrike" kern="0" cap="none" spc="0" normalizeH="0" baseline="0" noProof="0">
              <a:ln>
                <a:noFill/>
              </a:ln>
              <a:effectLst/>
              <a:uLnTx/>
              <a:uFillTx/>
              <a:latin typeface="Segoe UI"/>
              <a:ea typeface="+mn-ea"/>
              <a:cs typeface="+mn-cs"/>
            </a:endParaRPr>
          </a:p>
        </p:txBody>
      </p:sp>
      <p:sp>
        <p:nvSpPr>
          <p:cNvPr id="62" name="Pentagon 50">
            <a:extLst>
              <a:ext uri="{FF2B5EF4-FFF2-40B4-BE49-F238E27FC236}">
                <a16:creationId xmlns:a16="http://schemas.microsoft.com/office/drawing/2014/main" id="{A8B01D98-EA22-EF4A-9A69-85517D377270}"/>
              </a:ext>
              <a:ext uri="{C183D7F6-B498-43B3-948B-1728B52AA6E4}">
                <adec:decorative xmlns:adec="http://schemas.microsoft.com/office/drawing/2017/decorative" val="1"/>
              </a:ext>
            </a:extLst>
          </p:cNvPr>
          <p:cNvSpPr/>
          <p:nvPr/>
        </p:nvSpPr>
        <p:spPr bwMode="auto">
          <a:xfrm>
            <a:off x="6846695" y="1681188"/>
            <a:ext cx="1963515" cy="919457"/>
          </a:xfrm>
          <a:custGeom>
            <a:avLst/>
            <a:gdLst>
              <a:gd name="connsiteX0" fmla="*/ 0 w 1734487"/>
              <a:gd name="connsiteY0" fmla="*/ 0 h 3316414"/>
              <a:gd name="connsiteX1" fmla="*/ 1619369 w 1734487"/>
              <a:gd name="connsiteY1" fmla="*/ 0 h 3316414"/>
              <a:gd name="connsiteX2" fmla="*/ 1734487 w 1734487"/>
              <a:gd name="connsiteY2" fmla="*/ 1658207 h 3316414"/>
              <a:gd name="connsiteX3" fmla="*/ 1619369 w 1734487"/>
              <a:gd name="connsiteY3" fmla="*/ 3316414 h 3316414"/>
              <a:gd name="connsiteX4" fmla="*/ 0 w 1734487"/>
              <a:gd name="connsiteY4" fmla="*/ 3316414 h 3316414"/>
              <a:gd name="connsiteX5" fmla="*/ 0 w 1734487"/>
              <a:gd name="connsiteY5" fmla="*/ 0 h 3316414"/>
              <a:gd name="connsiteX0" fmla="*/ 0 w 1828089"/>
              <a:gd name="connsiteY0" fmla="*/ 0 h 3316414"/>
              <a:gd name="connsiteX1" fmla="*/ 1619369 w 1828089"/>
              <a:gd name="connsiteY1" fmla="*/ 0 h 3316414"/>
              <a:gd name="connsiteX2" fmla="*/ 1828089 w 1828089"/>
              <a:gd name="connsiteY2" fmla="*/ 1665407 h 3316414"/>
              <a:gd name="connsiteX3" fmla="*/ 1619369 w 1828089"/>
              <a:gd name="connsiteY3" fmla="*/ 3316414 h 3316414"/>
              <a:gd name="connsiteX4" fmla="*/ 0 w 1828089"/>
              <a:gd name="connsiteY4" fmla="*/ 3316414 h 3316414"/>
              <a:gd name="connsiteX5" fmla="*/ 0 w 1828089"/>
              <a:gd name="connsiteY5" fmla="*/ 0 h 3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89" h="3316414">
                <a:moveTo>
                  <a:pt x="0" y="0"/>
                </a:moveTo>
                <a:lnTo>
                  <a:pt x="1619369" y="0"/>
                </a:lnTo>
                <a:lnTo>
                  <a:pt x="1828089" y="1665407"/>
                </a:lnTo>
                <a:lnTo>
                  <a:pt x="1619369" y="3316414"/>
                </a:lnTo>
                <a:lnTo>
                  <a:pt x="0" y="3316414"/>
                </a:lnTo>
                <a:lnTo>
                  <a:pt x="0" y="0"/>
                </a:ln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B7AF494F-5CD9-4043-BE69-066E63D03C51}"/>
              </a:ext>
            </a:extLst>
          </p:cNvPr>
          <p:cNvSpPr txBox="1"/>
          <p:nvPr/>
        </p:nvSpPr>
        <p:spPr>
          <a:xfrm>
            <a:off x="6802306" y="2330958"/>
            <a:ext cx="187597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Monitor access</a:t>
            </a:r>
          </a:p>
        </p:txBody>
      </p:sp>
      <p:sp>
        <p:nvSpPr>
          <p:cNvPr id="64" name="Rectangle 63">
            <a:extLst>
              <a:ext uri="{FF2B5EF4-FFF2-40B4-BE49-F238E27FC236}">
                <a16:creationId xmlns:a16="http://schemas.microsoft.com/office/drawing/2014/main" id="{6BAEA981-1071-6A47-8A50-A65E6C04745C}"/>
              </a:ext>
            </a:extLst>
          </p:cNvPr>
          <p:cNvSpPr/>
          <p:nvPr/>
        </p:nvSpPr>
        <p:spPr>
          <a:xfrm>
            <a:off x="8795412" y="1867693"/>
            <a:ext cx="2471468" cy="600164"/>
          </a:xfrm>
          <a:prstGeom prst="rect">
            <a:avLst/>
          </a:prstGeom>
        </p:spPr>
        <p:txBody>
          <a:bodyPr wrap="square" anchor="t">
            <a:spAutoFit/>
          </a:bodyPr>
          <a:lstStyle/>
          <a:p>
            <a:pPr lvl="0" defTabSz="912803">
              <a:spcBef>
                <a:spcPts val="600"/>
              </a:spcBef>
              <a:buClr>
                <a:srgbClr val="FFFFFF"/>
              </a:buClr>
              <a:defRPr/>
            </a:pPr>
            <a:r>
              <a:rPr lang="en-US" sz="1400" kern="0" dirty="0"/>
              <a:t>Native authentication</a:t>
            </a:r>
          </a:p>
          <a:p>
            <a:pPr defTabSz="912743">
              <a:spcBef>
                <a:spcPts val="600"/>
              </a:spcBef>
              <a:buClr>
                <a:srgbClr val="FFFFFF"/>
              </a:buClr>
              <a:defRPr/>
            </a:pPr>
            <a:r>
              <a:rPr lang="en-US" sz="1400" kern="0" dirty="0">
                <a:cs typeface="Segoe UI"/>
              </a:rPr>
              <a:t>Azure Defender</a:t>
            </a:r>
          </a:p>
        </p:txBody>
      </p:sp>
      <p:sp>
        <p:nvSpPr>
          <p:cNvPr id="65" name="Freeform 164">
            <a:extLst>
              <a:ext uri="{FF2B5EF4-FFF2-40B4-BE49-F238E27FC236}">
                <a16:creationId xmlns:a16="http://schemas.microsoft.com/office/drawing/2014/main" id="{F64BB741-D9FE-9849-9948-72D1AF58A54B}"/>
              </a:ext>
              <a:ext uri="{C183D7F6-B498-43B3-948B-1728B52AA6E4}">
                <adec:decorative xmlns:adec="http://schemas.microsoft.com/office/drawing/2017/decorative" val="1"/>
              </a:ext>
            </a:extLst>
          </p:cNvPr>
          <p:cNvSpPr>
            <a:spLocks noChangeAspect="1" noEditPoints="1"/>
          </p:cNvSpPr>
          <p:nvPr/>
        </p:nvSpPr>
        <p:spPr bwMode="black">
          <a:xfrm>
            <a:off x="7578190" y="1808900"/>
            <a:ext cx="329673" cy="45694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accent1"/>
          </a:solidFill>
          <a:ln>
            <a:noFill/>
          </a:ln>
        </p:spPr>
        <p:txBody>
          <a:bodyPr vert="horz" wrap="square" lIns="82258" tIns="41129" rIns="82258" bIns="41129"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878F82CB-C5D0-E644-A300-61F1A92EF6D9}"/>
              </a:ext>
              <a:ext uri="{C183D7F6-B498-43B3-948B-1728B52AA6E4}">
                <adec:decorative xmlns:adec="http://schemas.microsoft.com/office/drawing/2017/decorative" val="1"/>
              </a:ext>
            </a:extLst>
          </p:cNvPr>
          <p:cNvSpPr txBox="1"/>
          <p:nvPr/>
        </p:nvSpPr>
        <p:spPr>
          <a:xfrm>
            <a:off x="3774405" y="3404667"/>
            <a:ext cx="435628" cy="558717"/>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nvGrpSpPr>
          <p:cNvPr id="68" name="Group 67">
            <a:extLst>
              <a:ext uri="{FF2B5EF4-FFF2-40B4-BE49-F238E27FC236}">
                <a16:creationId xmlns:a16="http://schemas.microsoft.com/office/drawing/2014/main" id="{6CD82F45-89F2-364D-9BAB-D4BA29C89A05}"/>
              </a:ext>
              <a:ext uri="{C183D7F6-B498-43B3-948B-1728B52AA6E4}">
                <adec:decorative xmlns:adec="http://schemas.microsoft.com/office/drawing/2017/decorative" val="1"/>
              </a:ext>
            </a:extLst>
          </p:cNvPr>
          <p:cNvGrpSpPr/>
          <p:nvPr/>
        </p:nvGrpSpPr>
        <p:grpSpPr>
          <a:xfrm>
            <a:off x="4281923" y="3409900"/>
            <a:ext cx="431548" cy="553484"/>
            <a:chOff x="6559256" y="4995584"/>
            <a:chExt cx="788077" cy="1010750"/>
          </a:xfrm>
        </p:grpSpPr>
        <p:sp>
          <p:nvSpPr>
            <p:cNvPr id="69" name="Freeform 182">
              <a:extLst>
                <a:ext uri="{FF2B5EF4-FFF2-40B4-BE49-F238E27FC236}">
                  <a16:creationId xmlns:a16="http://schemas.microsoft.com/office/drawing/2014/main" id="{5E452D7A-87CD-B444-A09D-83C913DABC4F}"/>
                </a:ext>
              </a:extLst>
            </p:cNvPr>
            <p:cNvSpPr/>
            <p:nvPr/>
          </p:nvSpPr>
          <p:spPr bwMode="auto">
            <a:xfrm>
              <a:off x="6559256"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B5A681F4-9C87-864C-A101-EDC5188DA24B}"/>
                </a:ext>
              </a:extLst>
            </p:cNvPr>
            <p:cNvPicPr>
              <a:picLocks noChangeAspect="1"/>
            </p:cNvPicPr>
            <p:nvPr/>
          </p:nvPicPr>
          <p:blipFill>
            <a:blip r:embed="rId3">
              <a:lum bright="100000"/>
            </a:blip>
            <a:stretch>
              <a:fillRect/>
            </a:stretch>
          </p:blipFill>
          <p:spPr>
            <a:xfrm>
              <a:off x="6632303" y="5367747"/>
              <a:ext cx="641982" cy="420176"/>
            </a:xfrm>
            <a:prstGeom prst="rect">
              <a:avLst/>
            </a:prstGeom>
          </p:spPr>
        </p:pic>
      </p:grpSp>
      <p:grpSp>
        <p:nvGrpSpPr>
          <p:cNvPr id="12" name="Group 11">
            <a:extLst>
              <a:ext uri="{FF2B5EF4-FFF2-40B4-BE49-F238E27FC236}">
                <a16:creationId xmlns:a16="http://schemas.microsoft.com/office/drawing/2014/main" id="{838D9B55-BE19-4039-8FE6-7D92580B4E41}"/>
              </a:ext>
              <a:ext uri="{C183D7F6-B498-43B3-948B-1728B52AA6E4}">
                <adec:decorative xmlns:adec="http://schemas.microsoft.com/office/drawing/2017/decorative" val="1"/>
              </a:ext>
            </a:extLst>
          </p:cNvPr>
          <p:cNvGrpSpPr/>
          <p:nvPr/>
        </p:nvGrpSpPr>
        <p:grpSpPr>
          <a:xfrm>
            <a:off x="1766744" y="5480246"/>
            <a:ext cx="4994953" cy="658542"/>
            <a:chOff x="5248599" y="5731587"/>
            <a:chExt cx="4994953" cy="658542"/>
          </a:xfrm>
        </p:grpSpPr>
        <p:pic>
          <p:nvPicPr>
            <p:cNvPr id="41" name="Picture 40">
              <a:extLst>
                <a:ext uri="{FF2B5EF4-FFF2-40B4-BE49-F238E27FC236}">
                  <a16:creationId xmlns:a16="http://schemas.microsoft.com/office/drawing/2014/main" id="{36CBEEA0-B6F4-41E2-8FE4-F9C2914E3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7401" y="5805574"/>
              <a:ext cx="706151" cy="584555"/>
            </a:xfrm>
            <a:prstGeom prst="rect">
              <a:avLst/>
            </a:prstGeom>
          </p:spPr>
        </p:pic>
        <p:pic>
          <p:nvPicPr>
            <p:cNvPr id="42" name="Picture 41">
              <a:extLst>
                <a:ext uri="{FF2B5EF4-FFF2-40B4-BE49-F238E27FC236}">
                  <a16:creationId xmlns:a16="http://schemas.microsoft.com/office/drawing/2014/main" id="{CCA2BB13-DF41-44D2-B6BE-C238458A23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0276" y="5792752"/>
              <a:ext cx="690590" cy="584555"/>
            </a:xfrm>
            <a:prstGeom prst="rect">
              <a:avLst/>
            </a:prstGeom>
          </p:spPr>
        </p:pic>
        <p:pic>
          <p:nvPicPr>
            <p:cNvPr id="75" name="Picture 74">
              <a:extLst>
                <a:ext uri="{FF2B5EF4-FFF2-40B4-BE49-F238E27FC236}">
                  <a16:creationId xmlns:a16="http://schemas.microsoft.com/office/drawing/2014/main" id="{39EA469C-B49E-4452-A43A-047CC79EB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8599" y="5731587"/>
              <a:ext cx="709066" cy="645720"/>
            </a:xfrm>
            <a:prstGeom prst="rect">
              <a:avLst/>
            </a:prstGeom>
          </p:spPr>
        </p:pic>
        <p:pic>
          <p:nvPicPr>
            <p:cNvPr id="80" name="Picture 79">
              <a:extLst>
                <a:ext uri="{FF2B5EF4-FFF2-40B4-BE49-F238E27FC236}">
                  <a16:creationId xmlns:a16="http://schemas.microsoft.com/office/drawing/2014/main" id="{B1C364CB-EEB6-46FC-8AE7-212E695D67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431" y="5985236"/>
              <a:ext cx="681947" cy="263293"/>
            </a:xfrm>
            <a:prstGeom prst="rect">
              <a:avLst/>
            </a:prstGeom>
          </p:spPr>
        </p:pic>
        <p:pic>
          <p:nvPicPr>
            <p:cNvPr id="82" name="Picture 81">
              <a:extLst>
                <a:ext uri="{FF2B5EF4-FFF2-40B4-BE49-F238E27FC236}">
                  <a16:creationId xmlns:a16="http://schemas.microsoft.com/office/drawing/2014/main" id="{253393E8-796F-45A2-89D2-73A33CDC73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2152" y="5911320"/>
              <a:ext cx="601589" cy="406120"/>
            </a:xfrm>
            <a:prstGeom prst="rect">
              <a:avLst/>
            </a:prstGeom>
          </p:spPr>
        </p:pic>
      </p:grpSp>
      <p:grpSp>
        <p:nvGrpSpPr>
          <p:cNvPr id="9" name="Group 8">
            <a:extLst>
              <a:ext uri="{FF2B5EF4-FFF2-40B4-BE49-F238E27FC236}">
                <a16:creationId xmlns:a16="http://schemas.microsoft.com/office/drawing/2014/main" id="{9121D3C3-AF21-6040-895A-6BE57468E092}"/>
              </a:ext>
              <a:ext uri="{C183D7F6-B498-43B3-948B-1728B52AA6E4}">
                <adec:decorative xmlns:adec="http://schemas.microsoft.com/office/drawing/2017/decorative" val="1"/>
              </a:ext>
            </a:extLst>
          </p:cNvPr>
          <p:cNvGrpSpPr/>
          <p:nvPr/>
        </p:nvGrpSpPr>
        <p:grpSpPr>
          <a:xfrm>
            <a:off x="2107033" y="5065845"/>
            <a:ext cx="4311949" cy="358926"/>
            <a:chOff x="2107033" y="5046390"/>
            <a:chExt cx="4311949" cy="358926"/>
          </a:xfrm>
        </p:grpSpPr>
        <p:sp>
          <p:nvSpPr>
            <p:cNvPr id="71" name="Left Bracket 70">
              <a:extLst>
                <a:ext uri="{FF2B5EF4-FFF2-40B4-BE49-F238E27FC236}">
                  <a16:creationId xmlns:a16="http://schemas.microsoft.com/office/drawing/2014/main" id="{79C52222-ED0E-2046-B6FB-CADE3EBCA842}"/>
                </a:ext>
              </a:extLst>
            </p:cNvPr>
            <p:cNvSpPr/>
            <p:nvPr/>
          </p:nvSpPr>
          <p:spPr>
            <a:xfrm rot="5400000">
              <a:off x="4169435" y="3155769"/>
              <a:ext cx="187145" cy="4311949"/>
            </a:xfrm>
            <a:prstGeom prst="leftBracket">
              <a:avLst>
                <a:gd name="adj" fmla="val 214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BDFE94A9-F992-4647-AD04-78DC8E6A73C9}"/>
                </a:ext>
              </a:extLst>
            </p:cNvPr>
            <p:cNvCxnSpPr/>
            <p:nvPr/>
          </p:nvCxnSpPr>
          <p:spPr>
            <a:xfrm>
              <a:off x="4262467" y="5046390"/>
              <a:ext cx="0" cy="16763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341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17D258-7EF7-374A-B507-388641863AEE}"/>
              </a:ext>
            </a:extLst>
          </p:cNvPr>
          <p:cNvSpPr>
            <a:spLocks noGrp="1"/>
          </p:cNvSpPr>
          <p:nvPr>
            <p:ph type="body" sz="quarter" idx="10"/>
          </p:nvPr>
        </p:nvSpPr>
        <p:spPr>
          <a:xfrm>
            <a:off x="586390" y="1190857"/>
            <a:ext cx="4662015" cy="4517215"/>
          </a:xfrm>
        </p:spPr>
        <p:txBody>
          <a:bodyPr vert="horz" wrap="square" lIns="0" tIns="0" rIns="0" bIns="0" rtlCol="0" anchor="t">
            <a:noAutofit/>
          </a:bodyPr>
          <a:lstStyle/>
          <a:p>
            <a:pPr>
              <a:lnSpc>
                <a:spcPct val="100000"/>
              </a:lnSpc>
              <a:spcBef>
                <a:spcPts val="600"/>
              </a:spcBef>
              <a:spcAft>
                <a:spcPts val="600"/>
              </a:spcAft>
              <a:buSzPct val="100000"/>
            </a:pPr>
            <a:r>
              <a:rPr lang="en-US" sz="1400" dirty="0">
                <a:latin typeface="Segoe UI" panose="020B0502040204020203" pitchFamily="34" charset="0"/>
                <a:cs typeface="Segoe UI" panose="020B0502040204020203" pitchFamily="34" charset="0"/>
              </a:rPr>
              <a:t>Build resilient, high-performance apps across availability zones</a:t>
            </a:r>
          </a:p>
          <a:p>
            <a:pPr>
              <a:lnSpc>
                <a:spcPct val="100000"/>
              </a:lnSpc>
              <a:spcBef>
                <a:spcPts val="600"/>
              </a:spcBef>
              <a:spcAft>
                <a:spcPts val="600"/>
              </a:spcAft>
              <a:buSzPct val="100000"/>
            </a:pPr>
            <a:r>
              <a:rPr lang="en-US" sz="1400" dirty="0">
                <a:latin typeface="Segoe UI" panose="020B0502040204020203" pitchFamily="34" charset="0"/>
                <a:cs typeface="Segoe UI" panose="020B0502040204020203" pitchFamily="34" charset="0"/>
              </a:rPr>
              <a:t>Ensure data is always  available with either same-zone or zone-redundant high availability backed by industry-leading SLA’s</a:t>
            </a:r>
          </a:p>
          <a:p>
            <a:pPr marR="0" lvl="0">
              <a:lnSpc>
                <a:spcPct val="100000"/>
              </a:lnSpc>
              <a:spcBef>
                <a:spcPts val="0"/>
              </a:spcBef>
              <a:spcAft>
                <a:spcPts val="800"/>
              </a:spcAft>
            </a:pPr>
            <a:r>
              <a:rPr lang="en-US" sz="1400" dirty="0">
                <a:latin typeface="Segoe UI" panose="020B0502040204020203" pitchFamily="34" charset="0"/>
                <a:cs typeface="Segoe UI" panose="020B0502040204020203" pitchFamily="34" charset="0"/>
              </a:rPr>
              <a:t>Automatic failover also ensures zero data loss within multiple availability zones</a:t>
            </a:r>
          </a:p>
          <a:p>
            <a:pPr marR="0" lvl="0">
              <a:lnSpc>
                <a:spcPct val="100000"/>
              </a:lnSpc>
              <a:spcBef>
                <a:spcPts val="0"/>
              </a:spcBef>
              <a:spcAft>
                <a:spcPts val="800"/>
              </a:spcAft>
            </a:pPr>
            <a:r>
              <a:rPr lang="en-US" sz="1400" dirty="0">
                <a:latin typeface="Segoe UI" panose="020B0502040204020203" pitchFamily="34" charset="0"/>
                <a:cs typeface="Segoe UI" panose="020B0502040204020203" pitchFamily="34" charset="0"/>
              </a:rPr>
              <a:t>Fast automatic failover in 60-120 seconds</a:t>
            </a:r>
          </a:p>
          <a:p>
            <a:pPr>
              <a:spcBef>
                <a:spcPts val="600"/>
              </a:spcBef>
              <a:spcAft>
                <a:spcPts val="600"/>
              </a:spcAft>
              <a:buSzPct val="100000"/>
            </a:pPr>
            <a:endParaRPr lang="en-US" sz="1400" dirty="0">
              <a:solidFill>
                <a:schemeClr val="tx1"/>
              </a:solidFill>
              <a:latin typeface="+mn-lt"/>
              <a:cs typeface="Segoe UI Semilight"/>
            </a:endParaRPr>
          </a:p>
        </p:txBody>
      </p:sp>
      <p:sp>
        <p:nvSpPr>
          <p:cNvPr id="3" name="Title 2">
            <a:extLst>
              <a:ext uri="{FF2B5EF4-FFF2-40B4-BE49-F238E27FC236}">
                <a16:creationId xmlns:a16="http://schemas.microsoft.com/office/drawing/2014/main" id="{7CD4689D-419F-CD4E-803B-6A05FDA2D6C4}"/>
              </a:ext>
            </a:extLst>
          </p:cNvPr>
          <p:cNvSpPr>
            <a:spLocks noGrp="1"/>
          </p:cNvSpPr>
          <p:nvPr>
            <p:ph type="title"/>
          </p:nvPr>
        </p:nvSpPr>
        <p:spPr>
          <a:xfrm>
            <a:off x="588263" y="457200"/>
            <a:ext cx="11018520" cy="492443"/>
          </a:xfrm>
        </p:spPr>
        <p:txBody>
          <a:bodyPr/>
          <a:lstStyle/>
          <a:p>
            <a:r>
              <a:rPr lang="en-US" sz="3200" dirty="0">
                <a:solidFill>
                  <a:schemeClr val="tx1"/>
                </a:solidFill>
                <a:cs typeface="Segoe UI"/>
              </a:rPr>
              <a:t>Built-in high availability</a:t>
            </a:r>
          </a:p>
        </p:txBody>
      </p:sp>
      <p:pic>
        <p:nvPicPr>
          <p:cNvPr id="13" name="Picture 12" descr="Azure region ">
            <a:extLst>
              <a:ext uri="{FF2B5EF4-FFF2-40B4-BE49-F238E27FC236}">
                <a16:creationId xmlns:a16="http://schemas.microsoft.com/office/drawing/2014/main" id="{94C3326F-F4DA-4D2A-B289-3F320E577B5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88047" y="1764555"/>
            <a:ext cx="5327703" cy="2834051"/>
          </a:xfrm>
          <a:prstGeom prst="rect">
            <a:avLst/>
          </a:prstGeom>
        </p:spPr>
      </p:pic>
      <p:cxnSp>
        <p:nvCxnSpPr>
          <p:cNvPr id="6" name="Straight Connector 5">
            <a:extLst>
              <a:ext uri="{FF2B5EF4-FFF2-40B4-BE49-F238E27FC236}">
                <a16:creationId xmlns:a16="http://schemas.microsoft.com/office/drawing/2014/main" id="{948586DE-A221-9F42-B9DE-BE15A2DB305E}"/>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949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6490-2A82-44E7-A678-6C4E745666F7}"/>
              </a:ext>
            </a:extLst>
          </p:cNvPr>
          <p:cNvSpPr>
            <a:spLocks noGrp="1"/>
          </p:cNvSpPr>
          <p:nvPr>
            <p:ph type="title"/>
          </p:nvPr>
        </p:nvSpPr>
        <p:spPr>
          <a:xfrm>
            <a:off x="588263" y="457200"/>
            <a:ext cx="11018520" cy="492443"/>
          </a:xfrm>
        </p:spPr>
        <p:txBody>
          <a:bodyPr/>
          <a:lstStyle/>
          <a:p>
            <a:r>
              <a:rPr lang="en-US" sz="3200" dirty="0"/>
              <a:t>Optimize costs and lower total cost of ownership</a:t>
            </a:r>
          </a:p>
        </p:txBody>
      </p:sp>
      <p:sp>
        <p:nvSpPr>
          <p:cNvPr id="82" name="Text Placeholder 47">
            <a:extLst>
              <a:ext uri="{FF2B5EF4-FFF2-40B4-BE49-F238E27FC236}">
                <a16:creationId xmlns:a16="http://schemas.microsoft.com/office/drawing/2014/main" id="{1CE3FAC8-B743-4F6C-BFD9-F2CC1AFC309D}"/>
              </a:ext>
            </a:extLst>
          </p:cNvPr>
          <p:cNvSpPr txBox="1">
            <a:spLocks/>
          </p:cNvSpPr>
          <p:nvPr/>
        </p:nvSpPr>
        <p:spPr>
          <a:xfrm>
            <a:off x="8867196" y="3524819"/>
            <a:ext cx="241149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Utilize Burstable CPU credits for workloads that need extra performance during peak times*</a:t>
            </a:r>
          </a:p>
        </p:txBody>
      </p:sp>
      <p:sp>
        <p:nvSpPr>
          <p:cNvPr id="83" name="Text Placeholder 45">
            <a:extLst>
              <a:ext uri="{FF2B5EF4-FFF2-40B4-BE49-F238E27FC236}">
                <a16:creationId xmlns:a16="http://schemas.microsoft.com/office/drawing/2014/main" id="{C6053555-4F03-4475-9168-3E0C0A6671B4}"/>
              </a:ext>
            </a:extLst>
          </p:cNvPr>
          <p:cNvSpPr txBox="1">
            <a:spLocks/>
          </p:cNvSpPr>
          <p:nvPr/>
        </p:nvSpPr>
        <p:spPr>
          <a:xfrm>
            <a:off x="6107551" y="3524819"/>
            <a:ext cx="2411494"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Stop the MySQL server when it's not needed for up to 7 days. When the database is stopped, only pay for storage*</a:t>
            </a:r>
          </a:p>
        </p:txBody>
      </p:sp>
      <p:sp>
        <p:nvSpPr>
          <p:cNvPr id="90" name="Text Placeholder 16">
            <a:extLst>
              <a:ext uri="{FF2B5EF4-FFF2-40B4-BE49-F238E27FC236}">
                <a16:creationId xmlns:a16="http://schemas.microsoft.com/office/drawing/2014/main" id="{15DFBCF6-1E54-4BA5-A7D0-B70C05C9960C}"/>
              </a:ext>
            </a:extLst>
          </p:cNvPr>
          <p:cNvSpPr txBox="1">
            <a:spLocks/>
          </p:cNvSpPr>
          <p:nvPr/>
        </p:nvSpPr>
        <p:spPr>
          <a:xfrm>
            <a:off x="6107551" y="2742503"/>
            <a:ext cx="1824771"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Stop/Start functionality</a:t>
            </a:r>
          </a:p>
        </p:txBody>
      </p:sp>
      <p:sp>
        <p:nvSpPr>
          <p:cNvPr id="91" name="Text Placeholder 47">
            <a:extLst>
              <a:ext uri="{FF2B5EF4-FFF2-40B4-BE49-F238E27FC236}">
                <a16:creationId xmlns:a16="http://schemas.microsoft.com/office/drawing/2014/main" id="{F41402CA-0716-48C3-88F2-F4E30D15C889}"/>
              </a:ext>
            </a:extLst>
          </p:cNvPr>
          <p:cNvSpPr txBox="1">
            <a:spLocks/>
          </p:cNvSpPr>
          <p:nvPr/>
        </p:nvSpPr>
        <p:spPr>
          <a:xfrm>
            <a:off x="588263" y="3524819"/>
            <a:ext cx="2411494"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Scale compute, memory, and storage independently and pay only for what you use. Includes automatic database patching, query optimization, and security all at no extra cost</a:t>
            </a:r>
          </a:p>
        </p:txBody>
      </p:sp>
      <p:sp>
        <p:nvSpPr>
          <p:cNvPr id="92" name="Text Placeholder 11">
            <a:extLst>
              <a:ext uri="{FF2B5EF4-FFF2-40B4-BE49-F238E27FC236}">
                <a16:creationId xmlns:a16="http://schemas.microsoft.com/office/drawing/2014/main" id="{4B488048-6B9D-4D82-80E6-C4EB2EB527B6}"/>
              </a:ext>
            </a:extLst>
          </p:cNvPr>
          <p:cNvSpPr txBox="1">
            <a:spLocks/>
          </p:cNvSpPr>
          <p:nvPr/>
        </p:nvSpPr>
        <p:spPr>
          <a:xfrm>
            <a:off x="588263"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Flexible pricing </a:t>
            </a:r>
            <a:b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options</a:t>
            </a:r>
          </a:p>
        </p:txBody>
      </p:sp>
      <p:sp>
        <p:nvSpPr>
          <p:cNvPr id="104" name="Text Placeholder 10">
            <a:extLst>
              <a:ext uri="{FF2B5EF4-FFF2-40B4-BE49-F238E27FC236}">
                <a16:creationId xmlns:a16="http://schemas.microsoft.com/office/drawing/2014/main" id="{88AE2176-B825-4441-9D81-3CDA11CCA844}"/>
              </a:ext>
            </a:extLst>
          </p:cNvPr>
          <p:cNvSpPr txBox="1">
            <a:spLocks/>
          </p:cNvSpPr>
          <p:nvPr/>
        </p:nvSpPr>
        <p:spPr>
          <a:xfrm>
            <a:off x="8867197" y="2742503"/>
            <a:ext cx="1947722"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Burstable compute SKUs</a:t>
            </a:r>
          </a:p>
        </p:txBody>
      </p:sp>
      <p:sp>
        <p:nvSpPr>
          <p:cNvPr id="105" name="Text Placeholder 12">
            <a:extLst>
              <a:ext uri="{FF2B5EF4-FFF2-40B4-BE49-F238E27FC236}">
                <a16:creationId xmlns:a16="http://schemas.microsoft.com/office/drawing/2014/main" id="{D99012F6-82B2-4136-9A49-9F35C13BE2A4}"/>
              </a:ext>
            </a:extLst>
          </p:cNvPr>
          <p:cNvSpPr txBox="1">
            <a:spLocks/>
          </p:cNvSpPr>
          <p:nvPr/>
        </p:nvSpPr>
        <p:spPr>
          <a:xfrm>
            <a:off x="3347907" y="2742503"/>
            <a:ext cx="2194560" cy="492443"/>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Reserved</a:t>
            </a:r>
            <a:b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Capacity</a:t>
            </a:r>
          </a:p>
        </p:txBody>
      </p:sp>
      <p:sp>
        <p:nvSpPr>
          <p:cNvPr id="106" name="Text Placeholder 44">
            <a:extLst>
              <a:ext uri="{FF2B5EF4-FFF2-40B4-BE49-F238E27FC236}">
                <a16:creationId xmlns:a16="http://schemas.microsoft.com/office/drawing/2014/main" id="{802097BE-C48C-4DCD-8091-4E114E6FCC75}"/>
              </a:ext>
            </a:extLst>
          </p:cNvPr>
          <p:cNvSpPr txBox="1">
            <a:spLocks/>
          </p:cNvSpPr>
          <p:nvPr/>
        </p:nvSpPr>
        <p:spPr>
          <a:xfrm>
            <a:off x="3347907" y="3524819"/>
            <a:ext cx="2411494"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Semilight" panose="020B0402040204020203" pitchFamily="34" charset="0"/>
              </a:rPr>
              <a:t>Choice of 1-year or 3-year Reserved Capacity pricing and save up to 60 percent compared to the regular pay-as-you-go payment options</a:t>
            </a:r>
          </a:p>
        </p:txBody>
      </p:sp>
      <p:cxnSp>
        <p:nvCxnSpPr>
          <p:cNvPr id="115" name="Straight Connector 114">
            <a:extLst>
              <a:ext uri="{FF2B5EF4-FFF2-40B4-BE49-F238E27FC236}">
                <a16:creationId xmlns:a16="http://schemas.microsoft.com/office/drawing/2014/main" id="{DEFE3CBD-B8CC-41FC-8EB3-85B1A0E76908}"/>
              </a:ext>
              <a:ext uri="{C183D7F6-B498-43B3-948B-1728B52AA6E4}">
                <adec:decorative xmlns:adec="http://schemas.microsoft.com/office/drawing/2017/decorative" val="1"/>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BB380D-F030-4C95-9696-BD3ECF36D068}"/>
              </a:ext>
              <a:ext uri="{C183D7F6-B498-43B3-948B-1728B52AA6E4}">
                <adec:decorative xmlns:adec="http://schemas.microsoft.com/office/drawing/2017/decorative" val="1"/>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0A24EB-3FB0-4234-9E03-15907AB53318}"/>
              </a:ext>
              <a:ext uri="{C183D7F6-B498-43B3-948B-1728B52AA6E4}">
                <adec:decorative xmlns:adec="http://schemas.microsoft.com/office/drawing/2017/decorative" val="1"/>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9DE9478-F3EA-46F5-A333-534CD0EB678F}"/>
              </a:ext>
              <a:ext uri="{C183D7F6-B498-43B3-948B-1728B52AA6E4}">
                <adec:decorative xmlns:adec="http://schemas.microsoft.com/office/drawing/2017/decorative" val="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D27DE8-C041-43CB-9D21-19B60D0DABED}"/>
              </a:ext>
            </a:extLst>
          </p:cNvPr>
          <p:cNvSpPr/>
          <p:nvPr/>
        </p:nvSpPr>
        <p:spPr bwMode="auto">
          <a:xfrm>
            <a:off x="586741" y="5269415"/>
            <a:ext cx="11018519" cy="646331"/>
          </a:xfrm>
          <a:prstGeom prst="rec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No upfront cost. No termination fees. Pay only for what you use.</a:t>
            </a:r>
            <a:endParaRPr kumimoji="0" lang="en-US" sz="1800" b="0" i="0" u="none" strike="noStrike" kern="1200" cap="none" spc="0" normalizeH="0" baseline="30000" noProof="0" dirty="0">
              <a:ln>
                <a:noFill/>
              </a:ln>
              <a:solidFill>
                <a:srgbClr val="0078D4"/>
              </a:solidFill>
              <a:effectLst/>
              <a:uLnTx/>
              <a:uFillTx/>
              <a:latin typeface="Segoe UI Semibold"/>
              <a:ea typeface="Segoe UI" panose="020B0502040204020203" pitchFamily="34" charset="0"/>
              <a:cs typeface="Segoe UI" panose="020B0502040204020203" pitchFamily="34" charset="0"/>
            </a:endParaRPr>
          </a:p>
        </p:txBody>
      </p:sp>
      <p:grpSp>
        <p:nvGrpSpPr>
          <p:cNvPr id="78" name="Group 77" descr="app window with rising bars">
            <a:extLst>
              <a:ext uri="{FF2B5EF4-FFF2-40B4-BE49-F238E27FC236}">
                <a16:creationId xmlns:a16="http://schemas.microsoft.com/office/drawing/2014/main" id="{A241931E-FBA4-4F4A-8FF6-736B785EAF8F}"/>
              </a:ext>
            </a:extLst>
          </p:cNvPr>
          <p:cNvGrpSpPr/>
          <p:nvPr/>
        </p:nvGrpSpPr>
        <p:grpSpPr>
          <a:xfrm>
            <a:off x="8867196" y="1829072"/>
            <a:ext cx="850783" cy="638089"/>
            <a:chOff x="588263" y="5208565"/>
            <a:chExt cx="616037" cy="462029"/>
          </a:xfrm>
        </p:grpSpPr>
        <p:sp>
          <p:nvSpPr>
            <p:cNvPr id="79" name="AutoShape 188">
              <a:extLst>
                <a:ext uri="{FF2B5EF4-FFF2-40B4-BE49-F238E27FC236}">
                  <a16:creationId xmlns:a16="http://schemas.microsoft.com/office/drawing/2014/main" id="{641EA298-860E-44F1-A50B-173EEBC84365}"/>
                </a:ext>
              </a:extLst>
            </p:cNvPr>
            <p:cNvSpPr>
              <a:spLocks noChangeAspect="1" noChangeArrowheads="1" noTextEdit="1"/>
            </p:cNvSpPr>
            <p:nvPr/>
          </p:nvSpPr>
          <p:spPr bwMode="auto">
            <a:xfrm>
              <a:off x="588263" y="5208565"/>
              <a:ext cx="616037"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90">
              <a:extLst>
                <a:ext uri="{FF2B5EF4-FFF2-40B4-BE49-F238E27FC236}">
                  <a16:creationId xmlns:a16="http://schemas.microsoft.com/office/drawing/2014/main" id="{BAB4328A-BED1-49CD-AC31-78A25673480D}"/>
                </a:ext>
              </a:extLst>
            </p:cNvPr>
            <p:cNvSpPr>
              <a:spLocks noChangeArrowheads="1"/>
            </p:cNvSpPr>
            <p:nvPr/>
          </p:nvSpPr>
          <p:spPr bwMode="auto">
            <a:xfrm>
              <a:off x="588263" y="5208565"/>
              <a:ext cx="616037" cy="5726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91">
              <a:extLst>
                <a:ext uri="{FF2B5EF4-FFF2-40B4-BE49-F238E27FC236}">
                  <a16:creationId xmlns:a16="http://schemas.microsoft.com/office/drawing/2014/main" id="{9FC5DA20-28A8-4368-AD1E-2C89D6317E1F}"/>
                </a:ext>
              </a:extLst>
            </p:cNvPr>
            <p:cNvSpPr>
              <a:spLocks noChangeArrowheads="1"/>
            </p:cNvSpPr>
            <p:nvPr/>
          </p:nvSpPr>
          <p:spPr bwMode="auto">
            <a:xfrm>
              <a:off x="588263" y="5265825"/>
              <a:ext cx="616037" cy="4047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92">
              <a:extLst>
                <a:ext uri="{FF2B5EF4-FFF2-40B4-BE49-F238E27FC236}">
                  <a16:creationId xmlns:a16="http://schemas.microsoft.com/office/drawing/2014/main" id="{E525A6DC-017D-420A-8227-C465E15D95F4}"/>
                </a:ext>
              </a:extLst>
            </p:cNvPr>
            <p:cNvSpPr>
              <a:spLocks noChangeArrowheads="1"/>
            </p:cNvSpPr>
            <p:nvPr/>
          </p:nvSpPr>
          <p:spPr bwMode="auto">
            <a:xfrm>
              <a:off x="608008" y="5228310"/>
              <a:ext cx="17771"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93">
              <a:extLst>
                <a:ext uri="{FF2B5EF4-FFF2-40B4-BE49-F238E27FC236}">
                  <a16:creationId xmlns:a16="http://schemas.microsoft.com/office/drawing/2014/main" id="{D359D27C-E0F0-4215-95DE-351F86C5E268}"/>
                </a:ext>
              </a:extLst>
            </p:cNvPr>
            <p:cNvSpPr>
              <a:spLocks noChangeArrowheads="1"/>
            </p:cNvSpPr>
            <p:nvPr/>
          </p:nvSpPr>
          <p:spPr bwMode="auto">
            <a:xfrm>
              <a:off x="635650"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94">
              <a:extLst>
                <a:ext uri="{FF2B5EF4-FFF2-40B4-BE49-F238E27FC236}">
                  <a16:creationId xmlns:a16="http://schemas.microsoft.com/office/drawing/2014/main" id="{00B84523-1B1E-4FE7-904C-9C0E606B5F9A}"/>
                </a:ext>
              </a:extLst>
            </p:cNvPr>
            <p:cNvSpPr>
              <a:spLocks noChangeArrowheads="1"/>
            </p:cNvSpPr>
            <p:nvPr/>
          </p:nvSpPr>
          <p:spPr bwMode="auto">
            <a:xfrm>
              <a:off x="665268" y="5228310"/>
              <a:ext cx="19745" cy="197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Rectangle 147">
              <a:extLst>
                <a:ext uri="{FF2B5EF4-FFF2-40B4-BE49-F238E27FC236}">
                  <a16:creationId xmlns:a16="http://schemas.microsoft.com/office/drawing/2014/main" id="{793FCC46-8845-484F-BBC0-3D9F5973C66A}"/>
                </a:ext>
              </a:extLst>
            </p:cNvPr>
            <p:cNvSpPr>
              <a:spLocks noChangeArrowheads="1"/>
            </p:cNvSpPr>
            <p:nvPr/>
          </p:nvSpPr>
          <p:spPr bwMode="auto">
            <a:xfrm>
              <a:off x="733913" y="5535327"/>
              <a:ext cx="34623" cy="55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148">
              <a:extLst>
                <a:ext uri="{FF2B5EF4-FFF2-40B4-BE49-F238E27FC236}">
                  <a16:creationId xmlns:a16="http://schemas.microsoft.com/office/drawing/2014/main" id="{F8462613-D386-40C0-8C13-0952EA7F9FDC}"/>
                </a:ext>
              </a:extLst>
            </p:cNvPr>
            <p:cNvSpPr>
              <a:spLocks noChangeArrowheads="1"/>
            </p:cNvSpPr>
            <p:nvPr/>
          </p:nvSpPr>
          <p:spPr bwMode="auto">
            <a:xfrm>
              <a:off x="792413" y="5495452"/>
              <a:ext cx="34623" cy="952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149">
              <a:extLst>
                <a:ext uri="{FF2B5EF4-FFF2-40B4-BE49-F238E27FC236}">
                  <a16:creationId xmlns:a16="http://schemas.microsoft.com/office/drawing/2014/main" id="{4DD20BA9-B1A1-450D-A25C-34B8AC3CB96A}"/>
                </a:ext>
              </a:extLst>
            </p:cNvPr>
            <p:cNvSpPr>
              <a:spLocks noChangeArrowheads="1"/>
            </p:cNvSpPr>
            <p:nvPr/>
          </p:nvSpPr>
          <p:spPr bwMode="auto">
            <a:xfrm>
              <a:off x="849720" y="5455576"/>
              <a:ext cx="34623" cy="1350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150">
              <a:extLst>
                <a:ext uri="{FF2B5EF4-FFF2-40B4-BE49-F238E27FC236}">
                  <a16:creationId xmlns:a16="http://schemas.microsoft.com/office/drawing/2014/main" id="{13440394-AA3F-4113-A70E-9FB454CD0048}"/>
                </a:ext>
              </a:extLst>
            </p:cNvPr>
            <p:cNvSpPr>
              <a:spLocks noChangeArrowheads="1"/>
            </p:cNvSpPr>
            <p:nvPr/>
          </p:nvSpPr>
          <p:spPr bwMode="auto">
            <a:xfrm>
              <a:off x="908220" y="5415701"/>
              <a:ext cx="34623" cy="1749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151">
              <a:extLst>
                <a:ext uri="{FF2B5EF4-FFF2-40B4-BE49-F238E27FC236}">
                  <a16:creationId xmlns:a16="http://schemas.microsoft.com/office/drawing/2014/main" id="{148309FE-034F-4602-9600-0A813D11126E}"/>
                </a:ext>
              </a:extLst>
            </p:cNvPr>
            <p:cNvSpPr>
              <a:spLocks noChangeArrowheads="1"/>
            </p:cNvSpPr>
            <p:nvPr/>
          </p:nvSpPr>
          <p:spPr bwMode="auto">
            <a:xfrm>
              <a:off x="965527" y="5376639"/>
              <a:ext cx="35817" cy="2140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152">
              <a:extLst>
                <a:ext uri="{FF2B5EF4-FFF2-40B4-BE49-F238E27FC236}">
                  <a16:creationId xmlns:a16="http://schemas.microsoft.com/office/drawing/2014/main" id="{C95A18D1-7201-4A81-9691-EF33F88F5645}"/>
                </a:ext>
              </a:extLst>
            </p:cNvPr>
            <p:cNvSpPr>
              <a:spLocks noChangeArrowheads="1"/>
            </p:cNvSpPr>
            <p:nvPr/>
          </p:nvSpPr>
          <p:spPr bwMode="auto">
            <a:xfrm>
              <a:off x="1024027" y="5336764"/>
              <a:ext cx="34623" cy="2539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49" descr="money sign inside circle">
            <a:extLst>
              <a:ext uri="{FF2B5EF4-FFF2-40B4-BE49-F238E27FC236}">
                <a16:creationId xmlns:a16="http://schemas.microsoft.com/office/drawing/2014/main" id="{5B59EEE8-B8CC-4A1F-9320-8ED0AC3C8DE9}"/>
              </a:ext>
            </a:extLst>
          </p:cNvPr>
          <p:cNvGrpSpPr>
            <a:grpSpLocks noChangeAspect="1"/>
          </p:cNvGrpSpPr>
          <p:nvPr/>
        </p:nvGrpSpPr>
        <p:grpSpPr bwMode="auto">
          <a:xfrm>
            <a:off x="3347906" y="1851076"/>
            <a:ext cx="717317" cy="701575"/>
            <a:chOff x="3404" y="999"/>
            <a:chExt cx="319" cy="312"/>
          </a:xfrm>
        </p:grpSpPr>
        <p:sp>
          <p:nvSpPr>
            <p:cNvPr id="97" name="Freeform 50">
              <a:extLst>
                <a:ext uri="{FF2B5EF4-FFF2-40B4-BE49-F238E27FC236}">
                  <a16:creationId xmlns:a16="http://schemas.microsoft.com/office/drawing/2014/main" id="{6C269711-A1F0-445B-82E1-765993FB18CA}"/>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51">
              <a:extLst>
                <a:ext uri="{FF2B5EF4-FFF2-40B4-BE49-F238E27FC236}">
                  <a16:creationId xmlns:a16="http://schemas.microsoft.com/office/drawing/2014/main" id="{F6B8D789-7188-49A3-8B3E-CE86FC2DB5F6}"/>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52">
              <a:extLst>
                <a:ext uri="{FF2B5EF4-FFF2-40B4-BE49-F238E27FC236}">
                  <a16:creationId xmlns:a16="http://schemas.microsoft.com/office/drawing/2014/main" id="{1308EA91-81AC-4A33-AB03-50822A9884FB}"/>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53">
              <a:extLst>
                <a:ext uri="{FF2B5EF4-FFF2-40B4-BE49-F238E27FC236}">
                  <a16:creationId xmlns:a16="http://schemas.microsoft.com/office/drawing/2014/main" id="{9A5CDA75-9E18-40E1-916E-151B29EBEFA8}"/>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54">
              <a:extLst>
                <a:ext uri="{FF2B5EF4-FFF2-40B4-BE49-F238E27FC236}">
                  <a16:creationId xmlns:a16="http://schemas.microsoft.com/office/drawing/2014/main" id="{E38C71D9-DE44-4DA9-B894-65E170E372B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7" descr="play and pause buttons">
            <a:extLst>
              <a:ext uri="{FF2B5EF4-FFF2-40B4-BE49-F238E27FC236}">
                <a16:creationId xmlns:a16="http://schemas.microsoft.com/office/drawing/2014/main" id="{B5967702-685B-4148-9B4C-65604F5D4E10}"/>
              </a:ext>
            </a:extLst>
          </p:cNvPr>
          <p:cNvGrpSpPr/>
          <p:nvPr/>
        </p:nvGrpSpPr>
        <p:grpSpPr>
          <a:xfrm>
            <a:off x="6096534" y="1890558"/>
            <a:ext cx="1218269" cy="610841"/>
            <a:chOff x="6096534" y="1890558"/>
            <a:chExt cx="1218269" cy="610841"/>
          </a:xfrm>
        </p:grpSpPr>
        <p:sp>
          <p:nvSpPr>
            <p:cNvPr id="7" name="Oval 6">
              <a:extLst>
                <a:ext uri="{FF2B5EF4-FFF2-40B4-BE49-F238E27FC236}">
                  <a16:creationId xmlns:a16="http://schemas.microsoft.com/office/drawing/2014/main" id="{D21EF112-79B8-4D21-908E-3F7FBC013BC0}"/>
                </a:ext>
              </a:extLst>
            </p:cNvPr>
            <p:cNvSpPr/>
            <p:nvPr/>
          </p:nvSpPr>
          <p:spPr bwMode="auto">
            <a:xfrm>
              <a:off x="6763579"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CFF040B3-EBF0-4898-9F20-751E8289C0B8}"/>
                </a:ext>
              </a:extLst>
            </p:cNvPr>
            <p:cNvSpPr/>
            <p:nvPr/>
          </p:nvSpPr>
          <p:spPr bwMode="auto">
            <a:xfrm>
              <a:off x="6096534" y="1904919"/>
              <a:ext cx="551224" cy="5512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AutoShape 65">
              <a:extLst>
                <a:ext uri="{FF2B5EF4-FFF2-40B4-BE49-F238E27FC236}">
                  <a16:creationId xmlns:a16="http://schemas.microsoft.com/office/drawing/2014/main" id="{8CDB831C-9875-4584-8B12-056B21F2628A}"/>
                </a:ext>
              </a:extLst>
            </p:cNvPr>
            <p:cNvSpPr>
              <a:spLocks noChangeAspect="1" noChangeArrowheads="1" noTextEdit="1"/>
            </p:cNvSpPr>
            <p:nvPr/>
          </p:nvSpPr>
          <p:spPr bwMode="auto">
            <a:xfrm>
              <a:off x="6111838" y="1890558"/>
              <a:ext cx="850783" cy="6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B62936F3-7E47-45B4-85A9-B4BFACACBFA3}"/>
                </a:ext>
              </a:extLst>
            </p:cNvPr>
            <p:cNvSpPr>
              <a:spLocks/>
            </p:cNvSpPr>
            <p:nvPr/>
          </p:nvSpPr>
          <p:spPr bwMode="auto">
            <a:xfrm>
              <a:off x="6275119" y="2035894"/>
              <a:ext cx="267233" cy="285634"/>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5EEA43C1-4991-4DE8-A41B-AA3BFF0674E6}"/>
                </a:ext>
              </a:extLst>
            </p:cNvPr>
            <p:cNvGrpSpPr/>
            <p:nvPr/>
          </p:nvGrpSpPr>
          <p:grpSpPr>
            <a:xfrm>
              <a:off x="6935514" y="2080890"/>
              <a:ext cx="201050" cy="229067"/>
              <a:chOff x="1046216" y="4810011"/>
              <a:chExt cx="137831" cy="218723"/>
            </a:xfrm>
          </p:grpSpPr>
          <p:sp>
            <p:nvSpPr>
              <p:cNvPr id="111" name="Rectangle 110">
                <a:extLst>
                  <a:ext uri="{FF2B5EF4-FFF2-40B4-BE49-F238E27FC236}">
                    <a16:creationId xmlns:a16="http://schemas.microsoft.com/office/drawing/2014/main" id="{27E34DA5-4927-4D6A-8988-6C50A10B2970}"/>
                  </a:ext>
                </a:extLst>
              </p:cNvPr>
              <p:cNvSpPr/>
              <p:nvPr/>
            </p:nvSpPr>
            <p:spPr bwMode="auto">
              <a:xfrm>
                <a:off x="1046216"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66F64C40-5C1C-45A5-BDD3-CE657B2A1F2D}"/>
                  </a:ext>
                </a:extLst>
              </p:cNvPr>
              <p:cNvSpPr/>
              <p:nvPr/>
            </p:nvSpPr>
            <p:spPr bwMode="auto">
              <a:xfrm>
                <a:off x="1138327" y="4810011"/>
                <a:ext cx="45720" cy="2187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1" name="Group 150" descr="cash">
            <a:extLst>
              <a:ext uri="{FF2B5EF4-FFF2-40B4-BE49-F238E27FC236}">
                <a16:creationId xmlns:a16="http://schemas.microsoft.com/office/drawing/2014/main" id="{3100F5AA-7CCC-4550-B289-D0333D985AC7}"/>
              </a:ext>
            </a:extLst>
          </p:cNvPr>
          <p:cNvGrpSpPr/>
          <p:nvPr/>
        </p:nvGrpSpPr>
        <p:grpSpPr>
          <a:xfrm>
            <a:off x="624967" y="1829072"/>
            <a:ext cx="818364" cy="704440"/>
            <a:chOff x="4972405" y="5350247"/>
            <a:chExt cx="570148" cy="661875"/>
          </a:xfrm>
        </p:grpSpPr>
        <p:sp>
          <p:nvSpPr>
            <p:cNvPr id="152" name="Rectangle 151">
              <a:extLst>
                <a:ext uri="{FF2B5EF4-FFF2-40B4-BE49-F238E27FC236}">
                  <a16:creationId xmlns:a16="http://schemas.microsoft.com/office/drawing/2014/main" id="{9B6EB761-7CB5-4D57-A351-E2D84389F660}"/>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Shape 116">
              <a:extLst>
                <a:ext uri="{FF2B5EF4-FFF2-40B4-BE49-F238E27FC236}">
                  <a16:creationId xmlns:a16="http://schemas.microsoft.com/office/drawing/2014/main" id="{9A1926C6-72DA-49A6-9346-9F4E065C93ED}"/>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Shape 117">
              <a:extLst>
                <a:ext uri="{FF2B5EF4-FFF2-40B4-BE49-F238E27FC236}">
                  <a16:creationId xmlns:a16="http://schemas.microsoft.com/office/drawing/2014/main" id="{2386A5E9-B07A-46E7-B10C-AA873C0FEB30}"/>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25">
              <a:extLst>
                <a:ext uri="{FF2B5EF4-FFF2-40B4-BE49-F238E27FC236}">
                  <a16:creationId xmlns:a16="http://schemas.microsoft.com/office/drawing/2014/main" id="{82E74296-CA0F-4F6A-9569-7EE1E974BDA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24">
              <a:extLst>
                <a:ext uri="{FF2B5EF4-FFF2-40B4-BE49-F238E27FC236}">
                  <a16:creationId xmlns:a16="http://schemas.microsoft.com/office/drawing/2014/main" id="{75B8B45B-62FB-4D96-94BC-AE2D9E365E40}"/>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23">
              <a:extLst>
                <a:ext uri="{FF2B5EF4-FFF2-40B4-BE49-F238E27FC236}">
                  <a16:creationId xmlns:a16="http://schemas.microsoft.com/office/drawing/2014/main" id="{715BF2E7-FE3D-4E21-908B-C4D8FF0F2E28}"/>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8" name="Freeform: Shape 122">
              <a:extLst>
                <a:ext uri="{FF2B5EF4-FFF2-40B4-BE49-F238E27FC236}">
                  <a16:creationId xmlns:a16="http://schemas.microsoft.com/office/drawing/2014/main" id="{80AA9B09-1470-43FD-A275-2D8DE046772E}"/>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Freeform: Shape 121">
              <a:extLst>
                <a:ext uri="{FF2B5EF4-FFF2-40B4-BE49-F238E27FC236}">
                  <a16:creationId xmlns:a16="http://schemas.microsoft.com/office/drawing/2014/main" id="{63727D6D-D293-4DCD-A214-8377B4B4DEAF}"/>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Freeform: Shape 120">
              <a:extLst>
                <a:ext uri="{FF2B5EF4-FFF2-40B4-BE49-F238E27FC236}">
                  <a16:creationId xmlns:a16="http://schemas.microsoft.com/office/drawing/2014/main" id="{EB0B83FC-4E68-40F4-8388-55D2624C4B95}"/>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 name="Rectangle 3">
            <a:extLst>
              <a:ext uri="{FF2B5EF4-FFF2-40B4-BE49-F238E27FC236}">
                <a16:creationId xmlns:a16="http://schemas.microsoft.com/office/drawing/2014/main" id="{47B3C173-F2B8-48DD-A75A-D80DD5129AEF}"/>
              </a:ext>
            </a:extLst>
          </p:cNvPr>
          <p:cNvSpPr/>
          <p:nvPr/>
        </p:nvSpPr>
        <p:spPr>
          <a:xfrm>
            <a:off x="491792" y="6374170"/>
            <a:ext cx="445218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*Only available for Azure Database for MySQL – Flexible Server</a:t>
            </a:r>
          </a:p>
        </p:txBody>
      </p:sp>
    </p:spTree>
    <p:extLst>
      <p:ext uri="{BB962C8B-B14F-4D97-AF65-F5344CB8AC3E}">
        <p14:creationId xmlns:p14="http://schemas.microsoft.com/office/powerpoint/2010/main" val="37370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963" y="457200"/>
            <a:ext cx="4964446" cy="5956300"/>
          </a:xfrm>
          <a:prstGeom prst="rect">
            <a:avLst/>
          </a:prstGeom>
          <a:ln w="9525">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6180285" cy="1107996"/>
          </a:xfrm>
        </p:spPr>
        <p:txBody>
          <a:bodyPr/>
          <a:lstStyle/>
          <a:p>
            <a:r>
              <a:rPr lang="en-US">
                <a:solidFill>
                  <a:schemeClr val="bg1"/>
                </a:solidFill>
              </a:rPr>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584932" y="1989424"/>
            <a:ext cx="2534332" cy="1956412"/>
          </a:xfrm>
        </p:spPr>
        <p:txBody>
          <a:bodyPr/>
          <a:lstStyle/>
          <a:p>
            <a:pPr marL="0" indent="0">
              <a:buNone/>
            </a:pPr>
            <a:r>
              <a:rPr lang="en-US" sz="1400">
                <a:solidFill>
                  <a:schemeClr val="bg1"/>
                </a:solidFill>
              </a:rPr>
              <a:t>Microsoft commissioned Enterprise Strategy Group to conduct an </a:t>
            </a:r>
            <a:r>
              <a:rPr lang="en-US" sz="1400">
                <a:solidFill>
                  <a:schemeClr val="accent2"/>
                </a:solidFill>
                <a:hlinkClick r:id="rId3">
                  <a:extLst>
                    <a:ext uri="{A12FA001-AC4F-418D-AE19-62706E023703}">
                      <ahyp:hlinkClr xmlns:ahyp="http://schemas.microsoft.com/office/drawing/2018/hyperlinkcolor" val="tx"/>
                    </a:ext>
                  </a:extLst>
                </a:hlinkClick>
              </a:rPr>
              <a:t>Economic Value study</a:t>
            </a:r>
            <a:r>
              <a:rPr lang="en-US" sz="1400">
                <a:solidFill>
                  <a:schemeClr val="bg1"/>
                </a:solidFill>
              </a:rPr>
              <a:t> to examine potential cost savings and business benefits enterprises would achieve from migrating on-premises workloads to Azure Database for MySQL.</a:t>
            </a:r>
          </a:p>
        </p:txBody>
      </p:sp>
      <p:pic>
        <p:nvPicPr>
          <p:cNvPr id="16" name="Graphic 15" descr="Azure Database for MySQL logo">
            <a:extLst>
              <a:ext uri="{FF2B5EF4-FFF2-40B4-BE49-F238E27FC236}">
                <a16:creationId xmlns:a16="http://schemas.microsoft.com/office/drawing/2014/main" id="{1BAC3270-E2DD-BC55-A1ED-BC02E7A09D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085" y="5258242"/>
            <a:ext cx="951933" cy="951933"/>
          </a:xfrm>
          <a:prstGeom prst="rect">
            <a:avLst/>
          </a:prstGeom>
        </p:spPr>
      </p:pic>
      <p:pic>
        <p:nvPicPr>
          <p:cNvPr id="15" name="Picture 14" descr="This image is a screenshot of the front of the ESG report. It includes a top banner with the ESG logo, the title of the paper i the middle and an executive summary in the bottom half. In the executive summary theres another image with the top level findings of the report">
            <a:extLst>
              <a:ext uri="{FF2B5EF4-FFF2-40B4-BE49-F238E27FC236}">
                <a16:creationId xmlns:a16="http://schemas.microsoft.com/office/drawing/2014/main" id="{1101A194-A89A-46E0-AC97-EBF36CB47F2D}"/>
              </a:ext>
            </a:extLst>
          </p:cNvPr>
          <p:cNvPicPr>
            <a:picLocks noChangeAspect="1"/>
          </p:cNvPicPr>
          <p:nvPr/>
        </p:nvPicPr>
        <p:blipFill>
          <a:blip r:embed="rId6"/>
          <a:stretch>
            <a:fillRect/>
          </a:stretch>
        </p:blipFill>
        <p:spPr>
          <a:xfrm>
            <a:off x="3342888" y="2002123"/>
            <a:ext cx="3388599" cy="4411377"/>
          </a:xfrm>
          <a:prstGeom prst="rect">
            <a:avLst/>
          </a:prstGeom>
          <a:ln w="19050">
            <a:gradFill>
              <a:gsLst>
                <a:gs pos="0">
                  <a:schemeClr val="accent1"/>
                </a:gs>
                <a:gs pos="100000">
                  <a:schemeClr val="accent2"/>
                </a:gs>
              </a:gsLst>
              <a:lin ang="5400000" scaled="1"/>
            </a:gradFill>
            <a:headEnd type="none" w="lg" len="med"/>
            <a:tailEnd type="none" w="lg" len="med"/>
          </a:ln>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228342" y="710092"/>
            <a:ext cx="4611687" cy="276999"/>
          </a:xfrm>
        </p:spPr>
        <p:txBody>
          <a:bodyPr/>
          <a:lstStyle/>
          <a:p>
            <a:pPr marL="0" indent="0" algn="ctr" defTabSz="914049">
              <a:lnSpc>
                <a:spcPct val="90000"/>
              </a:lnSpc>
              <a:spcBef>
                <a:spcPts val="0"/>
              </a:spcBef>
              <a:spcAft>
                <a:spcPts val="600"/>
              </a:spcAft>
              <a:buSzTx/>
              <a:buNone/>
              <a:defRPr/>
            </a:pPr>
            <a:r>
              <a:rPr lang="en-US" sz="2000">
                <a:solidFill>
                  <a:schemeClr val="accent2"/>
                </a:solidFill>
                <a:latin typeface="Segoe UI Semibold"/>
                <a:cs typeface="+mn-cs"/>
              </a:rPr>
              <a:t>Key report benefits and findings</a:t>
            </a:r>
            <a:r>
              <a:rPr lang="en-US" sz="2000" baseline="30000">
                <a:solidFill>
                  <a:schemeClr val="accent2"/>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741105" y="1339324"/>
            <a:ext cx="3586162" cy="831850"/>
          </a:xfrm>
        </p:spPr>
        <p:txBody>
          <a:bodyPr/>
          <a:lstStyle/>
          <a:p>
            <a:pPr marL="0" indent="0" algn="ctr" defTabSz="914049">
              <a:spcBef>
                <a:spcPts val="0"/>
              </a:spcBef>
              <a:buSzTx/>
              <a:buNone/>
              <a:defRPr/>
            </a:pPr>
            <a:r>
              <a:rPr lang="en-US" sz="3000">
                <a:solidFill>
                  <a:schemeClr val="accent2"/>
                </a:solidFill>
                <a:latin typeface="Segoe UI Semibold"/>
                <a:ea typeface="Times New Roman" panose="02020603050405020304" pitchFamily="18" charset="0"/>
                <a:cs typeface="+mn-cs"/>
              </a:rPr>
              <a:t>Up to 48%</a:t>
            </a:r>
            <a:endParaRPr lang="en-US" b="1">
              <a:solidFill>
                <a:schemeClr val="accent2"/>
              </a:solidFill>
              <a:latin typeface="Segoe UI Semibold"/>
              <a:ea typeface="Times New Roman" panose="02020603050405020304" pitchFamily="18" charset="0"/>
              <a:cs typeface="+mn-cs"/>
            </a:endParaRP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Cost savings when migrating on-premises MySQL instances to Azure Database for MySQL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645854" y="2711450"/>
            <a:ext cx="3776662" cy="430213"/>
          </a:xfrm>
        </p:spPr>
        <p:txBody>
          <a:bodyPr/>
          <a:lstStyle/>
          <a:p>
            <a:pPr marL="0" indent="0" algn="ctr" defTabSz="914049">
              <a:spcBef>
                <a:spcPts val="0"/>
              </a:spcBef>
              <a:buSzTx/>
              <a:buNone/>
            </a:pPr>
            <a:r>
              <a:rPr lang="en-US" sz="1400">
                <a:solidFill>
                  <a:schemeClr val="bg1"/>
                </a:solidFill>
                <a:latin typeface="Segoe UI"/>
                <a:cs typeface="+mn-cs"/>
              </a:rPr>
              <a:t>Modernizing on Azure Database for MySQL 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7244534" y="3562350"/>
            <a:ext cx="2427287" cy="922338"/>
          </a:xfrm>
        </p:spPr>
        <p:txBody>
          <a:bodyPr/>
          <a:lstStyle/>
          <a:p>
            <a:pPr marL="0" indent="0" algn="ctr" defTabSz="914049">
              <a:spcBef>
                <a:spcPts val="0"/>
              </a:spcBef>
              <a:buSzTx/>
              <a:buNone/>
              <a:defRPr/>
            </a:pPr>
            <a:r>
              <a:rPr lang="en-US" sz="3600">
                <a:solidFill>
                  <a:schemeClr val="accent2"/>
                </a:solidFill>
                <a:latin typeface="Segoe UI Semibold"/>
                <a:cs typeface="+mn-cs"/>
              </a:rPr>
              <a:t>+$15.5M</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Additional revenue due </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to faster time to market</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7340853" y="4913129"/>
            <a:ext cx="2374707" cy="923346"/>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92%</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ROI expected over</a:t>
            </a:r>
          </a:p>
          <a:p>
            <a:pPr marL="0" marR="0" lvl="0" indent="0" algn="ctr"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DengXian" panose="02010600030101010101" pitchFamily="2" charset="-122"/>
                <a:cs typeface="Segoe UI Semilight" panose="020B0402040204020203" pitchFamily="34" charset="0"/>
              </a:rPr>
              <a:t>the first year</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9831314" y="3562350"/>
            <a:ext cx="1961470" cy="922338"/>
          </a:xfrm>
        </p:spPr>
        <p:txBody>
          <a:bodyPr/>
          <a:lstStyle/>
          <a:p>
            <a:pPr marL="0" indent="0" algn="ctr" defTabSz="914049">
              <a:spcBef>
                <a:spcPts val="0"/>
              </a:spcBef>
              <a:buSzTx/>
              <a:buNone/>
              <a:defRPr/>
            </a:pPr>
            <a:r>
              <a:rPr lang="en-US" sz="3600">
                <a:solidFill>
                  <a:schemeClr val="accent2"/>
                </a:solidFill>
                <a:latin typeface="Segoe UI Semibold"/>
                <a:cs typeface="+mn-cs"/>
              </a:rPr>
              <a:t>93%</a:t>
            </a:r>
          </a:p>
          <a:p>
            <a:pPr marL="0" indent="0" algn="ctr" defTabSz="914049">
              <a:spcBef>
                <a:spcPts val="0"/>
              </a:spcBef>
              <a:buSzTx/>
              <a:buNone/>
              <a:defRPr/>
            </a:pPr>
            <a:r>
              <a:rPr lang="en-US" sz="1200">
                <a:solidFill>
                  <a:schemeClr val="bg1"/>
                </a:solidFill>
                <a:latin typeface="Segoe UI"/>
                <a:ea typeface="Times New Roman" panose="02020603050405020304" pitchFamily="18" charset="0"/>
                <a:cs typeface="+mn-cs"/>
              </a:rPr>
              <a:t>Reduction in</a:t>
            </a:r>
          </a:p>
          <a:p>
            <a:pPr marL="0" indent="0" algn="ctr" defTabSz="914049">
              <a:spcBef>
                <a:spcPts val="0"/>
              </a:spcBef>
              <a:buSzTx/>
              <a:buNone/>
              <a:defRPr/>
            </a:pPr>
            <a:r>
              <a:rPr lang="en-US" sz="1200">
                <a:solidFill>
                  <a:schemeClr val="bg1"/>
                </a:solidFill>
                <a:latin typeface="Segoe UI"/>
                <a:ea typeface="Times New Roman" panose="02020603050405020304" pitchFamily="18" charset="0"/>
                <a:cs typeface="+mn-cs"/>
              </a:rPr>
              <a:t>operational cost</a:t>
            </a:r>
            <a:endParaRPr lang="en-US" sz="1200">
              <a:solidFill>
                <a:schemeClr val="bg1"/>
              </a:solidFill>
              <a:latin typeface="Segoe UI"/>
              <a:ea typeface="DengXian" panose="02010600030101010101" pitchFamily="2" charset="-122"/>
              <a:cs typeface="+mn-cs"/>
            </a:endParaRP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625393" y="4913313"/>
            <a:ext cx="2373312" cy="923925"/>
          </a:xfrm>
        </p:spPr>
        <p:txBody>
          <a:bodyPr/>
          <a:lstStyle/>
          <a:p>
            <a:pPr marL="0" indent="0" algn="ctr" defTabSz="914049">
              <a:spcBef>
                <a:spcPts val="0"/>
              </a:spcBef>
              <a:buSzTx/>
              <a:buNone/>
              <a:defRPr/>
            </a:pPr>
            <a:r>
              <a:rPr lang="en-US" sz="3600">
                <a:solidFill>
                  <a:schemeClr val="accent2"/>
                </a:solidFill>
                <a:latin typeface="Segoe UI Semibold"/>
                <a:cs typeface="+mn-cs"/>
              </a:rPr>
              <a:t>86%</a:t>
            </a:r>
          </a:p>
          <a:p>
            <a:pPr marL="0" indent="0" algn="ctr" defTabSz="914049">
              <a:spcBef>
                <a:spcPts val="0"/>
              </a:spcBef>
              <a:buSzTx/>
              <a:buNone/>
              <a:defRPr/>
            </a:pPr>
            <a:r>
              <a:rPr lang="en-US" sz="1200">
                <a:solidFill>
                  <a:schemeClr val="bg1"/>
                </a:solidFill>
                <a:latin typeface="Segoe UI"/>
                <a:ea typeface="DengXian" panose="02010600030101010101" pitchFamily="2" charset="-122"/>
                <a:cs typeface="+mn-cs"/>
              </a:rPr>
              <a:t>Lower cost of systems administration</a:t>
            </a: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443981" y="2361296"/>
            <a:ext cx="4059381" cy="0"/>
          </a:xfrm>
          <a:prstGeom prst="line">
            <a:avLst/>
          </a:prstGeom>
          <a:ln w="9525">
            <a:gradFill>
              <a:gsLst>
                <a:gs pos="0">
                  <a:schemeClr val="accent1"/>
                </a:gs>
                <a:gs pos="100000">
                  <a:schemeClr val="accent2"/>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0B935AE8-9B26-0913-97CD-D3833E0FC0A3}"/>
              </a:ext>
            </a:extLst>
          </p:cNvPr>
          <p:cNvSpPr txBox="1">
            <a:spLocks/>
          </p:cNvSpPr>
          <p:nvPr/>
        </p:nvSpPr>
        <p:spPr>
          <a:xfrm>
            <a:off x="7443981" y="6096002"/>
            <a:ext cx="4308475" cy="1641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30000" noProof="0">
                <a:ln>
                  <a:noFill/>
                </a:ln>
                <a:solidFill>
                  <a:srgbClr val="000000"/>
                </a:solidFill>
                <a:effectLst/>
                <a:uLnTx/>
                <a:uFillTx/>
                <a:latin typeface="Segoe UI"/>
                <a:ea typeface="Times New Roman" panose="02020603050405020304" pitchFamily="18" charset="0"/>
                <a:cs typeface="Arial" panose="020B0604020202020204" pitchFamily="34" charset="0"/>
              </a:rPr>
              <a:t>1 Results are based on interviewed customers. “The Economic Value of Migrating and Modernizing On-premises Instances to Azure Database for MySQL,” a commissioned study conducted by The Enterprise Strategy Group on behalf of Microsoft, September 2021.</a:t>
            </a:r>
          </a:p>
        </p:txBody>
      </p:sp>
    </p:spTree>
    <p:extLst>
      <p:ext uri="{BB962C8B-B14F-4D97-AF65-F5344CB8AC3E}">
        <p14:creationId xmlns:p14="http://schemas.microsoft.com/office/powerpoint/2010/main" val="37617487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963" y="482252"/>
            <a:ext cx="5162908" cy="1477328"/>
          </a:xfrm>
        </p:spPr>
        <p:txBody>
          <a:bodyPr anchor="ctr"/>
          <a:lstStyle/>
          <a:p>
            <a:r>
              <a:rPr lang="en-US" sz="3200" dirty="0"/>
              <a:t>Query Performance Insight and Performance Recommendations</a:t>
            </a:r>
          </a:p>
        </p:txBody>
      </p:sp>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4200" y="2305255"/>
            <a:ext cx="5123426" cy="3800464"/>
          </a:xfrm>
        </p:spPr>
        <p:txBody>
          <a:bodyPr/>
          <a:lstStyle/>
          <a:p>
            <a:pPr>
              <a:lnSpc>
                <a:spcPct val="110000"/>
              </a:lnSpc>
              <a:spcBef>
                <a:spcPts val="600"/>
              </a:spcBef>
              <a:spcAft>
                <a:spcPts val="600"/>
              </a:spcAft>
            </a:pPr>
            <a:r>
              <a:rPr lang="en-US" sz="1400" dirty="0">
                <a:latin typeface="+mj-lt"/>
              </a:rPr>
              <a:t>Query Performance Insight </a:t>
            </a:r>
            <a:r>
              <a:rPr lang="en-US" sz="1400" dirty="0"/>
              <a:t>allows you to quickly identify the longest running queries, </a:t>
            </a:r>
            <a:br>
              <a:rPr lang="en-US" sz="1400" dirty="0"/>
            </a:br>
            <a:r>
              <a:rPr lang="en-US" sz="1400" dirty="0"/>
              <a:t>how they change over time and what waits are affecting them </a:t>
            </a:r>
          </a:p>
          <a:p>
            <a:pPr marL="285750" indent="-285750">
              <a:lnSpc>
                <a:spcPct val="110000"/>
              </a:lnSpc>
              <a:spcBef>
                <a:spcPts val="600"/>
              </a:spcBef>
              <a:spcAft>
                <a:spcPts val="600"/>
              </a:spcAft>
              <a:buFont typeface="Arial" panose="020B0604020202020204" pitchFamily="34" charset="0"/>
              <a:buChar char="•"/>
            </a:pPr>
            <a:r>
              <a:rPr lang="en-US" sz="1200" dirty="0"/>
              <a:t>The Query Performance Insight view in the Azure portal surfaces visualizations on key information from Query Store </a:t>
            </a:r>
          </a:p>
          <a:p>
            <a:pPr marL="285750" indent="-285750">
              <a:lnSpc>
                <a:spcPct val="110000"/>
              </a:lnSpc>
              <a:spcBef>
                <a:spcPts val="600"/>
              </a:spcBef>
              <a:spcAft>
                <a:spcPts val="600"/>
              </a:spcAft>
              <a:buFont typeface="Arial" panose="020B0604020202020204" pitchFamily="34" charset="0"/>
              <a:buChar char="•"/>
            </a:pPr>
            <a:r>
              <a:rPr lang="en-US" sz="1200" dirty="0"/>
              <a:t>The long running queries tab shows the top  queries by average duration per execution, aggregated in 15-minute intervals </a:t>
            </a:r>
          </a:p>
          <a:p>
            <a:pPr marL="285750" indent="-285750">
              <a:lnSpc>
                <a:spcPct val="110000"/>
              </a:lnSpc>
              <a:spcBef>
                <a:spcPts val="600"/>
              </a:spcBef>
              <a:spcAft>
                <a:spcPts val="600"/>
              </a:spcAft>
              <a:buFont typeface="Arial" panose="020B0604020202020204" pitchFamily="34" charset="0"/>
              <a:buChar char="•"/>
            </a:pPr>
            <a:r>
              <a:rPr lang="en-US" sz="1200" dirty="0"/>
              <a:t>Users can view additional queries and alter the time window</a:t>
            </a:r>
          </a:p>
          <a:p>
            <a:pPr>
              <a:lnSpc>
                <a:spcPct val="110000"/>
              </a:lnSpc>
              <a:spcBef>
                <a:spcPts val="600"/>
              </a:spcBef>
              <a:spcAft>
                <a:spcPts val="600"/>
              </a:spcAft>
            </a:pPr>
            <a:r>
              <a:rPr lang="en-US" sz="1400" b="1" dirty="0"/>
              <a:t>Performance Recommendations </a:t>
            </a:r>
            <a:r>
              <a:rPr lang="en-US" sz="1400" dirty="0"/>
              <a:t>analyzes your MySQL and MariaDB databases to create customized suggestions for </a:t>
            </a:r>
            <a:br>
              <a:rPr lang="en-US" sz="1400" dirty="0"/>
            </a:br>
            <a:r>
              <a:rPr lang="en-US" sz="1400" dirty="0"/>
              <a:t>better performance </a:t>
            </a:r>
          </a:p>
          <a:p>
            <a:pPr marL="285750" indent="-285750">
              <a:lnSpc>
                <a:spcPct val="110000"/>
              </a:lnSpc>
              <a:spcBef>
                <a:spcPts val="600"/>
              </a:spcBef>
              <a:spcAft>
                <a:spcPts val="600"/>
              </a:spcAft>
              <a:buFont typeface="Arial" panose="020B0604020202020204" pitchFamily="34" charset="0"/>
              <a:buChar char="•"/>
            </a:pPr>
            <a:r>
              <a:rPr lang="en-US" sz="1200" dirty="0"/>
              <a:t>Create Index recommendations suggest </a:t>
            </a:r>
            <a:br>
              <a:rPr lang="en-US" sz="1200" dirty="0"/>
            </a:br>
            <a:r>
              <a:rPr lang="en-US" sz="1200" dirty="0"/>
              <a:t>new indexes to accelerate the most frequently run or time-consuming queries </a:t>
            </a:r>
          </a:p>
        </p:txBody>
      </p:sp>
      <p:sp>
        <p:nvSpPr>
          <p:cNvPr id="15" name="TextBox 14">
            <a:extLst>
              <a:ext uri="{FF2B5EF4-FFF2-40B4-BE49-F238E27FC236}">
                <a16:creationId xmlns:a16="http://schemas.microsoft.com/office/drawing/2014/main" id="{A9E8C932-3A34-4A31-9220-6E716F6FE0D5}"/>
              </a:ext>
            </a:extLst>
          </p:cNvPr>
          <p:cNvSpPr txBox="1"/>
          <p:nvPr/>
        </p:nvSpPr>
        <p:spPr>
          <a:xfrm>
            <a:off x="6198502" y="3739365"/>
            <a:ext cx="5585809" cy="246221"/>
          </a:xfrm>
          <a:prstGeom prst="rect">
            <a:avLst/>
          </a:prstGeom>
          <a:noFill/>
        </p:spPr>
        <p:txBody>
          <a:bodyPr wrap="square" lIns="0" tIns="0" rIns="0" bIns="0" rtlCol="0">
            <a:spAutoFit/>
          </a:bodyPr>
          <a:lstStyle/>
          <a:p>
            <a:pPr lvl="0" algn="ctr">
              <a:defRPr/>
            </a:pPr>
            <a:r>
              <a:rPr lang="en-US" sz="1600" dirty="0">
                <a:solidFill>
                  <a:srgbClr val="0078D4"/>
                </a:solidFill>
                <a:latin typeface="Segoe UI Semibold"/>
              </a:rPr>
              <a:t>Azure portal performance recommendations</a:t>
            </a:r>
          </a:p>
        </p:txBody>
      </p:sp>
      <p:grpSp>
        <p:nvGrpSpPr>
          <p:cNvPr id="8" name="Group 7">
            <a:extLst>
              <a:ext uri="{FF2B5EF4-FFF2-40B4-BE49-F238E27FC236}">
                <a16:creationId xmlns:a16="http://schemas.microsoft.com/office/drawing/2014/main" id="{E3D9C430-E023-426F-9AA0-CF04DA4936B2}"/>
              </a:ext>
              <a:ext uri="{C183D7F6-B498-43B3-948B-1728B52AA6E4}">
                <adec:decorative xmlns:adec="http://schemas.microsoft.com/office/drawing/2017/decorative" val="1"/>
              </a:ext>
            </a:extLst>
          </p:cNvPr>
          <p:cNvGrpSpPr/>
          <p:nvPr/>
        </p:nvGrpSpPr>
        <p:grpSpPr>
          <a:xfrm>
            <a:off x="7043457" y="4167530"/>
            <a:ext cx="3885891" cy="2100482"/>
            <a:chOff x="6019801" y="2628900"/>
            <a:chExt cx="5585810" cy="3158125"/>
          </a:xfrm>
        </p:grpSpPr>
        <p:grpSp>
          <p:nvGrpSpPr>
            <p:cNvPr id="6" name="Group 5">
              <a:extLst>
                <a:ext uri="{FF2B5EF4-FFF2-40B4-BE49-F238E27FC236}">
                  <a16:creationId xmlns:a16="http://schemas.microsoft.com/office/drawing/2014/main" id="{2C741F0E-414C-BE40-8CE0-ECC51CA24C1C}"/>
                </a:ext>
              </a:extLst>
            </p:cNvPr>
            <p:cNvGrpSpPr/>
            <p:nvPr/>
          </p:nvGrpSpPr>
          <p:grpSpPr>
            <a:xfrm>
              <a:off x="6019801" y="2628900"/>
              <a:ext cx="5585810" cy="3158125"/>
              <a:chOff x="6020101" y="2313624"/>
              <a:chExt cx="5056351" cy="2752207"/>
            </a:xfrm>
          </p:grpSpPr>
          <p:sp>
            <p:nvSpPr>
              <p:cNvPr id="28" name="Rectangle: Rounded Corners 4">
                <a:extLst>
                  <a:ext uri="{FF2B5EF4-FFF2-40B4-BE49-F238E27FC236}">
                    <a16:creationId xmlns:a16="http://schemas.microsoft.com/office/drawing/2014/main" id="{0053F314-245E-154E-9B28-674CA6DAFBDD}"/>
                  </a:ext>
                </a:extLst>
              </p:cNvPr>
              <p:cNvSpPr/>
              <p:nvPr/>
            </p:nvSpPr>
            <p:spPr bwMode="auto">
              <a:xfrm>
                <a:off x="6020101" y="2313624"/>
                <a:ext cx="5056351" cy="2752207"/>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267FC9B-2B51-1B44-AFB0-CE1AD30D9A4C}"/>
                  </a:ext>
                </a:extLst>
              </p:cNvPr>
              <p:cNvSpPr/>
              <p:nvPr/>
            </p:nvSpPr>
            <p:spPr bwMode="auto">
              <a:xfrm>
                <a:off x="6096000" y="2391147"/>
                <a:ext cx="4908531" cy="2592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4EC13004-0C39-4042-BB25-70BC5E86AC90}"/>
                </a:ext>
              </a:extLst>
            </p:cNvPr>
            <p:cNvPicPr>
              <a:picLocks noChangeAspect="1"/>
            </p:cNvPicPr>
            <p:nvPr/>
          </p:nvPicPr>
          <p:blipFill>
            <a:blip r:embed="rId3"/>
            <a:stretch>
              <a:fillRect/>
            </a:stretch>
          </p:blipFill>
          <p:spPr>
            <a:xfrm>
              <a:off x="6358000" y="2735247"/>
              <a:ext cx="4971874" cy="2939614"/>
            </a:xfrm>
            <a:prstGeom prst="rect">
              <a:avLst/>
            </a:prstGeom>
          </p:spPr>
        </p:pic>
      </p:grpSp>
      <p:grpSp>
        <p:nvGrpSpPr>
          <p:cNvPr id="10" name="Group 9">
            <a:extLst>
              <a:ext uri="{FF2B5EF4-FFF2-40B4-BE49-F238E27FC236}">
                <a16:creationId xmlns:a16="http://schemas.microsoft.com/office/drawing/2014/main" id="{32E1BF2C-43E9-4223-B73F-1FF7D17DDB6C}"/>
              </a:ext>
              <a:ext uri="{C183D7F6-B498-43B3-948B-1728B52AA6E4}">
                <adec:decorative xmlns:adec="http://schemas.microsoft.com/office/drawing/2017/decorative" val="1"/>
              </a:ext>
            </a:extLst>
          </p:cNvPr>
          <p:cNvGrpSpPr/>
          <p:nvPr/>
        </p:nvGrpSpPr>
        <p:grpSpPr>
          <a:xfrm>
            <a:off x="6935190" y="1264377"/>
            <a:ext cx="3994158" cy="2174048"/>
            <a:chOff x="6339091" y="4376123"/>
            <a:chExt cx="5506972" cy="2997485"/>
          </a:xfrm>
        </p:grpSpPr>
        <p:sp>
          <p:nvSpPr>
            <p:cNvPr id="11" name="Rectangle: Rounded Corners 10">
              <a:extLst>
                <a:ext uri="{FF2B5EF4-FFF2-40B4-BE49-F238E27FC236}">
                  <a16:creationId xmlns:a16="http://schemas.microsoft.com/office/drawing/2014/main" id="{69CABF9A-C32A-48B1-AE8C-3DAFB5E22FC3}"/>
                </a:ext>
              </a:extLst>
            </p:cNvPr>
            <p:cNvSpPr/>
            <p:nvPr/>
          </p:nvSpPr>
          <p:spPr bwMode="auto">
            <a:xfrm>
              <a:off x="6339091" y="4376123"/>
              <a:ext cx="5506972" cy="2997485"/>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CE1658D3-EB9B-4D15-AE30-8DDF3507E366}"/>
                </a:ext>
              </a:extLst>
            </p:cNvPr>
            <p:cNvPicPr>
              <a:picLocks noChangeAspect="1"/>
            </p:cNvPicPr>
            <p:nvPr/>
          </p:nvPicPr>
          <p:blipFill rotWithShape="1">
            <a:blip r:embed="rId4"/>
            <a:srcRect l="1298" t="1982" r="1187" b="2130"/>
            <a:stretch/>
          </p:blipFill>
          <p:spPr>
            <a:xfrm>
              <a:off x="6433041" y="4466719"/>
              <a:ext cx="5322712" cy="2823956"/>
            </a:xfrm>
            <a:prstGeom prst="rect">
              <a:avLst/>
            </a:prstGeom>
          </p:spPr>
        </p:pic>
      </p:grpSp>
      <p:sp>
        <p:nvSpPr>
          <p:cNvPr id="13" name="TextBox 12">
            <a:extLst>
              <a:ext uri="{FF2B5EF4-FFF2-40B4-BE49-F238E27FC236}">
                <a16:creationId xmlns:a16="http://schemas.microsoft.com/office/drawing/2014/main" id="{8A730C0C-CF22-4BBB-A43D-0887C2624232}"/>
              </a:ext>
            </a:extLst>
          </p:cNvPr>
          <p:cNvSpPr txBox="1"/>
          <p:nvPr/>
        </p:nvSpPr>
        <p:spPr>
          <a:xfrm>
            <a:off x="6096000" y="844440"/>
            <a:ext cx="562003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Wait statistics in Query Performance Insight </a:t>
            </a:r>
          </a:p>
        </p:txBody>
      </p:sp>
    </p:spTree>
    <p:extLst>
      <p:ext uri="{BB962C8B-B14F-4D97-AF65-F5344CB8AC3E}">
        <p14:creationId xmlns:p14="http://schemas.microsoft.com/office/powerpoint/2010/main" val="3633872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lstStyle/>
          <a:p>
            <a:r>
              <a:rPr lang="en-US" sz="1400" dirty="0"/>
              <a:t>Easily spin up a database for popular Java, Python and php based applications through Azure Kubernetes Service or Azure App Service</a:t>
            </a:r>
          </a:p>
          <a:p>
            <a:r>
              <a:rPr lang="en-US" sz="1400" dirty="0"/>
              <a:t>Leverage GitHub actions to deploy updates to your database by enabling simpler and faster innovation with integrated Azure technologies</a:t>
            </a:r>
          </a:p>
          <a:p>
            <a:r>
              <a:rPr lang="en-US" sz="1400" dirty="0"/>
              <a:t>Develop applications with platforms like Magento, Shopify, Moodle, Alfresco, Drupal and WordPress</a:t>
            </a:r>
          </a:p>
        </p:txBody>
      </p:sp>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88263" y="457200"/>
            <a:ext cx="5020057" cy="553998"/>
          </a:xfrm>
        </p:spPr>
        <p:txBody>
          <a:bodyPr/>
          <a:lstStyle/>
          <a:p>
            <a:pPr marL="0" marR="0">
              <a:spcBef>
                <a:spcPts val="0"/>
              </a:spcBef>
              <a:spcAft>
                <a:spcPts val="800"/>
              </a:spcAft>
            </a:pPr>
            <a:r>
              <a:rPr lang="en-US" sz="3200" b="1" dirty="0">
                <a:effectLst/>
                <a:ea typeface="Calibri" panose="020F0502020204030204" pitchFamily="34" charset="0"/>
              </a:rPr>
              <a:t>Innovate with the Azure ecosystem</a:t>
            </a:r>
            <a:r>
              <a:rPr lang="en-US" sz="3200" dirty="0">
                <a:effectLst/>
                <a:ea typeface="Calibri" panose="020F0502020204030204" pitchFamily="34" charset="0"/>
                <a:cs typeface="Arial" panose="020B0604020202020204" pitchFamily="34" charset="0"/>
              </a:rPr>
              <a:t> </a:t>
            </a:r>
          </a:p>
        </p:txBody>
      </p:sp>
      <p:grpSp>
        <p:nvGrpSpPr>
          <p:cNvPr id="4" name="Group 3">
            <a:extLst>
              <a:ext uri="{FF2B5EF4-FFF2-40B4-BE49-F238E27FC236}">
                <a16:creationId xmlns:a16="http://schemas.microsoft.com/office/drawing/2014/main" id="{C6A47096-B0B1-461F-A627-9B89DBCAD200}"/>
              </a:ext>
              <a:ext uri="{C183D7F6-B498-43B3-948B-1728B52AA6E4}">
                <adec:decorative xmlns:adec="http://schemas.microsoft.com/office/drawing/2017/decorative" val="1"/>
              </a:ext>
            </a:extLst>
          </p:cNvPr>
          <p:cNvGrpSpPr/>
          <p:nvPr/>
        </p:nvGrpSpPr>
        <p:grpSpPr>
          <a:xfrm>
            <a:off x="6599844" y="657907"/>
            <a:ext cx="5215619" cy="5361052"/>
            <a:chOff x="6599844" y="657907"/>
            <a:chExt cx="5215619" cy="5361052"/>
          </a:xfrm>
        </p:grpSpPr>
        <p:cxnSp>
          <p:nvCxnSpPr>
            <p:cNvPr id="73" name="Straight Connector 72">
              <a:extLst>
                <a:ext uri="{FF2B5EF4-FFF2-40B4-BE49-F238E27FC236}">
                  <a16:creationId xmlns:a16="http://schemas.microsoft.com/office/drawing/2014/main" id="{5D344769-EABF-4BFF-A429-374A9D73EF2D}"/>
                </a:ext>
                <a:ext uri="{C183D7F6-B498-43B3-948B-1728B52AA6E4}">
                  <adec:decorative xmlns:adec="http://schemas.microsoft.com/office/drawing/2017/decorative" val="1"/>
                </a:ext>
              </a:extLst>
            </p:cNvPr>
            <p:cNvCxnSpPr>
              <a:cxnSpLocks/>
            </p:cNvCxnSpPr>
            <p:nvPr/>
          </p:nvCxnSpPr>
          <p:spPr>
            <a:xfrm>
              <a:off x="6983266" y="1714074"/>
              <a:ext cx="323402" cy="722406"/>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92E4367-B91A-4AC2-853B-8459DB9ED65A}"/>
                </a:ext>
                <a:ext uri="{C183D7F6-B498-43B3-948B-1728B52AA6E4}">
                  <adec:decorative xmlns:adec="http://schemas.microsoft.com/office/drawing/2017/decorative" val="1"/>
                </a:ext>
              </a:extLst>
            </p:cNvPr>
            <p:cNvCxnSpPr/>
            <p:nvPr/>
          </p:nvCxnSpPr>
          <p:spPr>
            <a:xfrm>
              <a:off x="7116198" y="1484128"/>
              <a:ext cx="1358092" cy="15475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AEA1966-3973-48D1-A12E-35E9020C2A07}"/>
                </a:ext>
                <a:ext uri="{C183D7F6-B498-43B3-948B-1728B52AA6E4}">
                  <adec:decorative xmlns:adec="http://schemas.microsoft.com/office/drawing/2017/decorative" val="1"/>
                </a:ext>
              </a:extLst>
            </p:cNvPr>
            <p:cNvCxnSpPr/>
            <p:nvPr/>
          </p:nvCxnSpPr>
          <p:spPr>
            <a:xfrm flipV="1">
              <a:off x="7988195" y="1847212"/>
              <a:ext cx="574386" cy="71724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CCE4BEA-FAF3-4DA2-A26D-C81704BA3EFC}"/>
                </a:ext>
                <a:ext uri="{C183D7F6-B498-43B3-948B-1728B52AA6E4}">
                  <adec:decorative xmlns:adec="http://schemas.microsoft.com/office/drawing/2017/decorative" val="1"/>
                </a:ext>
              </a:extLst>
            </p:cNvPr>
            <p:cNvCxnSpPr/>
            <p:nvPr/>
          </p:nvCxnSpPr>
          <p:spPr>
            <a:xfrm>
              <a:off x="8738171" y="1918002"/>
              <a:ext cx="199398" cy="185474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DD64183-8E9A-4246-BA1B-71B72E5BCBEA}"/>
                </a:ext>
                <a:ext uri="{C183D7F6-B498-43B3-948B-1728B52AA6E4}">
                  <adec:decorative xmlns:adec="http://schemas.microsoft.com/office/drawing/2017/decorative" val="1"/>
                </a:ext>
              </a:extLst>
            </p:cNvPr>
            <p:cNvCxnSpPr/>
            <p:nvPr/>
          </p:nvCxnSpPr>
          <p:spPr>
            <a:xfrm flipV="1">
              <a:off x="8175197" y="2686473"/>
              <a:ext cx="1431002" cy="28273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6E8F14-44AF-4877-84D2-4BA8D1FC78F2}"/>
                </a:ext>
                <a:ext uri="{C183D7F6-B498-43B3-948B-1728B52AA6E4}">
                  <adec:decorative xmlns:adec="http://schemas.microsoft.com/office/drawing/2017/decorative" val="1"/>
                </a:ext>
              </a:extLst>
            </p:cNvPr>
            <p:cNvCxnSpPr/>
            <p:nvPr/>
          </p:nvCxnSpPr>
          <p:spPr>
            <a:xfrm flipH="1" flipV="1">
              <a:off x="10071463" y="1207350"/>
              <a:ext cx="83331" cy="7642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417D55E-537D-4110-A9E5-4D8B9E395609}"/>
                </a:ext>
                <a:ext uri="{C183D7F6-B498-43B3-948B-1728B52AA6E4}">
                  <adec:decorative xmlns:adec="http://schemas.microsoft.com/office/drawing/2017/decorative" val="1"/>
                </a:ext>
              </a:extLst>
            </p:cNvPr>
            <p:cNvCxnSpPr/>
            <p:nvPr/>
          </p:nvCxnSpPr>
          <p:spPr>
            <a:xfrm flipH="1">
              <a:off x="8883502" y="1064497"/>
              <a:ext cx="943919" cy="53569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D65DD4-C55D-4345-98AE-EC1F08D1ACDF}"/>
                </a:ext>
                <a:ext uri="{C183D7F6-B498-43B3-948B-1728B52AA6E4}">
                  <adec:decorative xmlns:adec="http://schemas.microsoft.com/office/drawing/2017/decorative" val="1"/>
                </a:ext>
              </a:extLst>
            </p:cNvPr>
            <p:cNvCxnSpPr/>
            <p:nvPr/>
          </p:nvCxnSpPr>
          <p:spPr>
            <a:xfrm>
              <a:off x="10276813" y="1043664"/>
              <a:ext cx="892830" cy="44046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AD6A06-0748-4A77-A85F-914206581A8F}"/>
                </a:ext>
                <a:ext uri="{C183D7F6-B498-43B3-948B-1728B52AA6E4}">
                  <adec:decorative xmlns:adec="http://schemas.microsoft.com/office/drawing/2017/decorative" val="1"/>
                </a:ext>
              </a:extLst>
            </p:cNvPr>
            <p:cNvCxnSpPr/>
            <p:nvPr/>
          </p:nvCxnSpPr>
          <p:spPr>
            <a:xfrm>
              <a:off x="11380945" y="1807885"/>
              <a:ext cx="133428" cy="171487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93A7540-8E27-4A11-9BE3-CA44E81DBFEB}"/>
                </a:ext>
                <a:ext uri="{C183D7F6-B498-43B3-948B-1728B52AA6E4}">
                  <adec:decorative xmlns:adec="http://schemas.microsoft.com/office/drawing/2017/decorative" val="1"/>
                </a:ext>
              </a:extLst>
            </p:cNvPr>
            <p:cNvCxnSpPr/>
            <p:nvPr/>
          </p:nvCxnSpPr>
          <p:spPr>
            <a:xfrm flipH="1" flipV="1">
              <a:off x="10604186" y="2917121"/>
              <a:ext cx="710788" cy="611588"/>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0F7FD7E-FE54-4C8C-9DEE-D58FC44C7C64}"/>
                </a:ext>
                <a:ext uri="{C183D7F6-B498-43B3-948B-1728B52AA6E4}">
                  <adec:decorative xmlns:adec="http://schemas.microsoft.com/office/drawing/2017/decorative" val="1"/>
                </a:ext>
              </a:extLst>
            </p:cNvPr>
            <p:cNvCxnSpPr/>
            <p:nvPr/>
          </p:nvCxnSpPr>
          <p:spPr>
            <a:xfrm flipH="1">
              <a:off x="9315534" y="3112055"/>
              <a:ext cx="511888" cy="74402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BEEE24-93D1-4B6D-BFAD-3394E7374922}"/>
                </a:ext>
                <a:ext uri="{C183D7F6-B498-43B3-948B-1728B52AA6E4}">
                  <adec:decorative xmlns:adec="http://schemas.microsoft.com/office/drawing/2017/decorative" val="1"/>
                </a:ext>
              </a:extLst>
            </p:cNvPr>
            <p:cNvCxnSpPr/>
            <p:nvPr/>
          </p:nvCxnSpPr>
          <p:spPr>
            <a:xfrm flipV="1">
              <a:off x="9606198" y="3693495"/>
              <a:ext cx="1856591" cy="50483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5FF54C-B0A9-46C4-8BC5-975DA3421E7F}"/>
                </a:ext>
                <a:ext uri="{C183D7F6-B498-43B3-948B-1728B52AA6E4}">
                  <adec:decorative xmlns:adec="http://schemas.microsoft.com/office/drawing/2017/decorative" val="1"/>
                </a:ext>
              </a:extLst>
            </p:cNvPr>
            <p:cNvCxnSpPr/>
            <p:nvPr/>
          </p:nvCxnSpPr>
          <p:spPr>
            <a:xfrm flipH="1" flipV="1">
              <a:off x="8026883" y="3478115"/>
              <a:ext cx="535697" cy="48808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85B8EE-5184-4536-AE7B-FB3D2EB5607C}"/>
                </a:ext>
                <a:ext uri="{C183D7F6-B498-43B3-948B-1728B52AA6E4}">
                  <adec:decorative xmlns:adec="http://schemas.microsoft.com/office/drawing/2017/decorative" val="1"/>
                </a:ext>
              </a:extLst>
            </p:cNvPr>
            <p:cNvCxnSpPr/>
            <p:nvPr/>
          </p:nvCxnSpPr>
          <p:spPr>
            <a:xfrm flipV="1">
              <a:off x="7193575" y="3549542"/>
              <a:ext cx="226185" cy="83033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D828CA6-648F-400E-A6A9-C1E381C1DBA5}"/>
                </a:ext>
                <a:ext uri="{C183D7F6-B498-43B3-948B-1728B52AA6E4}">
                  <adec:decorative xmlns:adec="http://schemas.microsoft.com/office/drawing/2017/decorative" val="1"/>
                </a:ext>
              </a:extLst>
            </p:cNvPr>
            <p:cNvCxnSpPr/>
            <p:nvPr/>
          </p:nvCxnSpPr>
          <p:spPr>
            <a:xfrm flipV="1">
              <a:off x="7387023" y="4427492"/>
              <a:ext cx="1127940" cy="18154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9C1C7E1-ABFC-46A9-8E15-78973A8469FB}"/>
                </a:ext>
                <a:ext uri="{C183D7F6-B498-43B3-948B-1728B52AA6E4}">
                  <adec:decorative xmlns:adec="http://schemas.microsoft.com/office/drawing/2017/decorative" val="1"/>
                </a:ext>
              </a:extLst>
            </p:cNvPr>
            <p:cNvCxnSpPr/>
            <p:nvPr/>
          </p:nvCxnSpPr>
          <p:spPr>
            <a:xfrm>
              <a:off x="7276907" y="4838194"/>
              <a:ext cx="458319" cy="684503"/>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92EFCF-90E7-4FC3-8925-BD4C89D548C1}"/>
                </a:ext>
                <a:ext uri="{C183D7F6-B498-43B3-948B-1728B52AA6E4}">
                  <adec:decorative xmlns:adec="http://schemas.microsoft.com/office/drawing/2017/decorative" val="1"/>
                </a:ext>
              </a:extLst>
            </p:cNvPr>
            <p:cNvCxnSpPr/>
            <p:nvPr/>
          </p:nvCxnSpPr>
          <p:spPr>
            <a:xfrm flipV="1">
              <a:off x="8026883" y="4737006"/>
              <a:ext cx="642837" cy="788667"/>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5CEA1D2-6EA7-4991-BEF1-34E076D1DA27}"/>
                </a:ext>
                <a:ext uri="{C183D7F6-B498-43B3-948B-1728B52AA6E4}">
                  <adec:decorative xmlns:adec="http://schemas.microsoft.com/office/drawing/2017/decorative" val="1"/>
                </a:ext>
              </a:extLst>
            </p:cNvPr>
            <p:cNvCxnSpPr>
              <a:cxnSpLocks/>
            </p:cNvCxnSpPr>
            <p:nvPr/>
          </p:nvCxnSpPr>
          <p:spPr>
            <a:xfrm flipV="1">
              <a:off x="8074501" y="5668526"/>
              <a:ext cx="1531697" cy="50595"/>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B6C752-685F-4CAD-9538-DF183239A7EF}"/>
                </a:ext>
                <a:ext uri="{C183D7F6-B498-43B3-948B-1728B52AA6E4}">
                  <adec:decorative xmlns:adec="http://schemas.microsoft.com/office/drawing/2017/decorative" val="1"/>
                </a:ext>
              </a:extLst>
            </p:cNvPr>
            <p:cNvCxnSpPr/>
            <p:nvPr/>
          </p:nvCxnSpPr>
          <p:spPr>
            <a:xfrm flipH="1" flipV="1">
              <a:off x="9345294" y="4894740"/>
              <a:ext cx="363084" cy="518584"/>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F43B01C-86AD-4484-9B67-6814FEBD6C52}"/>
                </a:ext>
                <a:ext uri="{C183D7F6-B498-43B3-948B-1728B52AA6E4}">
                  <adec:decorative xmlns:adec="http://schemas.microsoft.com/office/drawing/2017/decorative" val="1"/>
                </a:ext>
              </a:extLst>
            </p:cNvPr>
            <p:cNvCxnSpPr/>
            <p:nvPr/>
          </p:nvCxnSpPr>
          <p:spPr>
            <a:xfrm>
              <a:off x="9583383" y="4669298"/>
              <a:ext cx="1168613" cy="523052"/>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E45D4B-CC4F-47A0-8A0F-729D86B80429}"/>
                </a:ext>
                <a:ext uri="{C183D7F6-B498-43B3-948B-1728B52AA6E4}">
                  <adec:decorative xmlns:adec="http://schemas.microsoft.com/office/drawing/2017/decorative" val="1"/>
                </a:ext>
              </a:extLst>
            </p:cNvPr>
            <p:cNvCxnSpPr/>
            <p:nvPr/>
          </p:nvCxnSpPr>
          <p:spPr>
            <a:xfrm flipV="1">
              <a:off x="11034977" y="3915602"/>
              <a:ext cx="404997" cy="1160679"/>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2463261-CC3E-421E-A218-1BCD781CFCF6}"/>
                </a:ext>
                <a:ext uri="{C183D7F6-B498-43B3-948B-1728B52AA6E4}">
                  <adec:decorative xmlns:adec="http://schemas.microsoft.com/office/drawing/2017/decorative" val="1"/>
                </a:ext>
              </a:extLst>
            </p:cNvPr>
            <p:cNvSpPr/>
            <p:nvPr/>
          </p:nvSpPr>
          <p:spPr bwMode="auto">
            <a:xfrm>
              <a:off x="6913824" y="2368027"/>
              <a:ext cx="1369006" cy="1369007"/>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Oval 94">
              <a:extLst>
                <a:ext uri="{FF2B5EF4-FFF2-40B4-BE49-F238E27FC236}">
                  <a16:creationId xmlns:a16="http://schemas.microsoft.com/office/drawing/2014/main" id="{533970B1-3D84-44B5-AD67-4FB3D8371A64}"/>
                </a:ext>
                <a:ext uri="{C183D7F6-B498-43B3-948B-1728B52AA6E4}">
                  <adec:decorative xmlns:adec="http://schemas.microsoft.com/office/drawing/2017/decorative" val="1"/>
                </a:ext>
              </a:extLst>
            </p:cNvPr>
            <p:cNvSpPr/>
            <p:nvPr/>
          </p:nvSpPr>
          <p:spPr bwMode="auto">
            <a:xfrm>
              <a:off x="8369135" y="3693495"/>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a:extLst>
                <a:ext uri="{FF2B5EF4-FFF2-40B4-BE49-F238E27FC236}">
                  <a16:creationId xmlns:a16="http://schemas.microsoft.com/office/drawing/2014/main" id="{EA27EC9E-7AE6-4F69-A899-B6850EBBE961}"/>
                </a:ext>
                <a:ext uri="{C183D7F6-B498-43B3-948B-1728B52AA6E4}">
                  <adec:decorative xmlns:adec="http://schemas.microsoft.com/office/drawing/2017/decorative" val="1"/>
                </a:ext>
              </a:extLst>
            </p:cNvPr>
            <p:cNvSpPr/>
            <p:nvPr/>
          </p:nvSpPr>
          <p:spPr bwMode="auto">
            <a:xfrm>
              <a:off x="9526836" y="1934620"/>
              <a:ext cx="1348172" cy="1348174"/>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a:extLst>
                <a:ext uri="{FF2B5EF4-FFF2-40B4-BE49-F238E27FC236}">
                  <a16:creationId xmlns:a16="http://schemas.microsoft.com/office/drawing/2014/main" id="{0B02D08A-0EEC-4136-99BC-1E362700193E}"/>
                </a:ext>
                <a:ext uri="{C183D7F6-B498-43B3-948B-1728B52AA6E4}">
                  <adec:decorative xmlns:adec="http://schemas.microsoft.com/office/drawing/2017/decorative" val="1"/>
                </a:ext>
              </a:extLst>
            </p:cNvPr>
            <p:cNvSpPr/>
            <p:nvPr/>
          </p:nvSpPr>
          <p:spPr bwMode="auto">
            <a:xfrm>
              <a:off x="8397408" y="1365935"/>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a:extLst>
                <a:ext uri="{FF2B5EF4-FFF2-40B4-BE49-F238E27FC236}">
                  <a16:creationId xmlns:a16="http://schemas.microsoft.com/office/drawing/2014/main" id="{3483EC2A-EE09-4D26-AA6D-26932C99279C}"/>
                </a:ext>
                <a:ext uri="{C183D7F6-B498-43B3-948B-1728B52AA6E4}">
                  <adec:decorative xmlns:adec="http://schemas.microsoft.com/office/drawing/2017/decorative" val="1"/>
                </a:ext>
              </a:extLst>
            </p:cNvPr>
            <p:cNvSpPr/>
            <p:nvPr/>
          </p:nvSpPr>
          <p:spPr bwMode="auto">
            <a:xfrm>
              <a:off x="6599844" y="1184394"/>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2722AB81-CFBC-494F-A883-CED6E6BE8481}"/>
                </a:ext>
                <a:ext uri="{C183D7F6-B498-43B3-948B-1728B52AA6E4}">
                  <adec:decorative xmlns:adec="http://schemas.microsoft.com/office/drawing/2017/decorative" val="1"/>
                </a:ext>
              </a:extLst>
            </p:cNvPr>
            <p:cNvSpPr/>
            <p:nvPr/>
          </p:nvSpPr>
          <p:spPr bwMode="auto">
            <a:xfrm>
              <a:off x="7561124" y="541332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38C5BA2E-883A-4871-A9F1-4A82770DAAEF}"/>
                </a:ext>
                <a:ext uri="{C183D7F6-B498-43B3-948B-1728B52AA6E4}">
                  <adec:decorative xmlns:adec="http://schemas.microsoft.com/office/drawing/2017/decorative" val="1"/>
                </a:ext>
              </a:extLst>
            </p:cNvPr>
            <p:cNvSpPr/>
            <p:nvPr/>
          </p:nvSpPr>
          <p:spPr bwMode="auto">
            <a:xfrm>
              <a:off x="9520885" y="5338921"/>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Oval 100">
              <a:extLst>
                <a:ext uri="{FF2B5EF4-FFF2-40B4-BE49-F238E27FC236}">
                  <a16:creationId xmlns:a16="http://schemas.microsoft.com/office/drawing/2014/main" id="{92A4D090-C2F6-45D3-9109-48D50EF2F728}"/>
                </a:ext>
                <a:ext uri="{C183D7F6-B498-43B3-948B-1728B52AA6E4}">
                  <adec:decorative xmlns:adec="http://schemas.microsoft.com/office/drawing/2017/decorative" val="1"/>
                </a:ext>
              </a:extLst>
            </p:cNvPr>
            <p:cNvSpPr/>
            <p:nvPr/>
          </p:nvSpPr>
          <p:spPr bwMode="auto">
            <a:xfrm>
              <a:off x="10613116" y="4993276"/>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Oval 101">
              <a:extLst>
                <a:ext uri="{FF2B5EF4-FFF2-40B4-BE49-F238E27FC236}">
                  <a16:creationId xmlns:a16="http://schemas.microsoft.com/office/drawing/2014/main" id="{E9E5AF25-17F5-4B85-9D11-9F39B885E45A}"/>
                </a:ext>
                <a:ext uri="{C183D7F6-B498-43B3-948B-1728B52AA6E4}">
                  <adec:decorative xmlns:adec="http://schemas.microsoft.com/office/drawing/2017/decorative" val="1"/>
                </a:ext>
              </a:extLst>
            </p:cNvPr>
            <p:cNvSpPr/>
            <p:nvPr/>
          </p:nvSpPr>
          <p:spPr bwMode="auto">
            <a:xfrm>
              <a:off x="11209826" y="339365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102">
              <a:extLst>
                <a:ext uri="{FF2B5EF4-FFF2-40B4-BE49-F238E27FC236}">
                  <a16:creationId xmlns:a16="http://schemas.microsoft.com/office/drawing/2014/main" id="{F88F0CC3-CDDF-4CAA-999A-2744BEF2D8B2}"/>
                </a:ext>
                <a:ext uri="{C183D7F6-B498-43B3-948B-1728B52AA6E4}">
                  <adec:decorative xmlns:adec="http://schemas.microsoft.com/office/drawing/2017/decorative" val="1"/>
                </a:ext>
              </a:extLst>
            </p:cNvPr>
            <p:cNvSpPr/>
            <p:nvPr/>
          </p:nvSpPr>
          <p:spPr bwMode="auto">
            <a:xfrm>
              <a:off x="11034977" y="1272470"/>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4" name="Oval 103">
              <a:extLst>
                <a:ext uri="{FF2B5EF4-FFF2-40B4-BE49-F238E27FC236}">
                  <a16:creationId xmlns:a16="http://schemas.microsoft.com/office/drawing/2014/main" id="{24E5AC7B-B2D6-4DB2-9321-BD2EAB224A7B}"/>
                </a:ext>
                <a:ext uri="{C183D7F6-B498-43B3-948B-1728B52AA6E4}">
                  <adec:decorative xmlns:adec="http://schemas.microsoft.com/office/drawing/2017/decorative" val="1"/>
                </a:ext>
              </a:extLst>
            </p:cNvPr>
            <p:cNvSpPr/>
            <p:nvPr/>
          </p:nvSpPr>
          <p:spPr bwMode="auto">
            <a:xfrm>
              <a:off x="9763443" y="657907"/>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Oval 104">
              <a:extLst>
                <a:ext uri="{FF2B5EF4-FFF2-40B4-BE49-F238E27FC236}">
                  <a16:creationId xmlns:a16="http://schemas.microsoft.com/office/drawing/2014/main" id="{DE9D15F2-720D-49E7-B7C1-1FB37AF6DF77}"/>
                </a:ext>
                <a:ext uri="{C183D7F6-B498-43B3-948B-1728B52AA6E4}">
                  <adec:decorative xmlns:adec="http://schemas.microsoft.com/office/drawing/2017/decorative" val="1"/>
                </a:ext>
              </a:extLst>
            </p:cNvPr>
            <p:cNvSpPr/>
            <p:nvPr/>
          </p:nvSpPr>
          <p:spPr bwMode="auto">
            <a:xfrm>
              <a:off x="6849836" y="4321093"/>
              <a:ext cx="605637" cy="60563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6" name="Straight Connector 135">
              <a:extLst>
                <a:ext uri="{FF2B5EF4-FFF2-40B4-BE49-F238E27FC236}">
                  <a16:creationId xmlns:a16="http://schemas.microsoft.com/office/drawing/2014/main" id="{4A9AD73E-489C-495B-9027-10FDD4C7E7DA}"/>
                </a:ext>
                <a:ext uri="{C183D7F6-B498-43B3-948B-1728B52AA6E4}">
                  <adec:decorative xmlns:adec="http://schemas.microsoft.com/office/drawing/2017/decorative" val="1"/>
                </a:ext>
              </a:extLst>
            </p:cNvPr>
            <p:cNvCxnSpPr>
              <a:cxnSpLocks/>
              <a:stCxn id="100" idx="6"/>
              <a:endCxn id="101" idx="3"/>
            </p:cNvCxnSpPr>
            <p:nvPr/>
          </p:nvCxnSpPr>
          <p:spPr>
            <a:xfrm flipV="1">
              <a:off x="10126522" y="5510219"/>
              <a:ext cx="575287" cy="13152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AutoShape 175">
              <a:extLst>
                <a:ext uri="{FF2B5EF4-FFF2-40B4-BE49-F238E27FC236}">
                  <a16:creationId xmlns:a16="http://schemas.microsoft.com/office/drawing/2014/main" id="{5D2BBD6B-3DD0-4F56-9C85-88CBB409F521}"/>
                </a:ext>
                <a:ext uri="{C183D7F6-B498-43B3-948B-1728B52AA6E4}">
                  <adec:decorative xmlns:adec="http://schemas.microsoft.com/office/drawing/2017/decorative" val="1"/>
                </a:ext>
              </a:extLst>
            </p:cNvPr>
            <p:cNvSpPr>
              <a:spLocks noChangeAspect="1" noChangeArrowheads="1" noTextEdit="1"/>
            </p:cNvSpPr>
            <p:nvPr/>
          </p:nvSpPr>
          <p:spPr bwMode="auto">
            <a:xfrm>
              <a:off x="7090200" y="2566032"/>
              <a:ext cx="1019026" cy="101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6" name="Graphic 65" descr="Azure Database for MySQL logo">
            <a:extLst>
              <a:ext uri="{FF2B5EF4-FFF2-40B4-BE49-F238E27FC236}">
                <a16:creationId xmlns:a16="http://schemas.microsoft.com/office/drawing/2014/main" id="{DE848F3F-92EC-4E26-9320-96A01A144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2782" y="2107301"/>
            <a:ext cx="914302" cy="914302"/>
          </a:xfrm>
          <a:prstGeom prst="rect">
            <a:avLst/>
          </a:prstGeom>
        </p:spPr>
      </p:pic>
      <p:pic>
        <p:nvPicPr>
          <p:cNvPr id="67" name="Graphic 66" descr="Azure Database for MariaDB logo">
            <a:extLst>
              <a:ext uri="{FF2B5EF4-FFF2-40B4-BE49-F238E27FC236}">
                <a16:creationId xmlns:a16="http://schemas.microsoft.com/office/drawing/2014/main" id="{19BC9971-D609-4967-82E1-60119E8FD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2580" y="3867639"/>
            <a:ext cx="941228" cy="941228"/>
          </a:xfrm>
          <a:prstGeom prst="rect">
            <a:avLst/>
          </a:prstGeom>
        </p:spPr>
      </p:pic>
      <p:pic>
        <p:nvPicPr>
          <p:cNvPr id="68" name="Graphic 67" descr="Virtual Machines icon">
            <a:extLst>
              <a:ext uri="{FF2B5EF4-FFF2-40B4-BE49-F238E27FC236}">
                <a16:creationId xmlns:a16="http://schemas.microsoft.com/office/drawing/2014/main" id="{6A2E5E9C-5242-4618-B002-2B20CC139F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8990" y="5563911"/>
            <a:ext cx="375891" cy="375891"/>
          </a:xfrm>
          <a:prstGeom prst="rect">
            <a:avLst/>
          </a:prstGeom>
        </p:spPr>
      </p:pic>
      <p:grpSp>
        <p:nvGrpSpPr>
          <p:cNvPr id="72" name="Group 13" descr="light bulb">
            <a:extLst>
              <a:ext uri="{FF2B5EF4-FFF2-40B4-BE49-F238E27FC236}">
                <a16:creationId xmlns:a16="http://schemas.microsoft.com/office/drawing/2014/main" id="{0D6A210B-A3C4-4C38-8CE9-E4D2B5555620}"/>
              </a:ext>
            </a:extLst>
          </p:cNvPr>
          <p:cNvGrpSpPr>
            <a:grpSpLocks noChangeAspect="1"/>
          </p:cNvGrpSpPr>
          <p:nvPr/>
        </p:nvGrpSpPr>
        <p:grpSpPr bwMode="auto">
          <a:xfrm>
            <a:off x="7274552" y="2589121"/>
            <a:ext cx="650523" cy="902060"/>
            <a:chOff x="1057" y="999"/>
            <a:chExt cx="225" cy="312"/>
          </a:xfrm>
        </p:grpSpPr>
        <p:sp>
          <p:nvSpPr>
            <p:cNvPr id="106" name="AutoShape 12">
              <a:extLst>
                <a:ext uri="{FF2B5EF4-FFF2-40B4-BE49-F238E27FC236}">
                  <a16:creationId xmlns:a16="http://schemas.microsoft.com/office/drawing/2014/main" id="{6BDDFE10-D44A-4933-8FB3-75E604949ED7}"/>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14">
              <a:extLst>
                <a:ext uri="{FF2B5EF4-FFF2-40B4-BE49-F238E27FC236}">
                  <a16:creationId xmlns:a16="http://schemas.microsoft.com/office/drawing/2014/main" id="{ECBF7B7F-AB33-41C6-8FC4-CB332022E80A}"/>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15">
              <a:extLst>
                <a:ext uri="{FF2B5EF4-FFF2-40B4-BE49-F238E27FC236}">
                  <a16:creationId xmlns:a16="http://schemas.microsoft.com/office/drawing/2014/main" id="{73CC410D-F4B8-4B17-927F-10290B026277}"/>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16">
              <a:extLst>
                <a:ext uri="{FF2B5EF4-FFF2-40B4-BE49-F238E27FC236}">
                  <a16:creationId xmlns:a16="http://schemas.microsoft.com/office/drawing/2014/main" id="{E4EC37D1-9A9B-417D-B7A4-466DDB3B054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17">
              <a:extLst>
                <a:ext uri="{FF2B5EF4-FFF2-40B4-BE49-F238E27FC236}">
                  <a16:creationId xmlns:a16="http://schemas.microsoft.com/office/drawing/2014/main" id="{1BF4C221-0659-45E9-ADB7-207C7F7365F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130" name="Graphic 129" descr="Azure Data Factory icon">
            <a:extLst>
              <a:ext uri="{FF2B5EF4-FFF2-40B4-BE49-F238E27FC236}">
                <a16:creationId xmlns:a16="http://schemas.microsoft.com/office/drawing/2014/main" id="{5EE51255-EE90-4309-B447-55465A4EE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77908" y="1398196"/>
            <a:ext cx="354631" cy="354631"/>
          </a:xfrm>
          <a:prstGeom prst="rect">
            <a:avLst/>
          </a:prstGeom>
        </p:spPr>
      </p:pic>
      <p:pic>
        <p:nvPicPr>
          <p:cNvPr id="6" name="Graphic 5" descr="Azure Functions icon">
            <a:extLst>
              <a:ext uri="{FF2B5EF4-FFF2-40B4-BE49-F238E27FC236}">
                <a16:creationId xmlns:a16="http://schemas.microsoft.com/office/drawing/2014/main" id="{BA7F3D42-7687-47FB-B16F-2BE11DFCB3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39586" y="743718"/>
            <a:ext cx="473929" cy="473929"/>
          </a:xfrm>
          <a:prstGeom prst="rect">
            <a:avLst/>
          </a:prstGeom>
        </p:spPr>
      </p:pic>
      <p:pic>
        <p:nvPicPr>
          <p:cNvPr id="131" name="Graphic 130" descr="Azure Stream icon">
            <a:extLst>
              <a:ext uri="{FF2B5EF4-FFF2-40B4-BE49-F238E27FC236}">
                <a16:creationId xmlns:a16="http://schemas.microsoft.com/office/drawing/2014/main" id="{AEFB8A0C-98DA-4BF1-ABF1-6AF44B177E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73768" y="1448928"/>
            <a:ext cx="453215" cy="453215"/>
          </a:xfrm>
          <a:prstGeom prst="rect">
            <a:avLst/>
          </a:prstGeom>
        </p:spPr>
      </p:pic>
      <p:pic>
        <p:nvPicPr>
          <p:cNvPr id="132" name="Graphic 131" descr="Azure cloud icon">
            <a:extLst>
              <a:ext uri="{FF2B5EF4-FFF2-40B4-BE49-F238E27FC236}">
                <a16:creationId xmlns:a16="http://schemas.microsoft.com/office/drawing/2014/main" id="{8EB4358A-D0ED-48BF-A347-DDC3EC837C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30066" y="3480240"/>
            <a:ext cx="420059" cy="420059"/>
          </a:xfrm>
          <a:prstGeom prst="rect">
            <a:avLst/>
          </a:prstGeom>
        </p:spPr>
      </p:pic>
      <p:pic>
        <p:nvPicPr>
          <p:cNvPr id="8" name="Graphic 7" descr="notebook">
            <a:extLst>
              <a:ext uri="{FF2B5EF4-FFF2-40B4-BE49-F238E27FC236}">
                <a16:creationId xmlns:a16="http://schemas.microsoft.com/office/drawing/2014/main" id="{41DBD4B0-3817-4B3D-A831-25303F7220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73877" y="4445601"/>
            <a:ext cx="356620" cy="356620"/>
          </a:xfrm>
          <a:prstGeom prst="rect">
            <a:avLst/>
          </a:prstGeom>
        </p:spPr>
      </p:pic>
      <p:pic>
        <p:nvPicPr>
          <p:cNvPr id="10" name="Graphic 9" descr="developer symbol">
            <a:extLst>
              <a:ext uri="{FF2B5EF4-FFF2-40B4-BE49-F238E27FC236}">
                <a16:creationId xmlns:a16="http://schemas.microsoft.com/office/drawing/2014/main" id="{848B68DB-2479-4141-99FB-4299A9511CA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35818" y="5452370"/>
            <a:ext cx="385861" cy="385861"/>
          </a:xfrm>
          <a:prstGeom prst="rect">
            <a:avLst/>
          </a:prstGeom>
        </p:spPr>
      </p:pic>
      <p:pic>
        <p:nvPicPr>
          <p:cNvPr id="12" name="Graphic 11" descr="test beaker">
            <a:extLst>
              <a:ext uri="{FF2B5EF4-FFF2-40B4-BE49-F238E27FC236}">
                <a16:creationId xmlns:a16="http://schemas.microsoft.com/office/drawing/2014/main" id="{11F7160C-FAA5-432D-8EA1-A3A7F0F208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57363" y="5127040"/>
            <a:ext cx="338107" cy="338107"/>
          </a:xfrm>
          <a:prstGeom prst="rect">
            <a:avLst/>
          </a:prstGeom>
        </p:spPr>
      </p:pic>
      <p:grpSp>
        <p:nvGrpSpPr>
          <p:cNvPr id="133" name="Group 119" descr="five lines intersecting with dot in the middle">
            <a:extLst>
              <a:ext uri="{FF2B5EF4-FFF2-40B4-BE49-F238E27FC236}">
                <a16:creationId xmlns:a16="http://schemas.microsoft.com/office/drawing/2014/main" id="{FFD84C9B-6289-44EA-BD9E-B228A7239D24}"/>
              </a:ext>
            </a:extLst>
          </p:cNvPr>
          <p:cNvGrpSpPr>
            <a:grpSpLocks noChangeAspect="1"/>
          </p:cNvGrpSpPr>
          <p:nvPr/>
        </p:nvGrpSpPr>
        <p:grpSpPr bwMode="auto">
          <a:xfrm>
            <a:off x="6718376" y="1297839"/>
            <a:ext cx="385657" cy="385657"/>
            <a:chOff x="1614" y="999"/>
            <a:chExt cx="312" cy="312"/>
          </a:xfrm>
        </p:grpSpPr>
        <p:sp>
          <p:nvSpPr>
            <p:cNvPr id="134" name="Line 120">
              <a:extLst>
                <a:ext uri="{FF2B5EF4-FFF2-40B4-BE49-F238E27FC236}">
                  <a16:creationId xmlns:a16="http://schemas.microsoft.com/office/drawing/2014/main" id="{461DDDEC-6EB4-41C6-B1DC-908C11AA3AA2}"/>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Line 121">
              <a:extLst>
                <a:ext uri="{FF2B5EF4-FFF2-40B4-BE49-F238E27FC236}">
                  <a16:creationId xmlns:a16="http://schemas.microsoft.com/office/drawing/2014/main" id="{673B0F94-812A-4C64-AF08-3558DB0F013A}"/>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Line 122">
              <a:extLst>
                <a:ext uri="{FF2B5EF4-FFF2-40B4-BE49-F238E27FC236}">
                  <a16:creationId xmlns:a16="http://schemas.microsoft.com/office/drawing/2014/main" id="{E1D0614E-E6C2-46C7-BD91-898903169FFB}"/>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Oval 123">
              <a:extLst>
                <a:ext uri="{FF2B5EF4-FFF2-40B4-BE49-F238E27FC236}">
                  <a16:creationId xmlns:a16="http://schemas.microsoft.com/office/drawing/2014/main" id="{38F71A78-8730-4245-B870-E5A3710237A7}"/>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124">
              <a:extLst>
                <a:ext uri="{FF2B5EF4-FFF2-40B4-BE49-F238E27FC236}">
                  <a16:creationId xmlns:a16="http://schemas.microsoft.com/office/drawing/2014/main" id="{C9C1AA38-DA02-4C20-A69C-B1689401D1C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125">
              <a:extLst>
                <a:ext uri="{FF2B5EF4-FFF2-40B4-BE49-F238E27FC236}">
                  <a16:creationId xmlns:a16="http://schemas.microsoft.com/office/drawing/2014/main" id="{E455459D-5507-4655-93AB-B16A430F323B}"/>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126">
              <a:extLst>
                <a:ext uri="{FF2B5EF4-FFF2-40B4-BE49-F238E27FC236}">
                  <a16:creationId xmlns:a16="http://schemas.microsoft.com/office/drawing/2014/main" id="{5E7BCE40-771A-40F5-AF40-2E6EDD333610}"/>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Line 127">
              <a:extLst>
                <a:ext uri="{FF2B5EF4-FFF2-40B4-BE49-F238E27FC236}">
                  <a16:creationId xmlns:a16="http://schemas.microsoft.com/office/drawing/2014/main" id="{C68BBBAE-0CBF-4D7A-8604-16783D580B3F}"/>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Oval 128">
              <a:extLst>
                <a:ext uri="{FF2B5EF4-FFF2-40B4-BE49-F238E27FC236}">
                  <a16:creationId xmlns:a16="http://schemas.microsoft.com/office/drawing/2014/main" id="{AEA9F54D-A286-4450-856B-7A245CDFFEF7}"/>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Oval 129">
              <a:extLst>
                <a:ext uri="{FF2B5EF4-FFF2-40B4-BE49-F238E27FC236}">
                  <a16:creationId xmlns:a16="http://schemas.microsoft.com/office/drawing/2014/main" id="{632EF223-ACA8-4762-92F1-4740497E38F3}"/>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130">
              <a:extLst>
                <a:ext uri="{FF2B5EF4-FFF2-40B4-BE49-F238E27FC236}">
                  <a16:creationId xmlns:a16="http://schemas.microsoft.com/office/drawing/2014/main" id="{95CD201D-2F10-4CAD-A60A-C62EB5759A53}"/>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Oval 131">
              <a:extLst>
                <a:ext uri="{FF2B5EF4-FFF2-40B4-BE49-F238E27FC236}">
                  <a16:creationId xmlns:a16="http://schemas.microsoft.com/office/drawing/2014/main" id="{47525B06-45CA-4BE9-8A30-78393620271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1" name="Oval 132">
              <a:extLst>
                <a:ext uri="{FF2B5EF4-FFF2-40B4-BE49-F238E27FC236}">
                  <a16:creationId xmlns:a16="http://schemas.microsoft.com/office/drawing/2014/main" id="{3DA5C811-65A2-4360-92C7-ADFCEED9EB5A}"/>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72ABCA0D-3FA1-C443-8594-C7419D62BD07}"/>
              </a:ext>
              <a:ext uri="{C183D7F6-B498-43B3-948B-1728B52AA6E4}">
                <adec:decorative xmlns:adec="http://schemas.microsoft.com/office/drawing/2017/decorative" val="1"/>
              </a:ext>
            </a:extLst>
          </p:cNvPr>
          <p:cNvCxnSpPr>
            <a:cxnSpLocks/>
          </p:cNvCxnSpPr>
          <p:nvPr/>
        </p:nvCxnSpPr>
        <p:spPr>
          <a:xfrm>
            <a:off x="6096000" y="587375"/>
            <a:ext cx="0" cy="568325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0F26E-9851-4AEF-BDE9-9494CE227A1C}"/>
              </a:ext>
            </a:extLst>
          </p:cNvPr>
          <p:cNvSpPr>
            <a:spLocks noGrp="1"/>
          </p:cNvSpPr>
          <p:nvPr>
            <p:ph type="title"/>
          </p:nvPr>
        </p:nvSpPr>
        <p:spPr>
          <a:xfrm>
            <a:off x="588963" y="457200"/>
            <a:ext cx="4956431" cy="1477328"/>
          </a:xfrm>
        </p:spPr>
        <p:txBody>
          <a:bodyPr/>
          <a:lstStyle/>
          <a:p>
            <a:r>
              <a:rPr lang="en-US" sz="3200" dirty="0"/>
              <a:t>Innovate and build apps faster with the Azure ecosystem</a:t>
            </a:r>
          </a:p>
        </p:txBody>
      </p:sp>
      <p:sp>
        <p:nvSpPr>
          <p:cNvPr id="2" name="Text Placeholder 1">
            <a:extLst>
              <a:ext uri="{FF2B5EF4-FFF2-40B4-BE49-F238E27FC236}">
                <a16:creationId xmlns:a16="http://schemas.microsoft.com/office/drawing/2014/main" id="{A7358A6F-F3ED-41BB-BFD4-EE247AF3842E}"/>
              </a:ext>
            </a:extLst>
          </p:cNvPr>
          <p:cNvSpPr>
            <a:spLocks noGrp="1"/>
          </p:cNvSpPr>
          <p:nvPr>
            <p:ph type="body" sz="quarter" idx="10"/>
          </p:nvPr>
        </p:nvSpPr>
        <p:spPr>
          <a:xfrm>
            <a:off x="584200" y="2098777"/>
            <a:ext cx="4961194" cy="4062522"/>
          </a:xfrm>
        </p:spPr>
        <p:txBody>
          <a:bodyPr vert="horz" wrap="square" lIns="0" tIns="0" rIns="0" bIns="0" rtlCol="0" anchor="t">
            <a:spAutoFit/>
          </a:bodyPr>
          <a:lstStyle/>
          <a:p>
            <a:pPr>
              <a:lnSpc>
                <a:spcPct val="110000"/>
              </a:lnSpc>
              <a:spcBef>
                <a:spcPts val="600"/>
              </a:spcBef>
              <a:spcAft>
                <a:spcPts val="600"/>
              </a:spcAft>
            </a:pPr>
            <a:r>
              <a:rPr lang="en-US" sz="1400" dirty="0">
                <a:effectLst/>
                <a:latin typeface="Segoe UI" panose="020B0502040204020203" pitchFamily="34" charset="0"/>
              </a:rPr>
              <a:t>Easily spin up a database for popular Java, Python and php based applications through Azure Kubernetes Service or Azure App Service </a:t>
            </a:r>
          </a:p>
          <a:p>
            <a:pPr>
              <a:lnSpc>
                <a:spcPct val="110000"/>
              </a:lnSpc>
              <a:spcBef>
                <a:spcPts val="600"/>
              </a:spcBef>
              <a:spcAft>
                <a:spcPts val="600"/>
              </a:spcAft>
            </a:pPr>
            <a:r>
              <a:rPr lang="en-US" sz="1400" dirty="0">
                <a:effectLst/>
                <a:latin typeface="Segoe UI" panose="020B0502040204020203" pitchFamily="34" charset="0"/>
              </a:rPr>
              <a:t>Leverage GitHub actions to deploy updates to your database by enabling simpler and faster innovation with integrated Azure technologies</a:t>
            </a:r>
          </a:p>
          <a:p>
            <a:r>
              <a:rPr lang="en-US" sz="1400" dirty="0"/>
              <a:t>Deploy the power of Azure by integrating with Azure Cognitive Services, Azure Kubernetes Service, or Azure App Service</a:t>
            </a:r>
          </a:p>
          <a:p>
            <a:endParaRPr lang="en-US" sz="1400" dirty="0">
              <a:latin typeface="Segoe UI" panose="020B0502040204020203" pitchFamily="34" charset="0"/>
            </a:endParaRPr>
          </a:p>
          <a:p>
            <a:r>
              <a:rPr lang="en-US" sz="1400" dirty="0"/>
              <a:t>Accelerate time to market with LAMP stack</a:t>
            </a:r>
          </a:p>
          <a:p>
            <a:endParaRPr lang="en-US" sz="1400" dirty="0"/>
          </a:p>
          <a:p>
            <a:r>
              <a:rPr lang="en-US" sz="1400" dirty="0"/>
              <a:t>Best-in-industry protection from intellectual property risks with the Azure IP advantage </a:t>
            </a:r>
          </a:p>
          <a:p>
            <a:pPr>
              <a:lnSpc>
                <a:spcPct val="110000"/>
              </a:lnSpc>
              <a:spcBef>
                <a:spcPts val="600"/>
              </a:spcBef>
              <a:spcAft>
                <a:spcPts val="600"/>
              </a:spcAft>
            </a:pPr>
            <a:endParaRPr lang="en-US" sz="1400" dirty="0">
              <a:effectLst/>
              <a:latin typeface="Arial" panose="020B0604020202020204" pitchFamily="34" charset="0"/>
            </a:endParaRPr>
          </a:p>
          <a:p>
            <a:pPr>
              <a:lnSpc>
                <a:spcPct val="110000"/>
              </a:lnSpc>
              <a:spcBef>
                <a:spcPts val="600"/>
              </a:spcBef>
              <a:spcAft>
                <a:spcPts val="600"/>
              </a:spcAft>
            </a:pPr>
            <a:endParaRPr lang="en-US" sz="1400" dirty="0"/>
          </a:p>
        </p:txBody>
      </p:sp>
      <p:grpSp>
        <p:nvGrpSpPr>
          <p:cNvPr id="10" name="Group 9">
            <a:extLst>
              <a:ext uri="{FF2B5EF4-FFF2-40B4-BE49-F238E27FC236}">
                <a16:creationId xmlns:a16="http://schemas.microsoft.com/office/drawing/2014/main" id="{1A29D729-B9D1-41B5-B0CC-130EEFECE22E}"/>
              </a:ext>
              <a:ext uri="{C183D7F6-B498-43B3-948B-1728B52AA6E4}">
                <adec:decorative xmlns:adec="http://schemas.microsoft.com/office/drawing/2017/decorative" val="1"/>
              </a:ext>
            </a:extLst>
          </p:cNvPr>
          <p:cNvGrpSpPr/>
          <p:nvPr/>
        </p:nvGrpSpPr>
        <p:grpSpPr>
          <a:xfrm>
            <a:off x="6086169" y="2031593"/>
            <a:ext cx="5638800" cy="3048000"/>
            <a:chOff x="6019800" y="2641651"/>
            <a:chExt cx="5056351" cy="2752207"/>
          </a:xfrm>
        </p:grpSpPr>
        <p:sp>
          <p:nvSpPr>
            <p:cNvPr id="11" name="Rectangle: Rounded Corners 4">
              <a:extLst>
                <a:ext uri="{FF2B5EF4-FFF2-40B4-BE49-F238E27FC236}">
                  <a16:creationId xmlns:a16="http://schemas.microsoft.com/office/drawing/2014/main" id="{F1802C01-4C24-4FFE-A71D-4509B0BF4E78}"/>
                </a:ext>
              </a:extLst>
            </p:cNvPr>
            <p:cNvSpPr/>
            <p:nvPr/>
          </p:nvSpPr>
          <p:spPr bwMode="auto">
            <a:xfrm>
              <a:off x="6019800" y="2641651"/>
              <a:ext cx="5056351" cy="2752207"/>
            </a:xfrm>
            <a:prstGeom prst="roundRect">
              <a:avLst>
                <a:gd name="adj" fmla="val 239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34ECC32-0405-4C7A-9EDC-B1D3E481E6E7}"/>
                </a:ext>
              </a:extLst>
            </p:cNvPr>
            <p:cNvSpPr/>
            <p:nvPr/>
          </p:nvSpPr>
          <p:spPr bwMode="auto">
            <a:xfrm>
              <a:off x="6103556" y="2727165"/>
              <a:ext cx="4884358" cy="2597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Azure portal - View outbound IPs">
              <a:extLst>
                <a:ext uri="{FF2B5EF4-FFF2-40B4-BE49-F238E27FC236}">
                  <a16:creationId xmlns:a16="http://schemas.microsoft.com/office/drawing/2014/main" id="{5792E816-7F58-4C02-A214-3FA2C636E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03556" y="2727165"/>
              <a:ext cx="1138195" cy="26040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zure portal - Add explicit IPs">
              <a:extLst>
                <a:ext uri="{FF2B5EF4-FFF2-40B4-BE49-F238E27FC236}">
                  <a16:creationId xmlns:a16="http://schemas.microsoft.com/office/drawing/2014/main" id="{7A9493EA-51BD-42D9-9745-9D0CBE23F0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32634" y="2750182"/>
              <a:ext cx="3779855" cy="257466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366239A9-CB1E-4E79-8C29-209053BCED63}"/>
              </a:ext>
            </a:extLst>
          </p:cNvPr>
          <p:cNvSpPr/>
          <p:nvPr/>
        </p:nvSpPr>
        <p:spPr>
          <a:xfrm>
            <a:off x="6086169" y="1570121"/>
            <a:ext cx="5638799" cy="338554"/>
          </a:xfrm>
          <a:prstGeom prst="rect">
            <a:avLst/>
          </a:prstGeom>
        </p:spPr>
        <p:txBody>
          <a:bodyPr wrap="square">
            <a:spAutoFit/>
          </a:bodyPr>
          <a:lstStyle/>
          <a:p>
            <a:pPr lvl="0" algn="ctr">
              <a:defRPr/>
            </a:pPr>
            <a:r>
              <a:rPr lang="en-US" sz="1600">
                <a:solidFill>
                  <a:srgbClr val="0078D4"/>
                </a:solidFill>
                <a:latin typeface="Segoe UI Semibold"/>
              </a:rPr>
              <a:t>Simple database connection to Azure App Service</a:t>
            </a:r>
          </a:p>
        </p:txBody>
      </p:sp>
    </p:spTree>
    <p:extLst>
      <p:ext uri="{BB962C8B-B14F-4D97-AF65-F5344CB8AC3E}">
        <p14:creationId xmlns:p14="http://schemas.microsoft.com/office/powerpoint/2010/main" val="3150335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85216" y="3091208"/>
            <a:ext cx="9144000" cy="443198"/>
          </a:xfrm>
        </p:spPr>
        <p:txBody>
          <a:bodyPr/>
          <a:lstStyle/>
          <a:p>
            <a:r>
              <a:rPr lang="en-US" sz="3200"/>
              <a:t>Migration resources</a:t>
            </a:r>
          </a:p>
        </p:txBody>
      </p:sp>
    </p:spTree>
    <p:extLst>
      <p:ext uri="{BB962C8B-B14F-4D97-AF65-F5344CB8AC3E}">
        <p14:creationId xmlns:p14="http://schemas.microsoft.com/office/powerpoint/2010/main" val="76791188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11C4C37C-D72C-40FA-A48E-F9FBC899C14A}"/>
              </a:ext>
              <a:ext uri="{C183D7F6-B498-43B3-948B-1728B52AA6E4}">
                <adec:decorative xmlns:adec="http://schemas.microsoft.com/office/drawing/2017/decorative" val="1"/>
              </a:ext>
            </a:extLst>
          </p:cNvPr>
          <p:cNvSpPr/>
          <p:nvPr/>
        </p:nvSpPr>
        <p:spPr bwMode="auto">
          <a:xfrm>
            <a:off x="4134679" y="2043361"/>
            <a:ext cx="6543923" cy="1930000"/>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6309690-A057-46DC-B11F-85D37D04218A}"/>
              </a:ext>
            </a:extLst>
          </p:cNvPr>
          <p:cNvSpPr>
            <a:spLocks noGrp="1"/>
          </p:cNvSpPr>
          <p:nvPr>
            <p:ph type="title"/>
          </p:nvPr>
        </p:nvSpPr>
        <p:spPr>
          <a:xfrm>
            <a:off x="588263" y="457200"/>
            <a:ext cx="9042434" cy="553998"/>
          </a:xfrm>
        </p:spPr>
        <p:txBody>
          <a:bodyPr/>
          <a:lstStyle/>
          <a:p>
            <a:r>
              <a:rPr lang="en-US" sz="3200" dirty="0"/>
              <a:t>Two options to migrate to Azure Database for MySQL or MariaDB</a:t>
            </a:r>
          </a:p>
        </p:txBody>
      </p:sp>
      <p:cxnSp>
        <p:nvCxnSpPr>
          <p:cNvPr id="5" name="Elbow Connector 27">
            <a:extLst>
              <a:ext uri="{FF2B5EF4-FFF2-40B4-BE49-F238E27FC236}">
                <a16:creationId xmlns:a16="http://schemas.microsoft.com/office/drawing/2014/main" id="{AE0BBB21-2184-45A2-A170-658A1FAEA4DD}"/>
              </a:ext>
              <a:ext uri="{C183D7F6-B498-43B3-948B-1728B52AA6E4}">
                <adec:decorative xmlns:adec="http://schemas.microsoft.com/office/drawing/2017/decorative" val="1"/>
              </a:ext>
            </a:extLst>
          </p:cNvPr>
          <p:cNvCxnSpPr>
            <a:cxnSpLocks/>
          </p:cNvCxnSpPr>
          <p:nvPr/>
        </p:nvCxnSpPr>
        <p:spPr>
          <a:xfrm flipV="1">
            <a:off x="2520576" y="2999004"/>
            <a:ext cx="1538435" cy="1204497"/>
          </a:xfrm>
          <a:prstGeom prst="bentConnector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29">
            <a:extLst>
              <a:ext uri="{FF2B5EF4-FFF2-40B4-BE49-F238E27FC236}">
                <a16:creationId xmlns:a16="http://schemas.microsoft.com/office/drawing/2014/main" id="{6B2EB536-C9E2-43CC-88B2-D92D7E9F3F46}"/>
              </a:ext>
              <a:ext uri="{C183D7F6-B498-43B3-948B-1728B52AA6E4}">
                <adec:decorative xmlns:adec="http://schemas.microsoft.com/office/drawing/2017/decorative" val="1"/>
              </a:ext>
            </a:extLst>
          </p:cNvPr>
          <p:cNvCxnSpPr>
            <a:cxnSpLocks/>
          </p:cNvCxnSpPr>
          <p:nvPr/>
        </p:nvCxnSpPr>
        <p:spPr>
          <a:xfrm>
            <a:off x="2520576" y="4203501"/>
            <a:ext cx="1538435" cy="1208564"/>
          </a:xfrm>
          <a:prstGeom prst="bentConnector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5E02D7-38A4-43BD-AC0D-D893FFF3A3B0}"/>
              </a:ext>
              <a:ext uri="{C183D7F6-B498-43B3-948B-1728B52AA6E4}">
                <adec:decorative xmlns:adec="http://schemas.microsoft.com/office/drawing/2017/decorative" val="1"/>
              </a:ext>
            </a:extLst>
          </p:cNvPr>
          <p:cNvGrpSpPr/>
          <p:nvPr/>
        </p:nvGrpSpPr>
        <p:grpSpPr>
          <a:xfrm>
            <a:off x="4434061" y="2432248"/>
            <a:ext cx="1695288" cy="1202600"/>
            <a:chOff x="5132617" y="1834109"/>
            <a:chExt cx="1373412" cy="974269"/>
          </a:xfrm>
        </p:grpSpPr>
        <p:sp>
          <p:nvSpPr>
            <p:cNvPr id="8" name="Freeform: Shape 7">
              <a:extLst>
                <a:ext uri="{FF2B5EF4-FFF2-40B4-BE49-F238E27FC236}">
                  <a16:creationId xmlns:a16="http://schemas.microsoft.com/office/drawing/2014/main" id="{E85771A9-9E72-491A-93D3-104B5BA31195}"/>
                </a:ext>
              </a:extLst>
            </p:cNvPr>
            <p:cNvSpPr/>
            <p:nvPr/>
          </p:nvSpPr>
          <p:spPr bwMode="auto">
            <a:xfrm>
              <a:off x="5363029" y="1834109"/>
              <a:ext cx="1143000" cy="738749"/>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14450392-92DA-4250-8A3F-7E6439BAE002}"/>
                </a:ext>
              </a:extLst>
            </p:cNvPr>
            <p:cNvSpPr/>
            <p:nvPr/>
          </p:nvSpPr>
          <p:spPr bwMode="auto">
            <a:xfrm>
              <a:off x="5132617" y="1948543"/>
              <a:ext cx="1330345" cy="859835"/>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CA76FCB-D1F8-4973-A399-782FFA1A20AF}"/>
                </a:ext>
              </a:extLst>
            </p:cNvPr>
            <p:cNvSpPr/>
            <p:nvPr/>
          </p:nvSpPr>
          <p:spPr bwMode="auto">
            <a:xfrm>
              <a:off x="5519269" y="2293257"/>
              <a:ext cx="409440" cy="515120"/>
            </a:xfrm>
            <a:custGeom>
              <a:avLst/>
              <a:gdLst>
                <a:gd name="connsiteX0" fmla="*/ 49234 w 409440"/>
                <a:gd name="connsiteY0" fmla="*/ 0 h 515120"/>
                <a:gd name="connsiteX1" fmla="*/ 208596 w 409440"/>
                <a:gd name="connsiteY1" fmla="*/ 0 h 515120"/>
                <a:gd name="connsiteX2" fmla="*/ 409440 w 409440"/>
                <a:gd name="connsiteY2" fmla="*/ 229439 h 515120"/>
                <a:gd name="connsiteX3" fmla="*/ 159362 w 409440"/>
                <a:gd name="connsiteY3" fmla="*/ 515120 h 515120"/>
                <a:gd name="connsiteX4" fmla="*/ 0 w 409440"/>
                <a:gd name="connsiteY4" fmla="*/ 515120 h 515120"/>
                <a:gd name="connsiteX5" fmla="*/ 250078 w 409440"/>
                <a:gd name="connsiteY5" fmla="*/ 229439 h 5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440" h="515120">
                  <a:moveTo>
                    <a:pt x="49234" y="0"/>
                  </a:moveTo>
                  <a:lnTo>
                    <a:pt x="208596" y="0"/>
                  </a:lnTo>
                  <a:lnTo>
                    <a:pt x="409440" y="229439"/>
                  </a:lnTo>
                  <a:lnTo>
                    <a:pt x="159362" y="515120"/>
                  </a:lnTo>
                  <a:lnTo>
                    <a:pt x="0" y="515120"/>
                  </a:lnTo>
                  <a:lnTo>
                    <a:pt x="250078" y="22943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9FF5C80-FF10-415E-BDFC-1F224D37A8A8}"/>
                </a:ext>
              </a:extLst>
            </p:cNvPr>
            <p:cNvSpPr/>
            <p:nvPr/>
          </p:nvSpPr>
          <p:spPr bwMode="auto">
            <a:xfrm>
              <a:off x="6002881" y="2359954"/>
              <a:ext cx="323182" cy="352258"/>
            </a:xfrm>
            <a:custGeom>
              <a:avLst/>
              <a:gdLst>
                <a:gd name="connsiteX0" fmla="*/ 33668 w 323182"/>
                <a:gd name="connsiteY0" fmla="*/ 0 h 352258"/>
                <a:gd name="connsiteX1" fmla="*/ 76860 w 323182"/>
                <a:gd name="connsiteY1" fmla="*/ 0 h 352258"/>
                <a:gd name="connsiteX2" fmla="*/ 142646 w 323182"/>
                <a:gd name="connsiteY2" fmla="*/ 0 h 352258"/>
                <a:gd name="connsiteX3" fmla="*/ 185838 w 323182"/>
                <a:gd name="connsiteY3" fmla="*/ 0 h 352258"/>
                <a:gd name="connsiteX4" fmla="*/ 323182 w 323182"/>
                <a:gd name="connsiteY4" fmla="*/ 156899 h 352258"/>
                <a:gd name="connsiteX5" fmla="*/ 152170 w 323182"/>
                <a:gd name="connsiteY5" fmla="*/ 352258 h 352258"/>
                <a:gd name="connsiteX6" fmla="*/ 108978 w 323182"/>
                <a:gd name="connsiteY6" fmla="*/ 352258 h 352258"/>
                <a:gd name="connsiteX7" fmla="*/ 43192 w 323182"/>
                <a:gd name="connsiteY7" fmla="*/ 352258 h 352258"/>
                <a:gd name="connsiteX8" fmla="*/ 0 w 323182"/>
                <a:gd name="connsiteY8" fmla="*/ 352258 h 352258"/>
                <a:gd name="connsiteX9" fmla="*/ 171013 w 323182"/>
                <a:gd name="connsiteY9" fmla="*/ 156899 h 3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82" h="352258">
                  <a:moveTo>
                    <a:pt x="33668" y="0"/>
                  </a:moveTo>
                  <a:lnTo>
                    <a:pt x="76860" y="0"/>
                  </a:lnTo>
                  <a:lnTo>
                    <a:pt x="142646" y="0"/>
                  </a:lnTo>
                  <a:lnTo>
                    <a:pt x="185838" y="0"/>
                  </a:lnTo>
                  <a:lnTo>
                    <a:pt x="323182" y="156899"/>
                  </a:lnTo>
                  <a:lnTo>
                    <a:pt x="152170" y="352258"/>
                  </a:lnTo>
                  <a:lnTo>
                    <a:pt x="108978" y="352258"/>
                  </a:lnTo>
                  <a:lnTo>
                    <a:pt x="43192" y="352258"/>
                  </a:lnTo>
                  <a:lnTo>
                    <a:pt x="0" y="352258"/>
                  </a:lnTo>
                  <a:lnTo>
                    <a:pt x="171013" y="15689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EBB5C3E-13A1-4BE8-94D8-42AA86EAC63C}"/>
                </a:ext>
              </a:extLst>
            </p:cNvPr>
            <p:cNvSpPr/>
            <p:nvPr/>
          </p:nvSpPr>
          <p:spPr bwMode="auto">
            <a:xfrm>
              <a:off x="5846247" y="1964046"/>
              <a:ext cx="327112" cy="394094"/>
            </a:xfrm>
            <a:custGeom>
              <a:avLst/>
              <a:gdLst>
                <a:gd name="connsiteX0" fmla="*/ 37667 w 327112"/>
                <a:gd name="connsiteY0" fmla="*/ 0 h 394094"/>
                <a:gd name="connsiteX1" fmla="*/ 51536 w 327112"/>
                <a:gd name="connsiteY1" fmla="*/ 0 h 394094"/>
                <a:gd name="connsiteX2" fmla="*/ 159587 w 327112"/>
                <a:gd name="connsiteY2" fmla="*/ 0 h 394094"/>
                <a:gd name="connsiteX3" fmla="*/ 173456 w 327112"/>
                <a:gd name="connsiteY3" fmla="*/ 0 h 394094"/>
                <a:gd name="connsiteX4" fmla="*/ 327112 w 327112"/>
                <a:gd name="connsiteY4" fmla="*/ 175533 h 394094"/>
                <a:gd name="connsiteX5" fmla="*/ 135790 w 327112"/>
                <a:gd name="connsiteY5" fmla="*/ 394094 h 394094"/>
                <a:gd name="connsiteX6" fmla="*/ 121921 w 327112"/>
                <a:gd name="connsiteY6" fmla="*/ 394094 h 394094"/>
                <a:gd name="connsiteX7" fmla="*/ 13869 w 327112"/>
                <a:gd name="connsiteY7" fmla="*/ 394094 h 394094"/>
                <a:gd name="connsiteX8" fmla="*/ 0 w 327112"/>
                <a:gd name="connsiteY8" fmla="*/ 394094 h 394094"/>
                <a:gd name="connsiteX9" fmla="*/ 191323 w 327112"/>
                <a:gd name="connsiteY9" fmla="*/ 175533 h 39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112" h="394094">
                  <a:moveTo>
                    <a:pt x="37667" y="0"/>
                  </a:moveTo>
                  <a:lnTo>
                    <a:pt x="51536" y="0"/>
                  </a:lnTo>
                  <a:lnTo>
                    <a:pt x="159587" y="0"/>
                  </a:lnTo>
                  <a:lnTo>
                    <a:pt x="173456" y="0"/>
                  </a:lnTo>
                  <a:lnTo>
                    <a:pt x="327112" y="175533"/>
                  </a:lnTo>
                  <a:lnTo>
                    <a:pt x="135790" y="394094"/>
                  </a:lnTo>
                  <a:lnTo>
                    <a:pt x="121921" y="394094"/>
                  </a:lnTo>
                  <a:lnTo>
                    <a:pt x="13869" y="394094"/>
                  </a:lnTo>
                  <a:lnTo>
                    <a:pt x="0" y="394094"/>
                  </a:lnTo>
                  <a:lnTo>
                    <a:pt x="191323" y="1755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Text Placeholder 10">
            <a:extLst>
              <a:ext uri="{FF2B5EF4-FFF2-40B4-BE49-F238E27FC236}">
                <a16:creationId xmlns:a16="http://schemas.microsoft.com/office/drawing/2014/main" id="{984BC992-C2D7-4243-92D8-F5EBAE72983A}"/>
              </a:ext>
            </a:extLst>
          </p:cNvPr>
          <p:cNvSpPr txBox="1">
            <a:spLocks/>
          </p:cNvSpPr>
          <p:nvPr/>
        </p:nvSpPr>
        <p:spPr>
          <a:xfrm>
            <a:off x="6947388" y="2321793"/>
            <a:ext cx="3358326" cy="5416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Option 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Azure Database Migration Service* </a:t>
            </a:r>
          </a:p>
        </p:txBody>
      </p:sp>
      <p:sp>
        <p:nvSpPr>
          <p:cNvPr id="17" name="Text Placeholder 44">
            <a:extLst>
              <a:ext uri="{FF2B5EF4-FFF2-40B4-BE49-F238E27FC236}">
                <a16:creationId xmlns:a16="http://schemas.microsoft.com/office/drawing/2014/main" id="{4B0AD90F-CC0C-42DB-A53F-8E55194ED3E7}"/>
              </a:ext>
            </a:extLst>
          </p:cNvPr>
          <p:cNvSpPr txBox="1">
            <a:spLocks/>
          </p:cNvSpPr>
          <p:nvPr/>
        </p:nvSpPr>
        <p:spPr>
          <a:xfrm>
            <a:off x="6947388" y="2944961"/>
            <a:ext cx="3530215" cy="7663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Minimize downtime with continuous sync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Recommended for full database migrations and in-production applications </a:t>
            </a:r>
          </a:p>
        </p:txBody>
      </p:sp>
      <p:sp>
        <p:nvSpPr>
          <p:cNvPr id="35" name="Freeform 182">
            <a:extLst>
              <a:ext uri="{FF2B5EF4-FFF2-40B4-BE49-F238E27FC236}">
                <a16:creationId xmlns:a16="http://schemas.microsoft.com/office/drawing/2014/main" id="{120FDF71-9812-4EB7-973D-7CFA355A8263}"/>
              </a:ext>
              <a:ext uri="{C183D7F6-B498-43B3-948B-1728B52AA6E4}">
                <adec:decorative xmlns:adec="http://schemas.microsoft.com/office/drawing/2017/decorative" val="1"/>
              </a:ext>
            </a:extLst>
          </p:cNvPr>
          <p:cNvSpPr/>
          <p:nvPr/>
        </p:nvSpPr>
        <p:spPr bwMode="auto">
          <a:xfrm>
            <a:off x="1199787" y="3683559"/>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243C099-F96D-46BA-8DB2-9986C016315B}"/>
              </a:ext>
              <a:ext uri="{C183D7F6-B498-43B3-948B-1728B52AA6E4}">
                <adec:decorative xmlns:adec="http://schemas.microsoft.com/office/drawing/2017/decorative" val="1"/>
              </a:ext>
            </a:extLst>
          </p:cNvPr>
          <p:cNvGrpSpPr/>
          <p:nvPr/>
        </p:nvGrpSpPr>
        <p:grpSpPr>
          <a:xfrm>
            <a:off x="1761802" y="3891095"/>
            <a:ext cx="553996" cy="553998"/>
            <a:chOff x="650875" y="1585913"/>
            <a:chExt cx="495300" cy="495301"/>
          </a:xfrm>
        </p:grpSpPr>
        <p:sp>
          <p:nvSpPr>
            <p:cNvPr id="21" name="Rectangle 5">
              <a:extLst>
                <a:ext uri="{FF2B5EF4-FFF2-40B4-BE49-F238E27FC236}">
                  <a16:creationId xmlns:a16="http://schemas.microsoft.com/office/drawing/2014/main" id="{8FAC2C07-CE57-4546-AD80-304C5B98CB6D}"/>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4063B61-13F9-4A69-A83C-DCC2EDCEBAB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Rectangle 7">
              <a:extLst>
                <a:ext uri="{FF2B5EF4-FFF2-40B4-BE49-F238E27FC236}">
                  <a16:creationId xmlns:a16="http://schemas.microsoft.com/office/drawing/2014/main" id="{893FA423-4471-4106-82D6-C60981CD51C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Rectangle 8">
              <a:extLst>
                <a:ext uri="{FF2B5EF4-FFF2-40B4-BE49-F238E27FC236}">
                  <a16:creationId xmlns:a16="http://schemas.microsoft.com/office/drawing/2014/main" id="{79BD931C-64EB-4EFD-9BF3-C2EFE646833D}"/>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Rectangle 9">
              <a:extLst>
                <a:ext uri="{FF2B5EF4-FFF2-40B4-BE49-F238E27FC236}">
                  <a16:creationId xmlns:a16="http://schemas.microsoft.com/office/drawing/2014/main" id="{3BF09BD5-27BF-4B46-89EB-A6A91FBC6EAC}"/>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10">
              <a:extLst>
                <a:ext uri="{FF2B5EF4-FFF2-40B4-BE49-F238E27FC236}">
                  <a16:creationId xmlns:a16="http://schemas.microsoft.com/office/drawing/2014/main" id="{06D6E72D-2CA2-40B6-A008-4955C7C58A5E}"/>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11">
              <a:extLst>
                <a:ext uri="{FF2B5EF4-FFF2-40B4-BE49-F238E27FC236}">
                  <a16:creationId xmlns:a16="http://schemas.microsoft.com/office/drawing/2014/main" id="{C12648F5-43C1-4FE0-8970-A107A8A47C18}"/>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Rectangle 12">
              <a:extLst>
                <a:ext uri="{FF2B5EF4-FFF2-40B4-BE49-F238E27FC236}">
                  <a16:creationId xmlns:a16="http://schemas.microsoft.com/office/drawing/2014/main" id="{FE23F24E-3FDE-4AA0-8F90-3AC5E0541551}"/>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3">
              <a:extLst>
                <a:ext uri="{FF2B5EF4-FFF2-40B4-BE49-F238E27FC236}">
                  <a16:creationId xmlns:a16="http://schemas.microsoft.com/office/drawing/2014/main" id="{64D86B0B-8EEF-4C80-A9D9-7672079C2B80}"/>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4">
              <a:extLst>
                <a:ext uri="{FF2B5EF4-FFF2-40B4-BE49-F238E27FC236}">
                  <a16:creationId xmlns:a16="http://schemas.microsoft.com/office/drawing/2014/main" id="{FC4061C5-BC55-46BE-AA34-A4ECDD148134}"/>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5">
              <a:extLst>
                <a:ext uri="{FF2B5EF4-FFF2-40B4-BE49-F238E27FC236}">
                  <a16:creationId xmlns:a16="http://schemas.microsoft.com/office/drawing/2014/main" id="{ADD83576-70B3-4DA4-87AE-1BACDF6F2C1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6">
              <a:extLst>
                <a:ext uri="{FF2B5EF4-FFF2-40B4-BE49-F238E27FC236}">
                  <a16:creationId xmlns:a16="http://schemas.microsoft.com/office/drawing/2014/main" id="{B6738BEC-7895-43E8-9B22-2F531338B1A9}"/>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7">
              <a:extLst>
                <a:ext uri="{FF2B5EF4-FFF2-40B4-BE49-F238E27FC236}">
                  <a16:creationId xmlns:a16="http://schemas.microsoft.com/office/drawing/2014/main" id="{702957B1-F31E-4547-B988-0AE519F6D27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8">
              <a:extLst>
                <a:ext uri="{FF2B5EF4-FFF2-40B4-BE49-F238E27FC236}">
                  <a16:creationId xmlns:a16="http://schemas.microsoft.com/office/drawing/2014/main" id="{49CB9A39-90A9-4E08-B945-9F90E676ECB7}"/>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8" name="Text Placeholder 10">
            <a:extLst>
              <a:ext uri="{FF2B5EF4-FFF2-40B4-BE49-F238E27FC236}">
                <a16:creationId xmlns:a16="http://schemas.microsoft.com/office/drawing/2014/main" id="{BE8DCB22-443B-4575-BCAB-236ACE8B2560}"/>
              </a:ext>
            </a:extLst>
          </p:cNvPr>
          <p:cNvSpPr txBox="1">
            <a:spLocks/>
          </p:cNvSpPr>
          <p:nvPr/>
        </p:nvSpPr>
        <p:spPr>
          <a:xfrm>
            <a:off x="6947388" y="4402384"/>
            <a:ext cx="3358326" cy="5416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Option 2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Proof of concept migration</a:t>
            </a:r>
          </a:p>
        </p:txBody>
      </p:sp>
      <p:sp>
        <p:nvSpPr>
          <p:cNvPr id="39" name="Text Placeholder 44">
            <a:extLst>
              <a:ext uri="{FF2B5EF4-FFF2-40B4-BE49-F238E27FC236}">
                <a16:creationId xmlns:a16="http://schemas.microsoft.com/office/drawing/2014/main" id="{5B8B8535-397B-4984-9BF8-ED8DD152E408}"/>
              </a:ext>
            </a:extLst>
          </p:cNvPr>
          <p:cNvSpPr txBox="1">
            <a:spLocks/>
          </p:cNvSpPr>
          <p:nvPr/>
        </p:nvSpPr>
        <p:spPr>
          <a:xfrm>
            <a:off x="6947388" y="5025552"/>
            <a:ext cx="3530215" cy="98180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 dump and restore or import/export for faster migrations</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Recommended for testing and proof of concept scenarios only </a:t>
            </a:r>
          </a:p>
        </p:txBody>
      </p:sp>
      <p:grpSp>
        <p:nvGrpSpPr>
          <p:cNvPr id="41" name="Group 189">
            <a:extLst>
              <a:ext uri="{FF2B5EF4-FFF2-40B4-BE49-F238E27FC236}">
                <a16:creationId xmlns:a16="http://schemas.microsoft.com/office/drawing/2014/main" id="{BE4847B8-A645-024B-B322-1F3E4F1E19AE}"/>
              </a:ext>
              <a:ext uri="{C183D7F6-B498-43B3-948B-1728B52AA6E4}">
                <adec:decorative xmlns:adec="http://schemas.microsoft.com/office/drawing/2017/decorative" val="1"/>
              </a:ext>
            </a:extLst>
          </p:cNvPr>
          <p:cNvGrpSpPr>
            <a:grpSpLocks noChangeAspect="1"/>
          </p:cNvGrpSpPr>
          <p:nvPr/>
        </p:nvGrpSpPr>
        <p:grpSpPr bwMode="auto">
          <a:xfrm>
            <a:off x="4427040" y="4560966"/>
            <a:ext cx="1751284" cy="1313463"/>
            <a:chOff x="1614" y="1826"/>
            <a:chExt cx="312" cy="234"/>
          </a:xfrm>
        </p:grpSpPr>
        <p:sp>
          <p:nvSpPr>
            <p:cNvPr id="42" name="AutoShape 188">
              <a:extLst>
                <a:ext uri="{FF2B5EF4-FFF2-40B4-BE49-F238E27FC236}">
                  <a16:creationId xmlns:a16="http://schemas.microsoft.com/office/drawing/2014/main" id="{E422FBD8-2EA4-294D-ACC9-A0C63F71DDB9}"/>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190">
              <a:extLst>
                <a:ext uri="{FF2B5EF4-FFF2-40B4-BE49-F238E27FC236}">
                  <a16:creationId xmlns:a16="http://schemas.microsoft.com/office/drawing/2014/main" id="{424577E9-DA26-BA48-9684-ED53043FB946}"/>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Rectangle 191">
              <a:extLst>
                <a:ext uri="{FF2B5EF4-FFF2-40B4-BE49-F238E27FC236}">
                  <a16:creationId xmlns:a16="http://schemas.microsoft.com/office/drawing/2014/main" id="{B2EDBA00-B3B8-BE42-98A7-9799803E5B3B}"/>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192">
              <a:extLst>
                <a:ext uri="{FF2B5EF4-FFF2-40B4-BE49-F238E27FC236}">
                  <a16:creationId xmlns:a16="http://schemas.microsoft.com/office/drawing/2014/main" id="{30DCF13A-13BC-E440-80D4-321ABB1417BB}"/>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193">
              <a:extLst>
                <a:ext uri="{FF2B5EF4-FFF2-40B4-BE49-F238E27FC236}">
                  <a16:creationId xmlns:a16="http://schemas.microsoft.com/office/drawing/2014/main" id="{0AE781AE-2F23-E04E-B87E-A4C02CC9299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194">
              <a:extLst>
                <a:ext uri="{FF2B5EF4-FFF2-40B4-BE49-F238E27FC236}">
                  <a16:creationId xmlns:a16="http://schemas.microsoft.com/office/drawing/2014/main" id="{452D3947-A0C0-824C-A8AA-7A8C82405FD1}"/>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B6A89BC6-F77C-4468-8D96-9686EDE049AB}"/>
              </a:ext>
              <a:ext uri="{C183D7F6-B498-43B3-948B-1728B52AA6E4}">
                <adec:decorative xmlns:adec="http://schemas.microsoft.com/office/drawing/2017/decorative" val="1"/>
              </a:ext>
            </a:extLst>
          </p:cNvPr>
          <p:cNvSpPr txBox="1"/>
          <p:nvPr/>
        </p:nvSpPr>
        <p:spPr>
          <a:xfrm>
            <a:off x="2968568" y="5108093"/>
            <a:ext cx="3242501" cy="430887"/>
          </a:xfrm>
          <a:prstGeom prst="rect">
            <a:avLst/>
          </a:prstGeom>
          <a:noFill/>
        </p:spPr>
        <p:txBody>
          <a:bodyPr wrap="square" lIns="0" tIns="0" rIns="0" bIns="0" rtlCol="0">
            <a:spAutoFit/>
          </a:bodyPr>
          <a:lstStyle/>
          <a:p>
            <a:pPr marL="914400" marR="0" lvl="1" indent="-457200" algn="ctr"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	 </a:t>
            </a:r>
          </a:p>
        </p:txBody>
      </p:sp>
      <p:sp>
        <p:nvSpPr>
          <p:cNvPr id="3" name="TextBox 2">
            <a:extLst>
              <a:ext uri="{FF2B5EF4-FFF2-40B4-BE49-F238E27FC236}">
                <a16:creationId xmlns:a16="http://schemas.microsoft.com/office/drawing/2014/main" id="{294D17E3-390D-6A46-858B-8D0E92130AC2}"/>
              </a:ext>
            </a:extLst>
          </p:cNvPr>
          <p:cNvSpPr txBox="1"/>
          <p:nvPr/>
        </p:nvSpPr>
        <p:spPr>
          <a:xfrm>
            <a:off x="3297772" y="5226746"/>
            <a:ext cx="2678618" cy="461665"/>
          </a:xfrm>
          <a:prstGeom prst="rect">
            <a:avLst/>
          </a:prstGeom>
          <a:noFill/>
        </p:spPr>
        <p:txBody>
          <a:bodyPr wrap="square" lIns="0" tIns="0" rIns="0" bIns="0" rtlCol="0">
            <a:spAutoFit/>
          </a:bodyPr>
          <a:lstStyle/>
          <a:p>
            <a:pPr marL="1371600" marR="0" lvl="3" indent="0" algn="ctr" defTabSz="914400" rtl="0" eaLnBrk="1" fontAlgn="auto" latinLnBrk="0" hangingPunct="1">
              <a:lnSpc>
                <a:spcPct val="100000"/>
              </a:lnSpc>
              <a:spcBef>
                <a:spcPts val="0"/>
              </a:spcBef>
              <a:spcAft>
                <a:spcPts val="0"/>
              </a:spcAft>
              <a:buClrTx/>
              <a:buSzTx/>
              <a:buFontTx/>
              <a:buNone/>
              <a:tabLst/>
              <a:defRPr/>
            </a:pPr>
            <a:r>
              <a:rPr lang="en-US" sz="1000" err="1">
                <a:solidFill>
                  <a:srgbClr val="50E6FF"/>
                </a:solidFill>
                <a:latin typeface="Segoe UI"/>
              </a:rPr>
              <a:t>mysql</a:t>
            </a:r>
            <a:r>
              <a:rPr kumimoji="0" lang="en-US" sz="1000" b="0" i="0" u="none" strike="noStrike" kern="1200" cap="none" spc="0" normalizeH="0" baseline="0" noProof="0">
                <a:ln>
                  <a:noFill/>
                </a:ln>
                <a:solidFill>
                  <a:srgbClr val="50E6FF"/>
                </a:solidFill>
                <a:effectLst/>
                <a:uLnTx/>
                <a:uFillTx/>
                <a:latin typeface="Segoe UI"/>
                <a:ea typeface="+mn-ea"/>
                <a:cs typeface="+mn-cs"/>
              </a:rPr>
              <a:t>dump + restore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5C95D1-E8FC-4260-847C-32022A0B0B37}"/>
              </a:ext>
            </a:extLst>
          </p:cNvPr>
          <p:cNvSpPr txBox="1"/>
          <p:nvPr/>
        </p:nvSpPr>
        <p:spPr>
          <a:xfrm>
            <a:off x="371067" y="6528135"/>
            <a:ext cx="8224207" cy="161583"/>
          </a:xfrm>
          <a:prstGeom prst="rect">
            <a:avLst/>
          </a:prstGeom>
          <a:noFill/>
        </p:spPr>
        <p:txBody>
          <a:bodyPr wrap="square" lIns="0" tIns="0" rIns="0" bIns="0" rtlCol="0">
            <a:spAutoFit/>
          </a:bodyPr>
          <a:lstStyle/>
          <a:p>
            <a:r>
              <a:rPr lang="en-US" sz="1050">
                <a:gradFill>
                  <a:gsLst>
                    <a:gs pos="2917">
                      <a:schemeClr val="tx1"/>
                    </a:gs>
                    <a:gs pos="30000">
                      <a:schemeClr val="tx1"/>
                    </a:gs>
                  </a:gsLst>
                  <a:lin ang="5400000" scaled="0"/>
                </a:gradFill>
              </a:rPr>
              <a:t>*Azure Database Migration Service is only available on Azure Database for MySQL</a:t>
            </a:r>
          </a:p>
        </p:txBody>
      </p:sp>
      <p:sp>
        <p:nvSpPr>
          <p:cNvPr id="95" name="Rectangle 94">
            <a:extLst>
              <a:ext uri="{FF2B5EF4-FFF2-40B4-BE49-F238E27FC236}">
                <a16:creationId xmlns:a16="http://schemas.microsoft.com/office/drawing/2014/main" id="{01ACE6AA-F118-459E-A269-1A7DC8C1178A}"/>
              </a:ext>
              <a:ext uri="{C183D7F6-B498-43B3-948B-1728B52AA6E4}">
                <adec:decorative xmlns:adec="http://schemas.microsoft.com/office/drawing/2017/decorative" val="1"/>
              </a:ext>
            </a:extLst>
          </p:cNvPr>
          <p:cNvSpPr/>
          <p:nvPr/>
        </p:nvSpPr>
        <p:spPr bwMode="auto">
          <a:xfrm>
            <a:off x="4268507" y="1910750"/>
            <a:ext cx="2076390" cy="296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F9630819-B246-4F6C-BEE0-C74FF72C2233}"/>
              </a:ext>
            </a:extLst>
          </p:cNvPr>
          <p:cNvSpPr txBox="1"/>
          <p:nvPr/>
        </p:nvSpPr>
        <p:spPr>
          <a:xfrm>
            <a:off x="4325509" y="1921024"/>
            <a:ext cx="202733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Recommended approach</a:t>
            </a:r>
          </a:p>
        </p:txBody>
      </p:sp>
    </p:spTree>
    <p:extLst>
      <p:ext uri="{BB962C8B-B14F-4D97-AF65-F5344CB8AC3E}">
        <p14:creationId xmlns:p14="http://schemas.microsoft.com/office/powerpoint/2010/main" val="132001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588263" y="457200"/>
            <a:ext cx="11018520" cy="553998"/>
          </a:xfrm>
        </p:spPr>
        <p:txBody>
          <a:bodyPr/>
          <a:lstStyle/>
          <a:p>
            <a:r>
              <a:rPr lang="en-US"/>
              <a:t>Resources for migration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4200" y="1435100"/>
            <a:ext cx="5005439" cy="2112053"/>
          </a:xfrm>
        </p:spPr>
        <p:txBody>
          <a:bodyPr vert="horz" wrap="square" lIns="0" tIns="0" rIns="0" bIns="0" rtlCol="0" anchor="t">
            <a:spAutoFit/>
          </a:bodyPr>
          <a:lstStyle/>
          <a:p>
            <a:pPr>
              <a:lnSpc>
                <a:spcPct val="110000"/>
              </a:lnSpc>
              <a:spcBef>
                <a:spcPts val="600"/>
              </a:spcBef>
              <a:spcAft>
                <a:spcPts val="600"/>
              </a:spcAft>
            </a:pPr>
            <a:r>
              <a:rPr lang="en-US" dirty="0"/>
              <a:t>Azure Database for MySQL Migration Guide</a:t>
            </a:r>
            <a:br>
              <a:rPr lang="en-US" dirty="0"/>
            </a:br>
            <a:r>
              <a:rPr lang="en-US" dirty="0">
                <a:hlinkClick r:id="rId3"/>
              </a:rPr>
              <a:t>https://aka.ms/mysqlmigrationguide</a:t>
            </a:r>
            <a:endParaRPr lang="en-US" dirty="0"/>
          </a:p>
          <a:p>
            <a:pPr>
              <a:lnSpc>
                <a:spcPct val="110000"/>
              </a:lnSpc>
              <a:spcBef>
                <a:spcPts val="600"/>
              </a:spcBef>
              <a:spcAft>
                <a:spcPts val="600"/>
              </a:spcAft>
            </a:pPr>
            <a:r>
              <a:rPr lang="en-US" dirty="0"/>
              <a:t>Azure Database Migration Service Migrate </a:t>
            </a:r>
            <a:br>
              <a:rPr lang="en-US" dirty="0"/>
            </a:br>
            <a:r>
              <a:rPr lang="en-US" dirty="0"/>
              <a:t>with minimum downtime</a:t>
            </a:r>
            <a:br>
              <a:rPr lang="en-US" dirty="0"/>
            </a:br>
            <a:r>
              <a:rPr lang="en-US" dirty="0">
                <a:solidFill>
                  <a:schemeClr val="accent1"/>
                </a:solidFill>
                <a:hlinkClick r:id="rId4">
                  <a:extLst>
                    <a:ext uri="{A12FA001-AC4F-418D-AE19-62706E023703}">
                      <ahyp:hlinkClr xmlns:ahyp="http://schemas.microsoft.com/office/drawing/2018/hyperlinkcolor" val="tx"/>
                    </a:ext>
                  </a:extLst>
                </a:hlinkClick>
              </a:rPr>
              <a:t>http://aka.ms/get-dms</a:t>
            </a:r>
            <a:endParaRPr lang="en-US" dirty="0">
              <a:solidFill>
                <a:schemeClr val="accent1"/>
              </a:solidFill>
            </a:endParaRPr>
          </a:p>
          <a:p>
            <a:pPr>
              <a:lnSpc>
                <a:spcPct val="110000"/>
              </a:lnSpc>
              <a:spcBef>
                <a:spcPts val="600"/>
              </a:spcBef>
              <a:spcAft>
                <a:spcPts val="600"/>
              </a:spcAft>
            </a:pPr>
            <a:endParaRPr lang="en-US" dirty="0"/>
          </a:p>
        </p:txBody>
      </p:sp>
      <p:grpSp>
        <p:nvGrpSpPr>
          <p:cNvPr id="7" name="Group 6">
            <a:extLst>
              <a:ext uri="{FF2B5EF4-FFF2-40B4-BE49-F238E27FC236}">
                <a16:creationId xmlns:a16="http://schemas.microsoft.com/office/drawing/2014/main" id="{F7E10E47-417C-B746-B8E9-8EBDC22C26E5}"/>
              </a:ext>
              <a:ext uri="{C183D7F6-B498-43B3-948B-1728B52AA6E4}">
                <adec:decorative xmlns:adec="http://schemas.microsoft.com/office/drawing/2017/decorative" val="1"/>
              </a:ext>
            </a:extLst>
          </p:cNvPr>
          <p:cNvGrpSpPr/>
          <p:nvPr/>
        </p:nvGrpSpPr>
        <p:grpSpPr>
          <a:xfrm>
            <a:off x="6711742" y="1114057"/>
            <a:ext cx="4801908" cy="4560589"/>
            <a:chOff x="6426526" y="1828109"/>
            <a:chExt cx="4801908" cy="4560589"/>
          </a:xfrm>
        </p:grpSpPr>
        <p:sp>
          <p:nvSpPr>
            <p:cNvPr id="122" name="Rectangle 121">
              <a:extLst>
                <a:ext uri="{FF2B5EF4-FFF2-40B4-BE49-F238E27FC236}">
                  <a16:creationId xmlns:a16="http://schemas.microsoft.com/office/drawing/2014/main" id="{F820502F-6181-46B4-A4B3-5C06A6C82F23}"/>
                </a:ext>
              </a:extLst>
            </p:cNvPr>
            <p:cNvSpPr/>
            <p:nvPr/>
          </p:nvSpPr>
          <p:spPr>
            <a:xfrm>
              <a:off x="9739309" y="2626912"/>
              <a:ext cx="1489125" cy="307777"/>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ea typeface="Segoe UI Semibold" charset="0"/>
                  <a:cs typeface="Segoe UI Semibold" charset="0"/>
                </a:rPr>
                <a:t>Microsoft Azure</a:t>
              </a:r>
              <a:endParaRPr kumimoji="0" lang="en-US" sz="1100" i="0" u="none" strike="noStrike" kern="1200" cap="none" spc="0" normalizeH="0" baseline="0" noProof="0">
                <a:ln>
                  <a:noFill/>
                </a:ln>
                <a:solidFill>
                  <a:prstClr val="black"/>
                </a:solidFill>
                <a:effectLst/>
                <a:uLnTx/>
                <a:uFillTx/>
                <a:ea typeface="Segoe UI Semilight" charset="0"/>
                <a:cs typeface="Segoe UI Semilight" charset="0"/>
              </a:endParaRPr>
            </a:p>
          </p:txBody>
        </p:sp>
        <p:sp>
          <p:nvSpPr>
            <p:cNvPr id="130" name="Arc 129">
              <a:extLst>
                <a:ext uri="{FF2B5EF4-FFF2-40B4-BE49-F238E27FC236}">
                  <a16:creationId xmlns:a16="http://schemas.microsoft.com/office/drawing/2014/main" id="{55F70ED0-817C-449E-8099-DB7FB52B77B5}"/>
                </a:ext>
              </a:extLst>
            </p:cNvPr>
            <p:cNvSpPr/>
            <p:nvPr/>
          </p:nvSpPr>
          <p:spPr>
            <a:xfrm flipH="1">
              <a:off x="6795833" y="2570653"/>
              <a:ext cx="3064797" cy="3019914"/>
            </a:xfrm>
            <a:custGeom>
              <a:avLst/>
              <a:gdLst>
                <a:gd name="connsiteX0" fmla="*/ 4312195 w 8112123"/>
                <a:gd name="connsiteY0" fmla="*/ 8095 h 8112126"/>
                <a:gd name="connsiteX1" fmla="*/ 8112124 w 8112123"/>
                <a:gd name="connsiteY1" fmla="*/ 4056063 h 8112126"/>
                <a:gd name="connsiteX2" fmla="*/ 4056062 w 8112123"/>
                <a:gd name="connsiteY2" fmla="*/ 4056063 h 8112126"/>
                <a:gd name="connsiteX3" fmla="*/ 4312195 w 8112123"/>
                <a:gd name="connsiteY3" fmla="*/ 8095 h 8112126"/>
                <a:gd name="connsiteX0" fmla="*/ 4312195 w 8112123"/>
                <a:gd name="connsiteY0" fmla="*/ 8095 h 8112126"/>
                <a:gd name="connsiteX1" fmla="*/ 8112124 w 8112123"/>
                <a:gd name="connsiteY1" fmla="*/ 4056063 h 8112126"/>
                <a:gd name="connsiteX0" fmla="*/ 0 w 3799929"/>
                <a:gd name="connsiteY0" fmla="*/ 0 h 4047968"/>
                <a:gd name="connsiteX1" fmla="*/ 3799929 w 3799929"/>
                <a:gd name="connsiteY1" fmla="*/ 4047968 h 4047968"/>
                <a:gd name="connsiteX2" fmla="*/ 0 w 3799929"/>
                <a:gd name="connsiteY2" fmla="*/ 0 h 4047968"/>
                <a:gd name="connsiteX0" fmla="*/ 0 w 3799929"/>
                <a:gd name="connsiteY0" fmla="*/ 0 h 4047968"/>
                <a:gd name="connsiteX1" fmla="*/ 3799929 w 3799929"/>
                <a:gd name="connsiteY1" fmla="*/ 4047968 h 4047968"/>
              </a:gdLst>
              <a:ahLst/>
              <a:cxnLst>
                <a:cxn ang="0">
                  <a:pos x="connsiteX0" y="connsiteY0"/>
                </a:cxn>
                <a:cxn ang="0">
                  <a:pos x="connsiteX1" y="connsiteY1"/>
                </a:cxn>
              </a:cxnLst>
              <a:rect l="l" t="t" r="r" b="b"/>
              <a:pathLst>
                <a:path w="3799929" h="4047968" stroke="0" extrusionOk="0">
                  <a:moveTo>
                    <a:pt x="0" y="0"/>
                  </a:moveTo>
                  <a:cubicBezTo>
                    <a:pt x="2136379" y="135178"/>
                    <a:pt x="3799929" y="1907316"/>
                    <a:pt x="3799929" y="4047968"/>
                  </a:cubicBezTo>
                  <a:lnTo>
                    <a:pt x="0" y="0"/>
                  </a:lnTo>
                  <a:close/>
                </a:path>
                <a:path w="3799929" h="4047968" fill="none">
                  <a:moveTo>
                    <a:pt x="0" y="0"/>
                  </a:moveTo>
                  <a:cubicBezTo>
                    <a:pt x="2136379" y="135178"/>
                    <a:pt x="3799929" y="1907316"/>
                    <a:pt x="3799929" y="4047968"/>
                  </a:cubicBezTo>
                </a:path>
              </a:pathLst>
            </a:cu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B3D15B64-0036-41ED-A274-4C952D4D9D61}"/>
                </a:ext>
              </a:extLst>
            </p:cNvPr>
            <p:cNvSpPr/>
            <p:nvPr/>
          </p:nvSpPr>
          <p:spPr bwMode="auto">
            <a:xfrm flipH="1">
              <a:off x="7542114" y="3609080"/>
              <a:ext cx="77223" cy="772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FDDEE184-928F-4D64-A462-3DEC9F2321AE}"/>
                </a:ext>
              </a:extLst>
            </p:cNvPr>
            <p:cNvGrpSpPr/>
            <p:nvPr/>
          </p:nvGrpSpPr>
          <p:grpSpPr>
            <a:xfrm>
              <a:off x="6795833" y="3303556"/>
              <a:ext cx="589823" cy="563297"/>
              <a:chOff x="7321527" y="2246792"/>
              <a:chExt cx="589823" cy="563297"/>
            </a:xfrm>
          </p:grpSpPr>
          <p:grpSp>
            <p:nvGrpSpPr>
              <p:cNvPr id="5" name="Group 4">
                <a:extLst>
                  <a:ext uri="{FF2B5EF4-FFF2-40B4-BE49-F238E27FC236}">
                    <a16:creationId xmlns:a16="http://schemas.microsoft.com/office/drawing/2014/main" id="{7A2C1C25-999E-46A0-8C14-E69B4D8A7AD8}"/>
                  </a:ext>
                </a:extLst>
              </p:cNvPr>
              <p:cNvGrpSpPr/>
              <p:nvPr/>
            </p:nvGrpSpPr>
            <p:grpSpPr>
              <a:xfrm>
                <a:off x="7321527" y="2246792"/>
                <a:ext cx="589823" cy="349081"/>
                <a:chOff x="7321527" y="2246792"/>
                <a:chExt cx="589823" cy="349081"/>
              </a:xfrm>
            </p:grpSpPr>
            <p:sp>
              <p:nvSpPr>
                <p:cNvPr id="59" name="Oval 19">
                  <a:extLst>
                    <a:ext uri="{FF2B5EF4-FFF2-40B4-BE49-F238E27FC236}">
                      <a16:creationId xmlns:a16="http://schemas.microsoft.com/office/drawing/2014/main" id="{B85F9763-9A17-44E7-805F-AE76B878C5A7}"/>
                    </a:ext>
                  </a:extLst>
                </p:cNvPr>
                <p:cNvSpPr>
                  <a:spLocks noChangeArrowheads="1"/>
                </p:cNvSpPr>
                <p:nvPr/>
              </p:nvSpPr>
              <p:spPr bwMode="auto">
                <a:xfrm>
                  <a:off x="7381713" y="2246792"/>
                  <a:ext cx="355099" cy="34908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20">
                  <a:extLst>
                    <a:ext uri="{FF2B5EF4-FFF2-40B4-BE49-F238E27FC236}">
                      <a16:creationId xmlns:a16="http://schemas.microsoft.com/office/drawing/2014/main" id="{7EE74B97-0ED3-496A-89A6-C7668FC77C33}"/>
                    </a:ext>
                  </a:extLst>
                </p:cNvPr>
                <p:cNvSpPr>
                  <a:spLocks/>
                </p:cNvSpPr>
                <p:nvPr/>
              </p:nvSpPr>
              <p:spPr bwMode="auto">
                <a:xfrm>
                  <a:off x="7321527" y="2463463"/>
                  <a:ext cx="589823" cy="13241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21">
                  <a:extLst>
                    <a:ext uri="{FF2B5EF4-FFF2-40B4-BE49-F238E27FC236}">
                      <a16:creationId xmlns:a16="http://schemas.microsoft.com/office/drawing/2014/main" id="{B840F49E-4918-40ED-A721-8AB3EC1D95B0}"/>
                    </a:ext>
                  </a:extLst>
                </p:cNvPr>
                <p:cNvSpPr>
                  <a:spLocks noChangeArrowheads="1"/>
                </p:cNvSpPr>
                <p:nvPr/>
              </p:nvSpPr>
              <p:spPr bwMode="auto">
                <a:xfrm>
                  <a:off x="7616437" y="2306978"/>
                  <a:ext cx="234727" cy="22870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E158487-FA39-4F2B-9935-C4A6228E1BAE}"/>
                  </a:ext>
                </a:extLst>
              </p:cNvPr>
              <p:cNvGrpSpPr/>
              <p:nvPr/>
            </p:nvGrpSpPr>
            <p:grpSpPr>
              <a:xfrm>
                <a:off x="7460397" y="2337927"/>
                <a:ext cx="302517" cy="472162"/>
                <a:chOff x="7460397" y="2337927"/>
                <a:chExt cx="302517" cy="472162"/>
              </a:xfrm>
            </p:grpSpPr>
            <p:sp>
              <p:nvSpPr>
                <p:cNvPr id="148" name="Freeform 6">
                  <a:extLst>
                    <a:ext uri="{FF2B5EF4-FFF2-40B4-BE49-F238E27FC236}">
                      <a16:creationId xmlns:a16="http://schemas.microsoft.com/office/drawing/2014/main" id="{7F1BCFCE-CE8B-403C-BA5C-8A779C54AE69}"/>
                    </a:ext>
                  </a:extLst>
                </p:cNvPr>
                <p:cNvSpPr/>
                <p:nvPr/>
              </p:nvSpPr>
              <p:spPr bwMode="auto">
                <a:xfrm>
                  <a:off x="7460397" y="2545476"/>
                  <a:ext cx="302517" cy="264613"/>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57B62E13-8132-49FF-8303-042B314F4501}"/>
                    </a:ext>
                  </a:extLst>
                </p:cNvPr>
                <p:cNvSpPr/>
                <p:nvPr/>
              </p:nvSpPr>
              <p:spPr bwMode="auto">
                <a:xfrm>
                  <a:off x="7460398" y="2337927"/>
                  <a:ext cx="302516" cy="255491"/>
                </a:xfrm>
                <a:custGeom>
                  <a:avLst/>
                  <a:gdLst>
                    <a:gd name="connsiteX0" fmla="*/ 151256 w 302516"/>
                    <a:gd name="connsiteY0" fmla="*/ 0 h 255491"/>
                    <a:gd name="connsiteX1" fmla="*/ 211667 w 302516"/>
                    <a:gd name="connsiteY1" fmla="*/ 75203 h 255491"/>
                    <a:gd name="connsiteX2" fmla="*/ 181462 w 302516"/>
                    <a:gd name="connsiteY2" fmla="*/ 75203 h 255491"/>
                    <a:gd name="connsiteX3" fmla="*/ 181462 w 302516"/>
                    <a:gd name="connsiteY3" fmla="*/ 160638 h 255491"/>
                    <a:gd name="connsiteX4" fmla="*/ 210135 w 302516"/>
                    <a:gd name="connsiteY4" fmla="*/ 162490 h 255491"/>
                    <a:gd name="connsiteX5" fmla="*/ 302516 w 302516"/>
                    <a:gd name="connsiteY5" fmla="*/ 207089 h 255491"/>
                    <a:gd name="connsiteX6" fmla="*/ 151258 w 302516"/>
                    <a:gd name="connsiteY6" fmla="*/ 255491 h 255491"/>
                    <a:gd name="connsiteX7" fmla="*/ 0 w 302516"/>
                    <a:gd name="connsiteY7" fmla="*/ 207089 h 255491"/>
                    <a:gd name="connsiteX8" fmla="*/ 92382 w 302516"/>
                    <a:gd name="connsiteY8" fmla="*/ 162490 h 255491"/>
                    <a:gd name="connsiteX9" fmla="*/ 121051 w 302516"/>
                    <a:gd name="connsiteY9" fmla="*/ 160638 h 255491"/>
                    <a:gd name="connsiteX10" fmla="*/ 121051 w 302516"/>
                    <a:gd name="connsiteY10" fmla="*/ 75203 h 255491"/>
                    <a:gd name="connsiteX11" fmla="*/ 90845 w 302516"/>
                    <a:gd name="connsiteY11" fmla="*/ 75203 h 2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516" h="255491">
                      <a:moveTo>
                        <a:pt x="151256" y="0"/>
                      </a:moveTo>
                      <a:lnTo>
                        <a:pt x="211667" y="75203"/>
                      </a:lnTo>
                      <a:lnTo>
                        <a:pt x="181462" y="75203"/>
                      </a:lnTo>
                      <a:lnTo>
                        <a:pt x="181462" y="160638"/>
                      </a:lnTo>
                      <a:lnTo>
                        <a:pt x="210135" y="162490"/>
                      </a:lnTo>
                      <a:cubicBezTo>
                        <a:pt x="264424" y="169838"/>
                        <a:pt x="302516" y="187040"/>
                        <a:pt x="302516" y="207089"/>
                      </a:cubicBezTo>
                      <a:cubicBezTo>
                        <a:pt x="302516" y="233821"/>
                        <a:pt x="234796" y="255491"/>
                        <a:pt x="151258" y="255491"/>
                      </a:cubicBezTo>
                      <a:cubicBezTo>
                        <a:pt x="67720" y="255491"/>
                        <a:pt x="0" y="233821"/>
                        <a:pt x="0" y="207089"/>
                      </a:cubicBezTo>
                      <a:cubicBezTo>
                        <a:pt x="0" y="187040"/>
                        <a:pt x="38092" y="169838"/>
                        <a:pt x="92382" y="162490"/>
                      </a:cubicBezTo>
                      <a:lnTo>
                        <a:pt x="121051" y="160638"/>
                      </a:lnTo>
                      <a:lnTo>
                        <a:pt x="121051" y="75203"/>
                      </a:lnTo>
                      <a:lnTo>
                        <a:pt x="90845" y="75203"/>
                      </a:lnTo>
                      <a:close/>
                    </a:path>
                  </a:pathLst>
                </a:custGeom>
                <a:solidFill>
                  <a:schemeClr val="accent1"/>
                </a:solidFill>
                <a:ln w="12700" cap="rnd">
                  <a:solidFill>
                    <a:schemeClr val="bg1"/>
                  </a:solidFill>
                  <a:miter lim="800000"/>
                  <a:headEnd/>
                  <a:tailEnd/>
                </a:ln>
                <a:effectLst/>
              </p:spPr>
              <p:txBody>
                <a:bodyPr wrap="square" rtlCol="0" anchor="ctr">
                  <a:no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sp>
          <p:nvSpPr>
            <p:cNvPr id="29" name="Rectangle 28">
              <a:extLst>
                <a:ext uri="{FF2B5EF4-FFF2-40B4-BE49-F238E27FC236}">
                  <a16:creationId xmlns:a16="http://schemas.microsoft.com/office/drawing/2014/main" id="{7FF9806F-1ADC-4754-8C8C-442FBBEA0348}"/>
                </a:ext>
              </a:extLst>
            </p:cNvPr>
            <p:cNvSpPr/>
            <p:nvPr/>
          </p:nvSpPr>
          <p:spPr>
            <a:xfrm>
              <a:off x="7215181" y="5865478"/>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ea typeface="Segoe UI Semibold" charset="0"/>
                  <a:cs typeface="Segoe UI Semibold" charset="0"/>
                </a:rPr>
                <a:t>On-premises workloads</a:t>
              </a:r>
              <a:endParaRPr kumimoji="0" lang="en-US" sz="1100" i="0" u="none" strike="noStrike" kern="1200" cap="none" spc="0" normalizeH="0" baseline="0" noProof="0">
                <a:ln>
                  <a:noFill/>
                </a:ln>
                <a:solidFill>
                  <a:prstClr val="black"/>
                </a:solidFill>
                <a:effectLst/>
                <a:uLnTx/>
                <a:uFillTx/>
                <a:ea typeface="Segoe UI Semilight" charset="0"/>
                <a:cs typeface="Segoe UI Semilight" charset="0"/>
              </a:endParaRPr>
            </a:p>
          </p:txBody>
        </p:sp>
        <p:sp>
          <p:nvSpPr>
            <p:cNvPr id="30" name="Rectangle 29">
              <a:extLst>
                <a:ext uri="{FF2B5EF4-FFF2-40B4-BE49-F238E27FC236}">
                  <a16:creationId xmlns:a16="http://schemas.microsoft.com/office/drawing/2014/main" id="{0C7EB5C8-0832-4938-9DD3-FB001556A686}"/>
                </a:ext>
              </a:extLst>
            </p:cNvPr>
            <p:cNvSpPr/>
            <p:nvPr/>
          </p:nvSpPr>
          <p:spPr>
            <a:xfrm>
              <a:off x="7724900" y="3454627"/>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ea typeface="Segoe UI Semibold" charset="0"/>
                  <a:cs typeface="Segoe UI Semibold" charset="0"/>
                </a:rPr>
                <a:t>Azure Database Migration Service </a:t>
              </a:r>
              <a:endParaRPr kumimoji="0" lang="en-US" sz="1100" i="0" u="none" strike="noStrike" kern="1200" cap="none" spc="0" normalizeH="0" baseline="0" noProof="0">
                <a:ln>
                  <a:noFill/>
                </a:ln>
                <a:solidFill>
                  <a:prstClr val="black"/>
                </a:solidFill>
                <a:effectLst/>
                <a:uLnTx/>
                <a:uFillTx/>
                <a:ea typeface="Segoe UI Semilight" charset="0"/>
                <a:cs typeface="Segoe UI Semilight" charset="0"/>
              </a:endParaRPr>
            </a:p>
          </p:txBody>
        </p:sp>
        <p:grpSp>
          <p:nvGrpSpPr>
            <p:cNvPr id="28" name="Group 27">
              <a:extLst>
                <a:ext uri="{FF2B5EF4-FFF2-40B4-BE49-F238E27FC236}">
                  <a16:creationId xmlns:a16="http://schemas.microsoft.com/office/drawing/2014/main" id="{C5067D6B-8B26-4367-8AB0-DA65BF2D5810}"/>
                </a:ext>
              </a:extLst>
            </p:cNvPr>
            <p:cNvGrpSpPr/>
            <p:nvPr/>
          </p:nvGrpSpPr>
          <p:grpSpPr>
            <a:xfrm>
              <a:off x="6426526" y="5748235"/>
              <a:ext cx="716233" cy="556429"/>
              <a:chOff x="4629192" y="2336515"/>
              <a:chExt cx="716233" cy="556429"/>
            </a:xfrm>
          </p:grpSpPr>
          <p:sp>
            <p:nvSpPr>
              <p:cNvPr id="31" name="Rectangle 30">
                <a:extLst>
                  <a:ext uri="{FF2B5EF4-FFF2-40B4-BE49-F238E27FC236}">
                    <a16:creationId xmlns:a16="http://schemas.microsoft.com/office/drawing/2014/main" id="{B784FB43-8425-4B41-9A1B-5D127C43730E}"/>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54FB7A9A-155A-479B-B075-4B14F49E9F0B}"/>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D497FD5C-2028-463A-9219-49BF81CCB6A1}"/>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7FA8F2-15F8-462F-A9CE-A1C68A9F9172}"/>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4E66AFF-50E0-431D-A9E1-157818BFEBFE}"/>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523FC9BA-81E0-4C5A-87C1-EAAA918C1ED5}"/>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AC3297C3-E80D-49DD-A036-A8A727B8C53E}"/>
                </a:ext>
              </a:extLst>
            </p:cNvPr>
            <p:cNvGrpSpPr/>
            <p:nvPr/>
          </p:nvGrpSpPr>
          <p:grpSpPr>
            <a:xfrm>
              <a:off x="10122953" y="2193867"/>
              <a:ext cx="589823" cy="349081"/>
              <a:chOff x="944563" y="1663701"/>
              <a:chExt cx="155575" cy="92075"/>
            </a:xfrm>
            <a:solidFill>
              <a:schemeClr val="accent1"/>
            </a:solidFill>
          </p:grpSpPr>
          <p:sp>
            <p:nvSpPr>
              <p:cNvPr id="41" name="Oval 19">
                <a:extLst>
                  <a:ext uri="{FF2B5EF4-FFF2-40B4-BE49-F238E27FC236}">
                    <a16:creationId xmlns:a16="http://schemas.microsoft.com/office/drawing/2014/main" id="{9B8F1414-F74A-4521-B373-5D962A82B338}"/>
                  </a:ext>
                </a:extLst>
              </p:cNvPr>
              <p:cNvSpPr>
                <a:spLocks noChangeArrowheads="1"/>
              </p:cNvSpPr>
              <p:nvPr/>
            </p:nvSpPr>
            <p:spPr bwMode="auto">
              <a:xfrm>
                <a:off x="960438" y="1663701"/>
                <a:ext cx="93663" cy="920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0">
                <a:extLst>
                  <a:ext uri="{FF2B5EF4-FFF2-40B4-BE49-F238E27FC236}">
                    <a16:creationId xmlns:a16="http://schemas.microsoft.com/office/drawing/2014/main" id="{12F41E3E-DD39-4A18-A27F-5E96748761C9}"/>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1">
                <a:extLst>
                  <a:ext uri="{FF2B5EF4-FFF2-40B4-BE49-F238E27FC236}">
                    <a16:creationId xmlns:a16="http://schemas.microsoft.com/office/drawing/2014/main" id="{7A3020D0-AA8D-4A43-B767-CDE857226B4E}"/>
                  </a:ext>
                </a:extLst>
              </p:cNvPr>
              <p:cNvSpPr>
                <a:spLocks noChangeArrowheads="1"/>
              </p:cNvSpPr>
              <p:nvPr/>
            </p:nvSpPr>
            <p:spPr bwMode="auto">
              <a:xfrm>
                <a:off x="1022350" y="1679576"/>
                <a:ext cx="61913" cy="603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5" name="Picture 44">
              <a:extLst>
                <a:ext uri="{FF2B5EF4-FFF2-40B4-BE49-F238E27FC236}">
                  <a16:creationId xmlns:a16="http://schemas.microsoft.com/office/drawing/2014/main" id="{7DF96008-1BF4-4FD8-B8E9-CF00658AFDEE}"/>
                </a:ext>
              </a:extLst>
            </p:cNvPr>
            <p:cNvPicPr>
              <a:picLocks noChangeAspect="1"/>
            </p:cNvPicPr>
            <p:nvPr/>
          </p:nvPicPr>
          <p:blipFill>
            <a:blip r:embed="rId5">
              <a:lum bright="100000"/>
            </a:blip>
            <a:stretch>
              <a:fillRect/>
            </a:stretch>
          </p:blipFill>
          <p:spPr>
            <a:xfrm>
              <a:off x="9625021" y="2025287"/>
              <a:ext cx="351874" cy="230301"/>
            </a:xfrm>
            <a:prstGeom prst="rect">
              <a:avLst/>
            </a:prstGeom>
          </p:spPr>
        </p:pic>
        <p:sp>
          <p:nvSpPr>
            <p:cNvPr id="46" name="TextBox 45">
              <a:extLst>
                <a:ext uri="{FF2B5EF4-FFF2-40B4-BE49-F238E27FC236}">
                  <a16:creationId xmlns:a16="http://schemas.microsoft.com/office/drawing/2014/main" id="{95E8ABDF-62C4-47C4-857F-8D5368788919}"/>
                </a:ext>
              </a:extLst>
            </p:cNvPr>
            <p:cNvSpPr txBox="1"/>
            <p:nvPr/>
          </p:nvSpPr>
          <p:spPr>
            <a:xfrm>
              <a:off x="9545080" y="1828109"/>
              <a:ext cx="431949" cy="55399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spTree>
    <p:extLst>
      <p:ext uri="{BB962C8B-B14F-4D97-AF65-F5344CB8AC3E}">
        <p14:creationId xmlns:p14="http://schemas.microsoft.com/office/powerpoint/2010/main" val="3956812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39EF83E-95FE-4ACB-9960-8F00D4D1A05C}"/>
              </a:ext>
            </a:extLst>
          </p:cNvPr>
          <p:cNvSpPr>
            <a:spLocks noGrp="1"/>
          </p:cNvSpPr>
          <p:nvPr>
            <p:ph type="title"/>
          </p:nvPr>
        </p:nvSpPr>
        <p:spPr>
          <a:xfrm>
            <a:off x="588263" y="457200"/>
            <a:ext cx="11018520" cy="692497"/>
          </a:xfrm>
        </p:spPr>
        <p:txBody>
          <a:bodyPr/>
          <a:lstStyle/>
          <a:p>
            <a:pPr marL="0" marR="0" lvl="0" indent="0" defTabSz="932742" rtl="0" eaLnBrk="1" fontAlgn="auto" latinLnBrk="0" hangingPunct="1">
              <a:lnSpc>
                <a:spcPct val="90000"/>
              </a:lnSpc>
              <a:spcBef>
                <a:spcPct val="0"/>
              </a:spcBef>
              <a:spcAft>
                <a:spcPts val="0"/>
              </a:spcAft>
              <a:tabLst/>
              <a:defRPr/>
            </a:pPr>
            <a:r>
              <a:rPr lang="en-US" sz="3200" dirty="0">
                <a:solidFill>
                  <a:schemeClr val="tx1"/>
                </a:solidFill>
                <a:latin typeface="Segoe UI Semibold"/>
              </a:rPr>
              <a:t>Open-source on Azure </a:t>
            </a:r>
            <a:br>
              <a:rPr kumimoji="0" lang="en-US" sz="4000" b="0" i="0" u="none" strike="noStrike" kern="1200" cap="none" spc="-50" normalizeH="0" baseline="0" noProof="0" dirty="0">
                <a:ln w="3175">
                  <a:noFill/>
                </a:ln>
                <a:solidFill>
                  <a:schemeClr val="tx1"/>
                </a:solidFill>
                <a:effectLst/>
                <a:uLnTx/>
                <a:uFillTx/>
                <a:latin typeface="Segoe UI Semibold"/>
                <a:ea typeface="+mn-ea"/>
                <a:cs typeface="Segoe UI Semibold" panose="020B0702040204020203" pitchFamily="34" charset="0"/>
              </a:rPr>
            </a:br>
            <a:r>
              <a:rPr kumimoji="0" lang="en-US" sz="1800" b="0" i="0" u="none" strike="noStrike" kern="1200" cap="none" spc="0" normalizeH="0" baseline="0" noProof="0" dirty="0">
                <a:ln w="3175">
                  <a:noFill/>
                </a:ln>
                <a:solidFill>
                  <a:schemeClr val="accent1"/>
                </a:solidFill>
                <a:effectLst/>
                <a:uLnTx/>
                <a:uFillTx/>
                <a:ea typeface="+mn-ea"/>
                <a:cs typeface="Segoe UI Semibold" panose="020B0702040204020203" pitchFamily="34" charset="0"/>
              </a:rPr>
              <a:t>Run your applications your way</a:t>
            </a:r>
            <a:r>
              <a:rPr kumimoji="0" lang="en-US" sz="1800" b="0" i="0" u="none" strike="noStrike" kern="1200" cap="none" spc="0" normalizeH="0" noProof="0" dirty="0">
                <a:ln w="3175">
                  <a:noFill/>
                </a:ln>
                <a:solidFill>
                  <a:schemeClr val="accent1"/>
                </a:solidFill>
                <a:effectLst/>
                <a:uLnTx/>
                <a:uFillTx/>
                <a:ea typeface="+mn-ea"/>
                <a:cs typeface="Segoe UI Semibold" panose="020B0702040204020203" pitchFamily="34" charset="0"/>
              </a:rPr>
              <a:t> </a:t>
            </a:r>
            <a:r>
              <a:rPr kumimoji="0" lang="en-US" sz="1800" b="0" i="0" u="none" strike="noStrike" kern="1200" cap="none" spc="0" normalizeH="0" baseline="0" noProof="0" dirty="0">
                <a:ln w="3175">
                  <a:noFill/>
                </a:ln>
                <a:solidFill>
                  <a:schemeClr val="accent1"/>
                </a:solidFill>
                <a:effectLst/>
                <a:uLnTx/>
                <a:uFillTx/>
                <a:ea typeface="+mn-ea"/>
                <a:cs typeface="Segoe UI Semibold" panose="020B0702040204020203" pitchFamily="34" charset="0"/>
              </a:rPr>
              <a:t>while optimizing IT costs</a:t>
            </a:r>
          </a:p>
        </p:txBody>
      </p:sp>
      <p:sp>
        <p:nvSpPr>
          <p:cNvPr id="22" name="Rectangle 21" descr="Collaboration&#10;Attract and retain the best talent&#10;with tools developers know and love&#10;">
            <a:extLst>
              <a:ext uri="{FF2B5EF4-FFF2-40B4-BE49-F238E27FC236}">
                <a16:creationId xmlns:a16="http://schemas.microsoft.com/office/drawing/2014/main" id="{C5A1D28C-AB1C-4185-9887-5267338CE7BB}"/>
              </a:ext>
            </a:extLst>
          </p:cNvPr>
          <p:cNvSpPr/>
          <p:nvPr/>
        </p:nvSpPr>
        <p:spPr bwMode="auto">
          <a:xfrm>
            <a:off x="1058736" y="2609738"/>
            <a:ext cx="1645920" cy="11079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638"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t>Linux on</a:t>
            </a:r>
            <a:r>
              <a:rPr kumimoji="0" lang="en-US" sz="1200" b="1" i="0" u="none" strike="noStrike" kern="1200" cap="none" spc="0" normalizeH="0" noProof="0" dirty="0">
                <a:ln>
                  <a:noFill/>
                </a:ln>
                <a:effectLst/>
                <a:uLnTx/>
                <a:uFillTx/>
                <a:latin typeface="Segoe UI Semibold"/>
                <a:ea typeface="Segoe UI Semibold" charset="0"/>
                <a:cs typeface="Segoe UI Semibold" charset="0"/>
              </a:rPr>
              <a:t> </a:t>
            </a:r>
            <a: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t>Azure—fastest</a:t>
            </a:r>
            <a:b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br>
            <a: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t>growing platform</a:t>
            </a:r>
            <a:b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br>
            <a:r>
              <a:rPr kumimoji="0" lang="en-US" sz="1200" b="1" i="0" u="none" strike="noStrike" kern="1200" cap="none" spc="0" normalizeH="0" baseline="0" noProof="0" dirty="0">
                <a:ln>
                  <a:noFill/>
                </a:ln>
                <a:effectLst/>
                <a:uLnTx/>
                <a:uFillTx/>
                <a:latin typeface="Segoe UI Semibold"/>
                <a:ea typeface="Segoe UI Semibold" charset="0"/>
                <a:cs typeface="Segoe UI Semibold" charset="0"/>
              </a:rPr>
              <a:t>on Azure</a:t>
            </a:r>
          </a:p>
        </p:txBody>
      </p:sp>
      <p:sp>
        <p:nvSpPr>
          <p:cNvPr id="23" name="Rectangle 22">
            <a:extLst>
              <a:ext uri="{FF2B5EF4-FFF2-40B4-BE49-F238E27FC236}">
                <a16:creationId xmlns:a16="http://schemas.microsoft.com/office/drawing/2014/main" id="{9AFCDE45-5B0E-4A12-9F8A-92184812F7BE}"/>
              </a:ext>
            </a:extLst>
          </p:cNvPr>
          <p:cNvSpPr/>
          <p:nvPr/>
        </p:nvSpPr>
        <p:spPr bwMode="auto">
          <a:xfrm>
            <a:off x="1058736" y="4596167"/>
            <a:ext cx="1645920" cy="6924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638"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Semibold"/>
                <a:ea typeface="+mn-ea"/>
                <a:cs typeface="Segoe UI Semibold" charset="0"/>
              </a:rPr>
              <a:t>Flexibility</a:t>
            </a:r>
            <a:r>
              <a:rPr kumimoji="0" lang="en-US" sz="1200" b="1" i="0" u="none" strike="noStrike" kern="1200" cap="none" spc="0" normalizeH="0" noProof="0" dirty="0">
                <a:ln>
                  <a:noFill/>
                </a:ln>
                <a:effectLst/>
                <a:uLnTx/>
                <a:uFillTx/>
                <a:latin typeface="Segoe UI Semibold"/>
                <a:ea typeface="+mn-ea"/>
                <a:cs typeface="Segoe UI Semibold" charset="0"/>
              </a:rPr>
              <a:t> </a:t>
            </a:r>
            <a:r>
              <a:rPr kumimoji="0" lang="en-US" sz="1200" b="1" i="0" u="none" strike="noStrike" kern="1200" cap="none" spc="0" normalizeH="0" baseline="0" noProof="0" dirty="0">
                <a:ln>
                  <a:noFill/>
                </a:ln>
                <a:effectLst/>
                <a:uLnTx/>
                <a:uFillTx/>
                <a:latin typeface="Segoe UI Semibold"/>
                <a:ea typeface="+mn-ea"/>
                <a:cs typeface="Segoe UI Semibold" charset="0"/>
              </a:rPr>
              <a:t>of choice</a:t>
            </a:r>
            <a:br>
              <a:rPr kumimoji="0" lang="en-US" sz="1200" b="1" i="0" u="none" strike="noStrike" kern="1200" cap="none" spc="0" normalizeH="0" baseline="0" noProof="0" dirty="0">
                <a:ln>
                  <a:noFill/>
                </a:ln>
                <a:effectLst/>
                <a:uLnTx/>
                <a:uFillTx/>
                <a:latin typeface="Segoe UI Semibold"/>
                <a:ea typeface="+mn-ea"/>
                <a:cs typeface="Segoe UI Semibold" charset="0"/>
              </a:rPr>
            </a:br>
            <a:r>
              <a:rPr kumimoji="0" lang="en-US" sz="1200" b="1" i="0" u="none" strike="noStrike" kern="1200" cap="none" spc="0" normalizeH="0" baseline="0" noProof="0" dirty="0">
                <a:ln>
                  <a:noFill/>
                </a:ln>
                <a:effectLst/>
                <a:uLnTx/>
                <a:uFillTx/>
                <a:latin typeface="Segoe UI Semibold"/>
                <a:ea typeface="+mn-ea"/>
                <a:cs typeface="Segoe UI Semibold" charset="0"/>
              </a:rPr>
              <a:t>for modern </a:t>
            </a:r>
            <a:br>
              <a:rPr kumimoji="0" lang="en-US" sz="1200" b="1" i="0" u="none" strike="noStrike" kern="1200" cap="none" spc="0" normalizeH="0" baseline="0" noProof="0" dirty="0">
                <a:ln>
                  <a:noFill/>
                </a:ln>
                <a:effectLst/>
                <a:uLnTx/>
                <a:uFillTx/>
                <a:latin typeface="Segoe UI Semibold"/>
                <a:ea typeface="+mn-ea"/>
                <a:cs typeface="Segoe UI Semibold" charset="0"/>
              </a:rPr>
            </a:br>
            <a:r>
              <a:rPr kumimoji="0" lang="en-US" sz="1200" b="1" i="0" u="none" strike="noStrike" kern="1200" cap="none" spc="0" normalizeH="0" baseline="0" noProof="0" dirty="0">
                <a:ln>
                  <a:noFill/>
                </a:ln>
                <a:effectLst/>
                <a:uLnTx/>
                <a:uFillTx/>
                <a:latin typeface="Segoe UI Semibold"/>
                <a:ea typeface="+mn-ea"/>
                <a:cs typeface="Segoe UI Semibold" charset="0"/>
              </a:rPr>
              <a:t>app development</a:t>
            </a:r>
          </a:p>
        </p:txBody>
      </p:sp>
      <p:sp>
        <p:nvSpPr>
          <p:cNvPr id="24" name="Rectangle 23">
            <a:extLst>
              <a:ext uri="{FF2B5EF4-FFF2-40B4-BE49-F238E27FC236}">
                <a16:creationId xmlns:a16="http://schemas.microsoft.com/office/drawing/2014/main" id="{2A16EAFA-37F2-4F22-A4B5-B0CEEB519F45}"/>
              </a:ext>
            </a:extLst>
          </p:cNvPr>
          <p:cNvSpPr/>
          <p:nvPr/>
        </p:nvSpPr>
        <p:spPr bwMode="auto">
          <a:xfrm>
            <a:off x="9487344" y="2748842"/>
            <a:ext cx="1645920" cy="516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638"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Semibold"/>
                <a:ea typeface="+mn-ea"/>
                <a:cs typeface="Segoe UI Semibold" charset="0"/>
              </a:rPr>
              <a:t>Access enterprise-ready databases and analytics</a:t>
            </a:r>
          </a:p>
        </p:txBody>
      </p:sp>
      <p:sp>
        <p:nvSpPr>
          <p:cNvPr id="25" name="Rectangle 24">
            <a:extLst>
              <a:ext uri="{FF2B5EF4-FFF2-40B4-BE49-F238E27FC236}">
                <a16:creationId xmlns:a16="http://schemas.microsoft.com/office/drawing/2014/main" id="{E64417A6-D55A-4BBB-AB15-908F471F8AD2}"/>
              </a:ext>
            </a:extLst>
          </p:cNvPr>
          <p:cNvSpPr/>
          <p:nvPr/>
        </p:nvSpPr>
        <p:spPr bwMode="auto">
          <a:xfrm>
            <a:off x="9168293" y="4841794"/>
            <a:ext cx="2438490" cy="4839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638"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Semibold"/>
                <a:ea typeface="+mn-ea"/>
                <a:cs typeface="Segoe UI Semibold" charset="0"/>
              </a:rPr>
              <a:t>Optimize </a:t>
            </a:r>
            <a:br>
              <a:rPr kumimoji="0" lang="en-US" sz="1200" b="1" i="0" u="none" strike="noStrike" kern="1200" cap="none" spc="0" normalizeH="0" baseline="0" noProof="0" dirty="0">
                <a:ln>
                  <a:noFill/>
                </a:ln>
                <a:effectLst/>
                <a:uLnTx/>
                <a:uFillTx/>
                <a:latin typeface="Segoe UI Semibold"/>
                <a:ea typeface="+mn-ea"/>
                <a:cs typeface="Segoe UI Semibold" charset="0"/>
              </a:rPr>
            </a:br>
            <a:r>
              <a:rPr kumimoji="0" lang="en-US" sz="1200" b="1" i="0" u="none" strike="noStrike" kern="1200" cap="none" spc="0" normalizeH="0" baseline="0" noProof="0" dirty="0">
                <a:ln>
                  <a:noFill/>
                </a:ln>
                <a:effectLst/>
                <a:uLnTx/>
                <a:uFillTx/>
                <a:latin typeface="Segoe UI Semibold"/>
                <a:ea typeface="+mn-ea"/>
                <a:cs typeface="Segoe UI Semibold" charset="0"/>
              </a:rPr>
              <a:t>Machine</a:t>
            </a:r>
            <a:r>
              <a:rPr kumimoji="0" lang="en-US" sz="1200" b="1" i="0" u="none" strike="noStrike" kern="1200" cap="none" spc="0" normalizeH="0" noProof="0" dirty="0">
                <a:ln>
                  <a:noFill/>
                </a:ln>
                <a:effectLst/>
                <a:uLnTx/>
                <a:uFillTx/>
                <a:latin typeface="Segoe UI Semibold"/>
                <a:ea typeface="+mn-ea"/>
                <a:cs typeface="Segoe UI Semibold" charset="0"/>
              </a:rPr>
              <a:t> </a:t>
            </a:r>
            <a:r>
              <a:rPr kumimoji="0" lang="en-US" sz="1200" b="1" i="0" u="none" strike="noStrike" kern="1200" cap="none" spc="0" normalizeH="0" baseline="0" noProof="0" dirty="0">
                <a:ln>
                  <a:noFill/>
                </a:ln>
                <a:effectLst/>
                <a:uLnTx/>
                <a:uFillTx/>
                <a:latin typeface="Segoe UI Semibold"/>
                <a:ea typeface="+mn-ea"/>
                <a:cs typeface="Segoe UI Semibold" charset="0"/>
              </a:rPr>
              <a:t>Learning</a:t>
            </a:r>
          </a:p>
        </p:txBody>
      </p:sp>
      <p:grpSp>
        <p:nvGrpSpPr>
          <p:cNvPr id="35" name="Group 34">
            <a:extLst>
              <a:ext uri="{FF2B5EF4-FFF2-40B4-BE49-F238E27FC236}">
                <a16:creationId xmlns:a16="http://schemas.microsoft.com/office/drawing/2014/main" id="{A91A580F-595E-43EF-8E65-3AB93DAA0684}"/>
              </a:ext>
              <a:ext uri="{C183D7F6-B498-43B3-948B-1728B52AA6E4}">
                <adec:decorative xmlns:adec="http://schemas.microsoft.com/office/drawing/2017/decorative" val="1"/>
              </a:ext>
            </a:extLst>
          </p:cNvPr>
          <p:cNvGrpSpPr/>
          <p:nvPr/>
        </p:nvGrpSpPr>
        <p:grpSpPr>
          <a:xfrm>
            <a:off x="1187663" y="3711530"/>
            <a:ext cx="1393820" cy="699787"/>
            <a:chOff x="3867782" y="2480629"/>
            <a:chExt cx="1595811" cy="801199"/>
          </a:xfrm>
        </p:grpSpPr>
        <p:cxnSp>
          <p:nvCxnSpPr>
            <p:cNvPr id="36" name="Straight Connector 35">
              <a:extLst>
                <a:ext uri="{FF2B5EF4-FFF2-40B4-BE49-F238E27FC236}">
                  <a16:creationId xmlns:a16="http://schemas.microsoft.com/office/drawing/2014/main" id="{E805C523-8812-4AFA-9D47-65C05F9F19C4}"/>
                </a:ext>
              </a:extLst>
            </p:cNvPr>
            <p:cNvCxnSpPr>
              <a:cxnSpLocks/>
            </p:cNvCxnSpPr>
            <p:nvPr/>
          </p:nvCxnSpPr>
          <p:spPr>
            <a:xfrm rot="2700000">
              <a:off x="5062993" y="2714640"/>
              <a:ext cx="1" cy="333176"/>
            </a:xfrm>
            <a:prstGeom prst="line">
              <a:avLst/>
            </a:prstGeom>
            <a:solidFill>
              <a:schemeClr val="bg1"/>
            </a:solidFill>
            <a:ln w="12700" cap="sq">
              <a:solidFill>
                <a:schemeClr val="accent1"/>
              </a:solidFill>
              <a:prstDash val="solid"/>
              <a:miter lim="800000"/>
              <a:headEnd/>
              <a:tailEnd/>
            </a:ln>
          </p:spPr>
        </p:cxnSp>
        <p:cxnSp>
          <p:nvCxnSpPr>
            <p:cNvPr id="37" name="Straight Connector 36">
              <a:extLst>
                <a:ext uri="{FF2B5EF4-FFF2-40B4-BE49-F238E27FC236}">
                  <a16:creationId xmlns:a16="http://schemas.microsoft.com/office/drawing/2014/main" id="{B5E965E0-65CC-4A25-AECD-3318F0124C1E}"/>
                </a:ext>
              </a:extLst>
            </p:cNvPr>
            <p:cNvCxnSpPr>
              <a:cxnSpLocks/>
            </p:cNvCxnSpPr>
            <p:nvPr/>
          </p:nvCxnSpPr>
          <p:spPr>
            <a:xfrm rot="18900000" flipH="1">
              <a:off x="4665687" y="2714641"/>
              <a:ext cx="1" cy="333176"/>
            </a:xfrm>
            <a:prstGeom prst="line">
              <a:avLst/>
            </a:prstGeom>
            <a:solidFill>
              <a:schemeClr val="bg1"/>
            </a:solidFill>
            <a:ln w="12700" cap="sq">
              <a:solidFill>
                <a:schemeClr val="accent1"/>
              </a:solidFill>
              <a:prstDash val="solid"/>
              <a:miter lim="800000"/>
              <a:headEnd/>
              <a:tailEnd/>
            </a:ln>
          </p:spPr>
        </p:cxnSp>
        <p:cxnSp>
          <p:nvCxnSpPr>
            <p:cNvPr id="38" name="Straight Connector 37">
              <a:extLst>
                <a:ext uri="{FF2B5EF4-FFF2-40B4-BE49-F238E27FC236}">
                  <a16:creationId xmlns:a16="http://schemas.microsoft.com/office/drawing/2014/main" id="{4CCABA5A-1041-4C12-B37F-A5B0B7FF4733}"/>
                </a:ext>
              </a:extLst>
            </p:cNvPr>
            <p:cNvCxnSpPr>
              <a:cxnSpLocks/>
            </p:cNvCxnSpPr>
            <p:nvPr/>
          </p:nvCxnSpPr>
          <p:spPr>
            <a:xfrm rot="2700000">
              <a:off x="4268381" y="2714640"/>
              <a:ext cx="1" cy="333176"/>
            </a:xfrm>
            <a:prstGeom prst="line">
              <a:avLst/>
            </a:prstGeom>
            <a:solidFill>
              <a:schemeClr val="bg1"/>
            </a:solidFill>
            <a:ln w="12700" cap="sq">
              <a:solidFill>
                <a:schemeClr val="accent1"/>
              </a:solidFill>
              <a:prstDash val="solid"/>
              <a:miter lim="800000"/>
              <a:headEnd/>
              <a:tailEnd/>
            </a:ln>
          </p:spPr>
        </p:cxnSp>
        <p:sp>
          <p:nvSpPr>
            <p:cNvPr id="39" name="Oval 38">
              <a:extLst>
                <a:ext uri="{FF2B5EF4-FFF2-40B4-BE49-F238E27FC236}">
                  <a16:creationId xmlns:a16="http://schemas.microsoft.com/office/drawing/2014/main" id="{DCFA7114-EB10-4EFE-8410-C5DB139BC648}"/>
                </a:ext>
              </a:extLst>
            </p:cNvPr>
            <p:cNvSpPr/>
            <p:nvPr/>
          </p:nvSpPr>
          <p:spPr bwMode="auto">
            <a:xfrm rot="2700000">
              <a:off x="3867782" y="2877934"/>
              <a:ext cx="403893" cy="403893"/>
            </a:xfrm>
            <a:prstGeom prst="ellipse">
              <a:avLst/>
            </a:pr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sp>
          <p:nvSpPr>
            <p:cNvPr id="40" name="Oval 39">
              <a:extLst>
                <a:ext uri="{FF2B5EF4-FFF2-40B4-BE49-F238E27FC236}">
                  <a16:creationId xmlns:a16="http://schemas.microsoft.com/office/drawing/2014/main" id="{A2F3230D-07D6-4261-A952-B8747DAF68E0}"/>
                </a:ext>
              </a:extLst>
            </p:cNvPr>
            <p:cNvSpPr/>
            <p:nvPr/>
          </p:nvSpPr>
          <p:spPr bwMode="auto">
            <a:xfrm rot="2700000">
              <a:off x="4265088" y="2480629"/>
              <a:ext cx="403893" cy="403893"/>
            </a:xfrm>
            <a:prstGeom prst="ellipse">
              <a:avLst/>
            </a:pr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sp>
          <p:nvSpPr>
            <p:cNvPr id="41" name="Oval 40">
              <a:extLst>
                <a:ext uri="{FF2B5EF4-FFF2-40B4-BE49-F238E27FC236}">
                  <a16:creationId xmlns:a16="http://schemas.microsoft.com/office/drawing/2014/main" id="{057EB53C-0AF9-4ABC-BC98-EDBB498E1981}"/>
                </a:ext>
              </a:extLst>
            </p:cNvPr>
            <p:cNvSpPr/>
            <p:nvPr/>
          </p:nvSpPr>
          <p:spPr bwMode="auto">
            <a:xfrm flipH="1">
              <a:off x="4662394" y="2877935"/>
              <a:ext cx="403893" cy="403893"/>
            </a:xfrm>
            <a:prstGeom prst="ellipse">
              <a:avLst/>
            </a:pr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sp>
          <p:nvSpPr>
            <p:cNvPr id="42" name="Oval 41">
              <a:extLst>
                <a:ext uri="{FF2B5EF4-FFF2-40B4-BE49-F238E27FC236}">
                  <a16:creationId xmlns:a16="http://schemas.microsoft.com/office/drawing/2014/main" id="{AEB2C89F-F76A-44B2-8A0A-D0610C2D76AE}"/>
                </a:ext>
              </a:extLst>
            </p:cNvPr>
            <p:cNvSpPr/>
            <p:nvPr/>
          </p:nvSpPr>
          <p:spPr bwMode="auto">
            <a:xfrm rot="2700000">
              <a:off x="5059700" y="2480629"/>
              <a:ext cx="403893" cy="403893"/>
            </a:xfrm>
            <a:prstGeom prst="ellipse">
              <a:avLst/>
            </a:pr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pic>
          <p:nvPicPr>
            <p:cNvPr id="43" name="Picture 42">
              <a:extLst>
                <a:ext uri="{FF2B5EF4-FFF2-40B4-BE49-F238E27FC236}">
                  <a16:creationId xmlns:a16="http://schemas.microsoft.com/office/drawing/2014/main" id="{A4DE3D19-F9B7-4B9D-AE4B-CA0F6EA9AB82}"/>
                </a:ext>
              </a:extLst>
            </p:cNvPr>
            <p:cNvPicPr>
              <a:picLocks noChangeAspect="1"/>
            </p:cNvPicPr>
            <p:nvPr/>
          </p:nvPicPr>
          <p:blipFill>
            <a:blip r:embed="rId3"/>
            <a:stretch>
              <a:fillRect/>
            </a:stretch>
          </p:blipFill>
          <p:spPr>
            <a:xfrm>
              <a:off x="5118999" y="2543644"/>
              <a:ext cx="285296" cy="277864"/>
            </a:xfrm>
            <a:prstGeom prst="rect">
              <a:avLst/>
            </a:prstGeom>
          </p:spPr>
        </p:pic>
        <p:pic>
          <p:nvPicPr>
            <p:cNvPr id="44" name="Picture 43">
              <a:extLst>
                <a:ext uri="{FF2B5EF4-FFF2-40B4-BE49-F238E27FC236}">
                  <a16:creationId xmlns:a16="http://schemas.microsoft.com/office/drawing/2014/main" id="{B3942537-7311-4CB0-A126-384ABA873C7D}"/>
                </a:ext>
              </a:extLst>
            </p:cNvPr>
            <p:cNvPicPr>
              <a:picLocks noChangeAspect="1"/>
            </p:cNvPicPr>
            <p:nvPr/>
          </p:nvPicPr>
          <p:blipFill>
            <a:blip r:embed="rId4"/>
            <a:stretch>
              <a:fillRect/>
            </a:stretch>
          </p:blipFill>
          <p:spPr>
            <a:xfrm>
              <a:off x="4359761" y="2566853"/>
              <a:ext cx="214548" cy="231446"/>
            </a:xfrm>
            <a:prstGeom prst="rect">
              <a:avLst/>
            </a:prstGeom>
          </p:spPr>
        </p:pic>
        <p:pic>
          <p:nvPicPr>
            <p:cNvPr id="45" name="Picture 44">
              <a:extLst>
                <a:ext uri="{FF2B5EF4-FFF2-40B4-BE49-F238E27FC236}">
                  <a16:creationId xmlns:a16="http://schemas.microsoft.com/office/drawing/2014/main" id="{EAA2B4B2-BD67-47E2-A918-D513970618AC}"/>
                </a:ext>
              </a:extLst>
            </p:cNvPr>
            <p:cNvPicPr>
              <a:picLocks noChangeAspect="1"/>
            </p:cNvPicPr>
            <p:nvPr/>
          </p:nvPicPr>
          <p:blipFill rotWithShape="1">
            <a:blip r:embed="rId5"/>
            <a:srcRect l="3078" t="8181" r="65461" b="8181"/>
            <a:stretch/>
          </p:blipFill>
          <p:spPr>
            <a:xfrm>
              <a:off x="4720143" y="2926026"/>
              <a:ext cx="288396" cy="307712"/>
            </a:xfrm>
            <a:prstGeom prst="rect">
              <a:avLst/>
            </a:prstGeom>
          </p:spPr>
        </p:pic>
        <p:pic>
          <p:nvPicPr>
            <p:cNvPr id="46" name="Picture 45">
              <a:extLst>
                <a:ext uri="{FF2B5EF4-FFF2-40B4-BE49-F238E27FC236}">
                  <a16:creationId xmlns:a16="http://schemas.microsoft.com/office/drawing/2014/main" id="{055AAB19-D268-4EDF-B8FF-18FE38492A0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89305" y="2877934"/>
              <a:ext cx="360848" cy="403893"/>
            </a:xfrm>
            <a:prstGeom prst="rect">
              <a:avLst/>
            </a:prstGeom>
          </p:spPr>
        </p:pic>
      </p:grpSp>
      <p:grpSp>
        <p:nvGrpSpPr>
          <p:cNvPr id="55" name="Group 54">
            <a:extLst>
              <a:ext uri="{FF2B5EF4-FFF2-40B4-BE49-F238E27FC236}">
                <a16:creationId xmlns:a16="http://schemas.microsoft.com/office/drawing/2014/main" id="{B1265F8C-6BAA-4B89-AD2A-C5109BA5C88A}"/>
              </a:ext>
              <a:ext uri="{C183D7F6-B498-43B3-948B-1728B52AA6E4}">
                <adec:decorative xmlns:adec="http://schemas.microsoft.com/office/drawing/2017/decorative" val="1"/>
              </a:ext>
            </a:extLst>
          </p:cNvPr>
          <p:cNvGrpSpPr/>
          <p:nvPr/>
        </p:nvGrpSpPr>
        <p:grpSpPr>
          <a:xfrm>
            <a:off x="1255856" y="1896343"/>
            <a:ext cx="1263764" cy="593990"/>
            <a:chOff x="1062296" y="2599694"/>
            <a:chExt cx="1526697" cy="717573"/>
          </a:xfrm>
        </p:grpSpPr>
        <p:pic>
          <p:nvPicPr>
            <p:cNvPr id="56" name="Graphic 55">
              <a:extLst>
                <a:ext uri="{FF2B5EF4-FFF2-40B4-BE49-F238E27FC236}">
                  <a16:creationId xmlns:a16="http://schemas.microsoft.com/office/drawing/2014/main" id="{F4F3FBF4-D39B-488F-917F-97382DC417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2661" y="2607244"/>
              <a:ext cx="394729" cy="403545"/>
            </a:xfrm>
            <a:prstGeom prst="rect">
              <a:avLst/>
            </a:prstGeom>
          </p:spPr>
        </p:pic>
        <p:pic>
          <p:nvPicPr>
            <p:cNvPr id="57" name="Picture 4" descr="Linux logo and symbol, meaning, history, PNG">
              <a:extLst>
                <a:ext uri="{FF2B5EF4-FFF2-40B4-BE49-F238E27FC236}">
                  <a16:creationId xmlns:a16="http://schemas.microsoft.com/office/drawing/2014/main" id="{B465B919-822F-442E-81E8-21362FBB45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7057" y="2599694"/>
              <a:ext cx="649635" cy="717573"/>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a:extLst>
                <a:ext uri="{FF2B5EF4-FFF2-40B4-BE49-F238E27FC236}">
                  <a16:creationId xmlns:a16="http://schemas.microsoft.com/office/drawing/2014/main" id="{28AF77A1-EB81-457A-A69D-E0087C7872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296" y="2785044"/>
              <a:ext cx="269786" cy="275811"/>
            </a:xfrm>
            <a:prstGeom prst="rect">
              <a:avLst/>
            </a:prstGeom>
          </p:spPr>
        </p:pic>
        <p:pic>
          <p:nvPicPr>
            <p:cNvPr id="59" name="Graphic 58">
              <a:extLst>
                <a:ext uri="{FF2B5EF4-FFF2-40B4-BE49-F238E27FC236}">
                  <a16:creationId xmlns:a16="http://schemas.microsoft.com/office/drawing/2014/main" id="{04921009-3C14-450F-AA72-5F71978E72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742" y="2763806"/>
              <a:ext cx="496251" cy="507334"/>
            </a:xfrm>
            <a:prstGeom prst="rect">
              <a:avLst/>
            </a:prstGeom>
          </p:spPr>
        </p:pic>
      </p:grpSp>
      <p:grpSp>
        <p:nvGrpSpPr>
          <p:cNvPr id="60" name="Group 59">
            <a:extLst>
              <a:ext uri="{FF2B5EF4-FFF2-40B4-BE49-F238E27FC236}">
                <a16:creationId xmlns:a16="http://schemas.microsoft.com/office/drawing/2014/main" id="{34905ED4-C24C-448F-9EA9-B0DDD13564B9}"/>
              </a:ext>
              <a:ext uri="{C183D7F6-B498-43B3-948B-1728B52AA6E4}">
                <adec:decorative xmlns:adec="http://schemas.microsoft.com/office/drawing/2017/decorative" val="1"/>
              </a:ext>
            </a:extLst>
          </p:cNvPr>
          <p:cNvGrpSpPr/>
          <p:nvPr/>
        </p:nvGrpSpPr>
        <p:grpSpPr>
          <a:xfrm>
            <a:off x="9951868" y="3810763"/>
            <a:ext cx="871342" cy="845906"/>
            <a:chOff x="9906376" y="2341013"/>
            <a:chExt cx="950635" cy="922886"/>
          </a:xfrm>
        </p:grpSpPr>
        <p:pic>
          <p:nvPicPr>
            <p:cNvPr id="61" name="Picture 2" descr="NNEF and ONNX: Similarities and Differences - The Khronos Group Inc">
              <a:extLst>
                <a:ext uri="{FF2B5EF4-FFF2-40B4-BE49-F238E27FC236}">
                  <a16:creationId xmlns:a16="http://schemas.microsoft.com/office/drawing/2014/main" id="{B31DA61D-2940-4B6A-B388-45032476D9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9906376" y="2378615"/>
              <a:ext cx="366338" cy="36633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PyTorch">
              <a:extLst>
                <a:ext uri="{FF2B5EF4-FFF2-40B4-BE49-F238E27FC236}">
                  <a16:creationId xmlns:a16="http://schemas.microsoft.com/office/drawing/2014/main" id="{9E545A3F-B5D7-4731-B128-8EF13D12733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671" t="11671" r="11671" b="11671"/>
            <a:stretch/>
          </p:blipFill>
          <p:spPr bwMode="auto">
            <a:xfrm>
              <a:off x="10460189" y="2867298"/>
              <a:ext cx="396601" cy="39660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Azure Machine Learning Services: a complete toolbox for AI? ">
              <a:extLst>
                <a:ext uri="{FF2B5EF4-FFF2-40B4-BE49-F238E27FC236}">
                  <a16:creationId xmlns:a16="http://schemas.microsoft.com/office/drawing/2014/main" id="{E890768D-69A4-49EF-9500-9E7F74B9D4A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18394" y="2885038"/>
              <a:ext cx="335614" cy="36112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0F9E2F4-FADA-4C59-AFF5-D8F3DF713055}"/>
                </a:ext>
              </a:extLst>
            </p:cNvPr>
            <p:cNvPicPr>
              <a:picLocks noChangeAspect="1"/>
            </p:cNvPicPr>
            <p:nvPr/>
          </p:nvPicPr>
          <p:blipFill>
            <a:blip r:embed="rId13"/>
            <a:stretch>
              <a:fillRect/>
            </a:stretch>
          </p:blipFill>
          <p:spPr>
            <a:xfrm>
              <a:off x="10459967" y="2341013"/>
              <a:ext cx="397044" cy="420400"/>
            </a:xfrm>
            <a:prstGeom prst="rect">
              <a:avLst/>
            </a:prstGeom>
          </p:spPr>
        </p:pic>
      </p:grpSp>
      <p:grpSp>
        <p:nvGrpSpPr>
          <p:cNvPr id="5" name="Group 4">
            <a:extLst>
              <a:ext uri="{FF2B5EF4-FFF2-40B4-BE49-F238E27FC236}">
                <a16:creationId xmlns:a16="http://schemas.microsoft.com/office/drawing/2014/main" id="{53E8DCA2-AF97-4A84-A110-3AC9B78C5734}"/>
              </a:ext>
              <a:ext uri="{C183D7F6-B498-43B3-948B-1728B52AA6E4}">
                <adec:decorative xmlns:adec="http://schemas.microsoft.com/office/drawing/2017/decorative" val="1"/>
              </a:ext>
            </a:extLst>
          </p:cNvPr>
          <p:cNvGrpSpPr/>
          <p:nvPr/>
        </p:nvGrpSpPr>
        <p:grpSpPr>
          <a:xfrm>
            <a:off x="9662911" y="1717809"/>
            <a:ext cx="1294788" cy="845910"/>
            <a:chOff x="8335972" y="2350032"/>
            <a:chExt cx="1409889" cy="921108"/>
          </a:xfrm>
        </p:grpSpPr>
        <p:grpSp>
          <p:nvGrpSpPr>
            <p:cNvPr id="47" name="Group 46">
              <a:extLst>
                <a:ext uri="{FF2B5EF4-FFF2-40B4-BE49-F238E27FC236}">
                  <a16:creationId xmlns:a16="http://schemas.microsoft.com/office/drawing/2014/main" id="{4B353E00-2DC6-448B-8E1F-37B762AFAE3D}"/>
                </a:ext>
              </a:extLst>
            </p:cNvPr>
            <p:cNvGrpSpPr/>
            <p:nvPr/>
          </p:nvGrpSpPr>
          <p:grpSpPr>
            <a:xfrm>
              <a:off x="8335972" y="2350032"/>
              <a:ext cx="923615" cy="921108"/>
              <a:chOff x="6147272" y="2261127"/>
              <a:chExt cx="923615" cy="921108"/>
            </a:xfrm>
          </p:grpSpPr>
          <p:pic>
            <p:nvPicPr>
              <p:cNvPr id="48" name="Graphic 47">
                <a:extLst>
                  <a:ext uri="{FF2B5EF4-FFF2-40B4-BE49-F238E27FC236}">
                    <a16:creationId xmlns:a16="http://schemas.microsoft.com/office/drawing/2014/main" id="{4F2A8CE9-E9D4-4966-8ADD-649BF29A5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47272" y="2522748"/>
                <a:ext cx="378692" cy="397867"/>
              </a:xfrm>
              <a:prstGeom prst="rect">
                <a:avLst/>
              </a:prstGeom>
            </p:spPr>
          </p:pic>
          <p:grpSp>
            <p:nvGrpSpPr>
              <p:cNvPr id="49" name="Group 48">
                <a:extLst>
                  <a:ext uri="{FF2B5EF4-FFF2-40B4-BE49-F238E27FC236}">
                    <a16:creationId xmlns:a16="http://schemas.microsoft.com/office/drawing/2014/main" id="{21F6DB06-56FB-44CF-9E7B-B345BDAEE114}"/>
                  </a:ext>
                </a:extLst>
              </p:cNvPr>
              <p:cNvGrpSpPr/>
              <p:nvPr/>
            </p:nvGrpSpPr>
            <p:grpSpPr>
              <a:xfrm>
                <a:off x="6647430" y="2261127"/>
                <a:ext cx="423457" cy="921108"/>
                <a:chOff x="6606720" y="2261127"/>
                <a:chExt cx="423457" cy="921108"/>
              </a:xfrm>
            </p:grpSpPr>
            <p:grpSp>
              <p:nvGrpSpPr>
                <p:cNvPr id="50" name="Group 49">
                  <a:extLst>
                    <a:ext uri="{FF2B5EF4-FFF2-40B4-BE49-F238E27FC236}">
                      <a16:creationId xmlns:a16="http://schemas.microsoft.com/office/drawing/2014/main" id="{9F4BF225-A753-462D-9276-6DB43CA1CCD6}"/>
                    </a:ext>
                  </a:extLst>
                </p:cNvPr>
                <p:cNvGrpSpPr/>
                <p:nvPr/>
              </p:nvGrpSpPr>
              <p:grpSpPr>
                <a:xfrm>
                  <a:off x="6606720" y="2852817"/>
                  <a:ext cx="423457" cy="329418"/>
                  <a:chOff x="8966863" y="3134854"/>
                  <a:chExt cx="823004" cy="591455"/>
                </a:xfrm>
              </p:grpSpPr>
              <p:pic>
                <p:nvPicPr>
                  <p:cNvPr id="52" name="Graphic 51">
                    <a:extLst>
                      <a:ext uri="{FF2B5EF4-FFF2-40B4-BE49-F238E27FC236}">
                        <a16:creationId xmlns:a16="http://schemas.microsoft.com/office/drawing/2014/main" id="{C1402EF5-EDB4-4D92-A015-F858C0B0A4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22834" y="3134854"/>
                    <a:ext cx="311062" cy="406774"/>
                  </a:xfrm>
                  <a:prstGeom prst="rect">
                    <a:avLst/>
                  </a:prstGeom>
                </p:spPr>
              </p:pic>
              <p:pic>
                <p:nvPicPr>
                  <p:cNvPr id="53" name="Graphic 52">
                    <a:extLst>
                      <a:ext uri="{FF2B5EF4-FFF2-40B4-BE49-F238E27FC236}">
                        <a16:creationId xmlns:a16="http://schemas.microsoft.com/office/drawing/2014/main" id="{5FC38E5C-74BA-4DDF-AC45-5F34A15EFF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66863" y="3319532"/>
                    <a:ext cx="311062" cy="406774"/>
                  </a:xfrm>
                  <a:prstGeom prst="rect">
                    <a:avLst/>
                  </a:prstGeom>
                </p:spPr>
              </p:pic>
              <p:pic>
                <p:nvPicPr>
                  <p:cNvPr id="54" name="Graphic 53">
                    <a:extLst>
                      <a:ext uri="{FF2B5EF4-FFF2-40B4-BE49-F238E27FC236}">
                        <a16:creationId xmlns:a16="http://schemas.microsoft.com/office/drawing/2014/main" id="{9B05BD66-74A8-493B-9363-7836D17DFB8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78805" y="3319532"/>
                    <a:ext cx="311062" cy="406774"/>
                  </a:xfrm>
                  <a:prstGeom prst="rect">
                    <a:avLst/>
                  </a:prstGeom>
                </p:spPr>
              </p:pic>
            </p:grpSp>
            <p:pic>
              <p:nvPicPr>
                <p:cNvPr id="51" name="Graphic 50">
                  <a:extLst>
                    <a:ext uri="{FF2B5EF4-FFF2-40B4-BE49-F238E27FC236}">
                      <a16:creationId xmlns:a16="http://schemas.microsoft.com/office/drawing/2014/main" id="{5072D086-385C-41C9-9847-2D28BA848E9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7984" y="2261127"/>
                  <a:ext cx="420929" cy="420929"/>
                </a:xfrm>
                <a:prstGeom prst="rect">
                  <a:avLst/>
                </a:prstGeom>
              </p:spPr>
            </p:pic>
          </p:grpSp>
        </p:grpSp>
        <p:pic>
          <p:nvPicPr>
            <p:cNvPr id="65" name="Google Shape;2631;p285">
              <a:extLst>
                <a:ext uri="{FF2B5EF4-FFF2-40B4-BE49-F238E27FC236}">
                  <a16:creationId xmlns:a16="http://schemas.microsoft.com/office/drawing/2014/main" id="{DD48B4EB-32E8-48A5-AEE6-7100B62AFED7}"/>
                </a:ext>
              </a:extLst>
            </p:cNvPr>
            <p:cNvPicPr preferRelativeResize="0"/>
            <p:nvPr/>
          </p:nvPicPr>
          <p:blipFill rotWithShape="1">
            <a:blip r:embed="rId24">
              <a:alphaModFix/>
            </a:blip>
            <a:srcRect/>
            <a:stretch/>
          </p:blipFill>
          <p:spPr>
            <a:xfrm>
              <a:off x="9347200" y="2624814"/>
              <a:ext cx="398661" cy="398587"/>
            </a:xfrm>
            <a:prstGeom prst="rect">
              <a:avLst/>
            </a:prstGeom>
            <a:noFill/>
            <a:ln>
              <a:noFill/>
            </a:ln>
          </p:spPr>
        </p:pic>
      </p:grpSp>
      <p:grpSp>
        <p:nvGrpSpPr>
          <p:cNvPr id="2" name="Group 1" descr="Enterprise-grade security and compliance">
            <a:extLst>
              <a:ext uri="{FF2B5EF4-FFF2-40B4-BE49-F238E27FC236}">
                <a16:creationId xmlns:a16="http://schemas.microsoft.com/office/drawing/2014/main" id="{9F4DBCCA-62D8-43C9-B2DB-E7E5BE3EA926}"/>
              </a:ext>
              <a:ext uri="{C183D7F6-B498-43B3-948B-1728B52AA6E4}">
                <adec:decorative xmlns:adec="http://schemas.microsoft.com/office/drawing/2017/decorative" val="0"/>
              </a:ext>
            </a:extLst>
          </p:cNvPr>
          <p:cNvGrpSpPr/>
          <p:nvPr/>
        </p:nvGrpSpPr>
        <p:grpSpPr>
          <a:xfrm>
            <a:off x="2090030" y="5757586"/>
            <a:ext cx="8378890" cy="728750"/>
            <a:chOff x="3992750" y="5310114"/>
            <a:chExt cx="8378890" cy="728750"/>
          </a:xfrm>
        </p:grpSpPr>
        <p:sp>
          <p:nvSpPr>
            <p:cNvPr id="27" name="TextBox 26">
              <a:extLst>
                <a:ext uri="{FF2B5EF4-FFF2-40B4-BE49-F238E27FC236}">
                  <a16:creationId xmlns:a16="http://schemas.microsoft.com/office/drawing/2014/main" id="{131986B5-9545-44C7-83A5-4D701E4FBF1F}"/>
                </a:ext>
              </a:extLst>
            </p:cNvPr>
            <p:cNvSpPr txBox="1"/>
            <p:nvPr/>
          </p:nvSpPr>
          <p:spPr>
            <a:xfrm>
              <a:off x="5933918" y="5310114"/>
              <a:ext cx="4606850" cy="72875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Semibold"/>
                  <a:ea typeface="+mn-lt"/>
                  <a:cs typeface="Segoe UI"/>
                </a:rPr>
                <a:t>Enterprise-grade security and compliance</a:t>
              </a:r>
            </a:p>
          </p:txBody>
        </p:sp>
        <p:grpSp>
          <p:nvGrpSpPr>
            <p:cNvPr id="28" name="Group 27">
              <a:extLst>
                <a:ext uri="{FF2B5EF4-FFF2-40B4-BE49-F238E27FC236}">
                  <a16:creationId xmlns:a16="http://schemas.microsoft.com/office/drawing/2014/main" id="{E616B11D-847F-4C81-879E-B593910E7B4B}"/>
                </a:ext>
                <a:ext uri="{C183D7F6-B498-43B3-948B-1728B52AA6E4}">
                  <adec:decorative xmlns:adec="http://schemas.microsoft.com/office/drawing/2017/decorative" val="1"/>
                </a:ext>
              </a:extLst>
            </p:cNvPr>
            <p:cNvGrpSpPr>
              <a:grpSpLocks noChangeAspect="1"/>
            </p:cNvGrpSpPr>
            <p:nvPr/>
          </p:nvGrpSpPr>
          <p:grpSpPr>
            <a:xfrm>
              <a:off x="5646148" y="5502317"/>
              <a:ext cx="279020" cy="344344"/>
              <a:chOff x="3235358" y="253998"/>
              <a:chExt cx="3830386" cy="4727197"/>
            </a:xfrm>
            <a:solidFill>
              <a:srgbClr val="50E6FF"/>
            </a:solidFill>
          </p:grpSpPr>
          <p:sp>
            <p:nvSpPr>
              <p:cNvPr id="31" name="Rectangle 27">
                <a:extLst>
                  <a:ext uri="{FF2B5EF4-FFF2-40B4-BE49-F238E27FC236}">
                    <a16:creationId xmlns:a16="http://schemas.microsoft.com/office/drawing/2014/main" id="{3C895C9B-5F21-4120-B1C9-BE4F6F753814}"/>
                  </a:ext>
                </a:extLst>
              </p:cNvPr>
              <p:cNvSpPr>
                <a:spLocks noChangeArrowheads="1"/>
              </p:cNvSpPr>
              <p:nvPr/>
            </p:nvSpPr>
            <p:spPr bwMode="auto">
              <a:xfrm>
                <a:off x="3235358" y="2169195"/>
                <a:ext cx="3830386" cy="28120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9">
                <a:extLst>
                  <a:ext uri="{FF2B5EF4-FFF2-40B4-BE49-F238E27FC236}">
                    <a16:creationId xmlns:a16="http://schemas.microsoft.com/office/drawing/2014/main" id="{3EB7AD33-F29B-4720-BEC5-BD758B4FB7BF}"/>
                  </a:ext>
                </a:extLst>
              </p:cNvPr>
              <p:cNvSpPr>
                <a:spLocks/>
              </p:cNvSpPr>
              <p:nvPr/>
            </p:nvSpPr>
            <p:spPr bwMode="auto">
              <a:xfrm>
                <a:off x="4709759" y="2914000"/>
                <a:ext cx="881598" cy="881593"/>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30">
                <a:extLst>
                  <a:ext uri="{FF2B5EF4-FFF2-40B4-BE49-F238E27FC236}">
                    <a16:creationId xmlns:a16="http://schemas.microsoft.com/office/drawing/2014/main" id="{BF68B83F-CE60-48DC-90B4-E3E7A8F0C87C}"/>
                  </a:ext>
                </a:extLst>
              </p:cNvPr>
              <p:cNvSpPr>
                <a:spLocks/>
              </p:cNvSpPr>
              <p:nvPr/>
            </p:nvSpPr>
            <p:spPr bwMode="auto">
              <a:xfrm>
                <a:off x="4922557" y="3354797"/>
                <a:ext cx="456003" cy="1033604"/>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Shape 141">
                <a:extLst>
                  <a:ext uri="{FF2B5EF4-FFF2-40B4-BE49-F238E27FC236}">
                    <a16:creationId xmlns:a16="http://schemas.microsoft.com/office/drawing/2014/main" id="{63F72D01-D596-4693-8653-BC1309C9ABF8}"/>
                  </a:ext>
                </a:extLst>
              </p:cNvPr>
              <p:cNvSpPr/>
              <p:nvPr/>
            </p:nvSpPr>
            <p:spPr bwMode="auto">
              <a:xfrm>
                <a:off x="3676164" y="253998"/>
                <a:ext cx="2948788" cy="2423892"/>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cxnSp>
          <p:nvCxnSpPr>
            <p:cNvPr id="30" name="Straight Connector 29">
              <a:extLst>
                <a:ext uri="{FF2B5EF4-FFF2-40B4-BE49-F238E27FC236}">
                  <a16:creationId xmlns:a16="http://schemas.microsoft.com/office/drawing/2014/main" id="{47C861C4-FABC-4C61-9792-2CA81CF79CDF}"/>
                </a:ext>
                <a:ext uri="{C183D7F6-B498-43B3-948B-1728B52AA6E4}">
                  <adec:decorative xmlns:adec="http://schemas.microsoft.com/office/drawing/2017/decorative" val="1"/>
                </a:ext>
              </a:extLst>
            </p:cNvPr>
            <p:cNvCxnSpPr>
              <a:cxnSpLocks/>
            </p:cNvCxnSpPr>
            <p:nvPr/>
          </p:nvCxnSpPr>
          <p:spPr>
            <a:xfrm>
              <a:off x="10766154" y="5674489"/>
              <a:ext cx="160548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9C4E563-D84E-4864-8ADD-F11808012478}"/>
                </a:ext>
                <a:ext uri="{C183D7F6-B498-43B3-948B-1728B52AA6E4}">
                  <adec:decorative xmlns:adec="http://schemas.microsoft.com/office/drawing/2017/decorative" val="1"/>
                </a:ext>
              </a:extLst>
            </p:cNvPr>
            <p:cNvCxnSpPr>
              <a:cxnSpLocks/>
            </p:cNvCxnSpPr>
            <p:nvPr/>
          </p:nvCxnSpPr>
          <p:spPr>
            <a:xfrm>
              <a:off x="3992750" y="5674489"/>
              <a:ext cx="146177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80E34459-64B0-484C-9F46-7C4115CEEE7C}"/>
              </a:ext>
              <a:ext uri="{C183D7F6-B498-43B3-948B-1728B52AA6E4}">
                <adec:decorative xmlns:adec="http://schemas.microsoft.com/office/drawing/2017/decorative" val="1"/>
              </a:ext>
            </a:extLst>
          </p:cNvPr>
          <p:cNvGrpSpPr/>
          <p:nvPr/>
        </p:nvGrpSpPr>
        <p:grpSpPr>
          <a:xfrm>
            <a:off x="3558021" y="1570699"/>
            <a:ext cx="4992973" cy="3534356"/>
            <a:chOff x="6836885" y="2051223"/>
            <a:chExt cx="4992973" cy="3534356"/>
          </a:xfrm>
        </p:grpSpPr>
        <p:cxnSp>
          <p:nvCxnSpPr>
            <p:cNvPr id="112" name="Straight Connector 111">
              <a:extLst>
                <a:ext uri="{FF2B5EF4-FFF2-40B4-BE49-F238E27FC236}">
                  <a16:creationId xmlns:a16="http://schemas.microsoft.com/office/drawing/2014/main" id="{0285C616-C25A-4E58-A4B5-0A8D65AF4A5C}"/>
                </a:ext>
              </a:extLst>
            </p:cNvPr>
            <p:cNvCxnSpPr>
              <a:cxnSpLocks/>
            </p:cNvCxnSpPr>
            <p:nvPr/>
          </p:nvCxnSpPr>
          <p:spPr>
            <a:xfrm flipH="1">
              <a:off x="7885378" y="4110310"/>
              <a:ext cx="318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FC602DD-B8F0-4E3A-8A18-22474C3A8A66}"/>
                </a:ext>
              </a:extLst>
            </p:cNvPr>
            <p:cNvCxnSpPr>
              <a:cxnSpLocks/>
            </p:cNvCxnSpPr>
            <p:nvPr/>
          </p:nvCxnSpPr>
          <p:spPr>
            <a:xfrm flipV="1">
              <a:off x="9412022" y="2394330"/>
              <a:ext cx="0" cy="2700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9EBF5F-4E8B-4F3D-B790-92BC10A4A0C3}"/>
                </a:ext>
              </a:extLst>
            </p:cNvPr>
            <p:cNvCxnSpPr>
              <a:cxnSpLocks/>
            </p:cNvCxnSpPr>
            <p:nvPr/>
          </p:nvCxnSpPr>
          <p:spPr>
            <a:xfrm flipH="1" flipV="1">
              <a:off x="7920449" y="3244057"/>
              <a:ext cx="935434" cy="38549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6F430EE-1B71-417F-8314-9A2CE34555EC}"/>
                </a:ext>
              </a:extLst>
            </p:cNvPr>
            <p:cNvCxnSpPr>
              <a:cxnSpLocks/>
            </p:cNvCxnSpPr>
            <p:nvPr/>
          </p:nvCxnSpPr>
          <p:spPr>
            <a:xfrm flipV="1">
              <a:off x="9915591" y="3280821"/>
              <a:ext cx="935434" cy="34873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63505B-FCE2-48CA-93F9-3386B5F90D8C}"/>
                </a:ext>
              </a:extLst>
            </p:cNvPr>
            <p:cNvCxnSpPr>
              <a:cxnSpLocks/>
            </p:cNvCxnSpPr>
            <p:nvPr/>
          </p:nvCxnSpPr>
          <p:spPr>
            <a:xfrm flipH="1">
              <a:off x="8120211" y="4163687"/>
              <a:ext cx="469467" cy="62555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E1F5BC5-8F73-4AAE-9561-2F876E0FCD6F}"/>
                </a:ext>
              </a:extLst>
            </p:cNvPr>
            <p:cNvCxnSpPr>
              <a:cxnSpLocks/>
            </p:cNvCxnSpPr>
            <p:nvPr/>
          </p:nvCxnSpPr>
          <p:spPr>
            <a:xfrm>
              <a:off x="10029866" y="4101543"/>
              <a:ext cx="509437" cy="67015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364948B2-9054-4B47-BA8C-F450874AE50A}"/>
                </a:ext>
              </a:extLst>
            </p:cNvPr>
            <p:cNvGrpSpPr/>
            <p:nvPr/>
          </p:nvGrpSpPr>
          <p:grpSpPr>
            <a:xfrm>
              <a:off x="8284742" y="3047778"/>
              <a:ext cx="2321620" cy="1371600"/>
              <a:chOff x="8043005" y="2637876"/>
              <a:chExt cx="2321620" cy="1371600"/>
            </a:xfrm>
          </p:grpSpPr>
          <p:sp>
            <p:nvSpPr>
              <p:cNvPr id="128" name="Freeform: Shape 127">
                <a:extLst>
                  <a:ext uri="{FF2B5EF4-FFF2-40B4-BE49-F238E27FC236}">
                    <a16:creationId xmlns:a16="http://schemas.microsoft.com/office/drawing/2014/main" id="{44D80F08-5C15-4041-A48D-8A7F2ADFDB83}"/>
                  </a:ext>
                </a:extLst>
              </p:cNvPr>
              <p:cNvSpPr>
                <a:spLocks noChangeAspect="1" noChangeArrowheads="1"/>
              </p:cNvSpPr>
              <p:nvPr/>
            </p:nvSpPr>
            <p:spPr bwMode="auto">
              <a:xfrm>
                <a:off x="8043005" y="2637876"/>
                <a:ext cx="2321620" cy="1371600"/>
              </a:xfrm>
              <a:custGeom>
                <a:avLst/>
                <a:gdLst>
                  <a:gd name="connsiteX0" fmla="*/ 1893765 w 4698432"/>
                  <a:gd name="connsiteY0" fmla="*/ 0 h 2780714"/>
                  <a:gd name="connsiteX1" fmla="*/ 2985132 w 4698432"/>
                  <a:gd name="connsiteY1" fmla="*/ 505961 h 2780714"/>
                  <a:gd name="connsiteX2" fmla="*/ 2998237 w 4698432"/>
                  <a:gd name="connsiteY2" fmla="*/ 523189 h 2780714"/>
                  <a:gd name="connsiteX3" fmla="*/ 3006090 w 4698432"/>
                  <a:gd name="connsiteY3" fmla="*/ 520388 h 2780714"/>
                  <a:gd name="connsiteX4" fmla="*/ 3284100 w 4698432"/>
                  <a:gd name="connsiteY4" fmla="*/ 479435 h 2780714"/>
                  <a:gd name="connsiteX5" fmla="*/ 4218999 w 4698432"/>
                  <a:gd name="connsiteY5" fmla="*/ 1390358 h 2780714"/>
                  <a:gd name="connsiteX6" fmla="*/ 4200005 w 4698432"/>
                  <a:gd name="connsiteY6" fmla="*/ 1573941 h 2780714"/>
                  <a:gd name="connsiteX7" fmla="*/ 4151574 w 4698432"/>
                  <a:gd name="connsiteY7" fmla="*/ 1725958 h 2780714"/>
                  <a:gd name="connsiteX8" fmla="*/ 4156377 w 4698432"/>
                  <a:gd name="connsiteY8" fmla="*/ 1725958 h 2780714"/>
                  <a:gd name="connsiteX9" fmla="*/ 4170271 w 4698432"/>
                  <a:gd name="connsiteY9" fmla="*/ 1725958 h 2780714"/>
                  <a:gd name="connsiteX10" fmla="*/ 4698432 w 4698432"/>
                  <a:gd name="connsiteY10" fmla="*/ 2253336 h 2780714"/>
                  <a:gd name="connsiteX11" fmla="*/ 4170271 w 4698432"/>
                  <a:gd name="connsiteY11" fmla="*/ 2780714 h 2780714"/>
                  <a:gd name="connsiteX12" fmla="*/ 2064676 w 4698432"/>
                  <a:gd name="connsiteY12" fmla="*/ 2780714 h 2780714"/>
                  <a:gd name="connsiteX13" fmla="*/ 1893765 w 4698432"/>
                  <a:gd name="connsiteY13" fmla="*/ 2780714 h 2780714"/>
                  <a:gd name="connsiteX14" fmla="*/ 1880504 w 4698432"/>
                  <a:gd name="connsiteY14" fmla="*/ 2780714 h 2780714"/>
                  <a:gd name="connsiteX15" fmla="*/ 528161 w 4698432"/>
                  <a:gd name="connsiteY15" fmla="*/ 2780714 h 2780714"/>
                  <a:gd name="connsiteX16" fmla="*/ 0 w 4698432"/>
                  <a:gd name="connsiteY16" fmla="*/ 2253336 h 2780714"/>
                  <a:gd name="connsiteX17" fmla="*/ 423328 w 4698432"/>
                  <a:gd name="connsiteY17" fmla="*/ 1736452 h 2780714"/>
                  <a:gd name="connsiteX18" fmla="*/ 522797 w 4698432"/>
                  <a:gd name="connsiteY18" fmla="*/ 1726495 h 2780714"/>
                  <a:gd name="connsiteX19" fmla="*/ 508168 w 4698432"/>
                  <a:gd name="connsiteY19" fmla="*/ 1670563 h 2780714"/>
                  <a:gd name="connsiteX20" fmla="*/ 479433 w 4698432"/>
                  <a:gd name="connsiteY20" fmla="*/ 1390357 h 2780714"/>
                  <a:gd name="connsiteX21" fmla="*/ 1893765 w 4698432"/>
                  <a:gd name="connsiteY21" fmla="*/ 0 h 278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8432" h="2780714">
                    <a:moveTo>
                      <a:pt x="1893765" y="0"/>
                    </a:moveTo>
                    <a:cubicBezTo>
                      <a:pt x="2333142" y="0"/>
                      <a:pt x="2725723" y="196958"/>
                      <a:pt x="2985132" y="505961"/>
                    </a:cubicBezTo>
                    <a:lnTo>
                      <a:pt x="2998237" y="523189"/>
                    </a:lnTo>
                    <a:lnTo>
                      <a:pt x="3006090" y="520388"/>
                    </a:lnTo>
                    <a:cubicBezTo>
                      <a:pt x="3093913" y="493773"/>
                      <a:pt x="3187288" y="479435"/>
                      <a:pt x="3284100" y="479435"/>
                    </a:cubicBezTo>
                    <a:cubicBezTo>
                      <a:pt x="3800430" y="479435"/>
                      <a:pt x="4218999" y="887269"/>
                      <a:pt x="4218999" y="1390358"/>
                    </a:cubicBezTo>
                    <a:cubicBezTo>
                      <a:pt x="4218999" y="1453244"/>
                      <a:pt x="4212459" y="1514642"/>
                      <a:pt x="4200005" y="1573941"/>
                    </a:cubicBezTo>
                    <a:lnTo>
                      <a:pt x="4151574" y="1725958"/>
                    </a:lnTo>
                    <a:lnTo>
                      <a:pt x="4156377" y="1725958"/>
                    </a:lnTo>
                    <a:cubicBezTo>
                      <a:pt x="4170271" y="1725958"/>
                      <a:pt x="4170271" y="1725958"/>
                      <a:pt x="4170271" y="1725958"/>
                    </a:cubicBezTo>
                    <a:cubicBezTo>
                      <a:pt x="4467361" y="1725958"/>
                      <a:pt x="4698432" y="1956686"/>
                      <a:pt x="4698432" y="2253336"/>
                    </a:cubicBezTo>
                    <a:cubicBezTo>
                      <a:pt x="4698432" y="2549986"/>
                      <a:pt x="4467361" y="2780714"/>
                      <a:pt x="4170271" y="2780714"/>
                    </a:cubicBezTo>
                    <a:cubicBezTo>
                      <a:pt x="3259744" y="2780714"/>
                      <a:pt x="2576848" y="2780714"/>
                      <a:pt x="2064676" y="2780714"/>
                    </a:cubicBezTo>
                    <a:lnTo>
                      <a:pt x="1893765" y="2780714"/>
                    </a:lnTo>
                    <a:lnTo>
                      <a:pt x="1880504" y="2780714"/>
                    </a:lnTo>
                    <a:cubicBezTo>
                      <a:pt x="528161" y="2780714"/>
                      <a:pt x="528161" y="2780714"/>
                      <a:pt x="528161" y="2780714"/>
                    </a:cubicBezTo>
                    <a:cubicBezTo>
                      <a:pt x="242074" y="2780714"/>
                      <a:pt x="0" y="2549986"/>
                      <a:pt x="0" y="2253336"/>
                    </a:cubicBezTo>
                    <a:cubicBezTo>
                      <a:pt x="0" y="1993767"/>
                      <a:pt x="185338" y="1784670"/>
                      <a:pt x="423328" y="1736452"/>
                    </a:cubicBezTo>
                    <a:lnTo>
                      <a:pt x="522797" y="1726495"/>
                    </a:lnTo>
                    <a:lnTo>
                      <a:pt x="508168" y="1670563"/>
                    </a:lnTo>
                    <a:cubicBezTo>
                      <a:pt x="489327" y="1580054"/>
                      <a:pt x="479433" y="1486341"/>
                      <a:pt x="479433" y="1390357"/>
                    </a:cubicBezTo>
                    <a:cubicBezTo>
                      <a:pt x="479433" y="622484"/>
                      <a:pt x="1112651" y="0"/>
                      <a:pt x="1893765" y="0"/>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1961" b="1">
                  <a:solidFill>
                    <a:srgbClr val="FFFFFF"/>
                  </a:solidFill>
                  <a:latin typeface="Segoe UI Light"/>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624CEB3-7C99-4694-A00E-E3F5DAF7E938}"/>
                  </a:ext>
                </a:extLst>
              </p:cNvPr>
              <p:cNvGrpSpPr/>
              <p:nvPr/>
            </p:nvGrpSpPr>
            <p:grpSpPr>
              <a:xfrm>
                <a:off x="8915321" y="3269592"/>
                <a:ext cx="414174" cy="429069"/>
                <a:chOff x="10970759" y="2371811"/>
                <a:chExt cx="661987" cy="685800"/>
              </a:xfrm>
            </p:grpSpPr>
            <p:sp>
              <p:nvSpPr>
                <p:cNvPr id="130" name="Freeform 235">
                  <a:extLst>
                    <a:ext uri="{FF2B5EF4-FFF2-40B4-BE49-F238E27FC236}">
                      <a16:creationId xmlns:a16="http://schemas.microsoft.com/office/drawing/2014/main" id="{6C6AE58E-49EC-4D8B-876D-BAB53A9817F0}"/>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236">
                  <a:extLst>
                    <a:ext uri="{FF2B5EF4-FFF2-40B4-BE49-F238E27FC236}">
                      <a16:creationId xmlns:a16="http://schemas.microsoft.com/office/drawing/2014/main" id="{38640C80-47A3-4626-B1B2-0AC1EFEB3313}"/>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pic>
          <p:nvPicPr>
            <p:cNvPr id="119" name="Picture 118">
              <a:extLst>
                <a:ext uri="{FF2B5EF4-FFF2-40B4-BE49-F238E27FC236}">
                  <a16:creationId xmlns:a16="http://schemas.microsoft.com/office/drawing/2014/main" id="{CC11C1EB-EFDA-4553-A5D1-90ABDF50D7E7}"/>
                </a:ext>
              </a:extLst>
            </p:cNvPr>
            <p:cNvPicPr>
              <a:picLocks noChangeAspect="1"/>
            </p:cNvPicPr>
            <p:nvPr/>
          </p:nvPicPr>
          <p:blipFill>
            <a:blip r:embed="rId25">
              <a:lum bright="100000"/>
            </a:blip>
            <a:stretch>
              <a:fillRect/>
            </a:stretch>
          </p:blipFill>
          <p:spPr>
            <a:xfrm>
              <a:off x="9535225" y="3754134"/>
              <a:ext cx="469165" cy="307068"/>
            </a:xfrm>
            <a:prstGeom prst="rect">
              <a:avLst/>
            </a:prstGeom>
          </p:spPr>
        </p:pic>
        <p:pic>
          <p:nvPicPr>
            <p:cNvPr id="120" name="Picture 119">
              <a:extLst>
                <a:ext uri="{FF2B5EF4-FFF2-40B4-BE49-F238E27FC236}">
                  <a16:creationId xmlns:a16="http://schemas.microsoft.com/office/drawing/2014/main" id="{0CB68E41-AD1E-4999-9079-DDE5A128088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08876" y="2810889"/>
              <a:ext cx="511573" cy="502657"/>
            </a:xfrm>
            <a:prstGeom prst="rect">
              <a:avLst/>
            </a:prstGeom>
          </p:spPr>
        </p:pic>
        <p:pic>
          <p:nvPicPr>
            <p:cNvPr id="121" name="Picture 120">
              <a:extLst>
                <a:ext uri="{FF2B5EF4-FFF2-40B4-BE49-F238E27FC236}">
                  <a16:creationId xmlns:a16="http://schemas.microsoft.com/office/drawing/2014/main" id="{6745CFEB-06C8-47E6-85FC-C5E5DF3374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108004" y="2051223"/>
              <a:ext cx="623151" cy="311576"/>
            </a:xfrm>
            <a:prstGeom prst="rect">
              <a:avLst/>
            </a:prstGeom>
          </p:spPr>
        </p:pic>
        <p:pic>
          <p:nvPicPr>
            <p:cNvPr id="122" name="Picture 121">
              <a:extLst>
                <a:ext uri="{FF2B5EF4-FFF2-40B4-BE49-F238E27FC236}">
                  <a16:creationId xmlns:a16="http://schemas.microsoft.com/office/drawing/2014/main" id="{108ED621-192A-4616-A539-E59872F5EB6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66197" y="4824118"/>
              <a:ext cx="416266" cy="761461"/>
            </a:xfrm>
            <a:prstGeom prst="rect">
              <a:avLst/>
            </a:prstGeom>
          </p:spPr>
        </p:pic>
        <p:pic>
          <p:nvPicPr>
            <p:cNvPr id="123" name="Picture 122">
              <a:extLst>
                <a:ext uri="{FF2B5EF4-FFF2-40B4-BE49-F238E27FC236}">
                  <a16:creationId xmlns:a16="http://schemas.microsoft.com/office/drawing/2014/main" id="{FF0975B4-09F3-45B0-8C51-8D63C1DFF54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96415" y="4858621"/>
              <a:ext cx="547126" cy="615070"/>
            </a:xfrm>
            <a:prstGeom prst="rect">
              <a:avLst/>
            </a:prstGeom>
          </p:spPr>
        </p:pic>
        <p:pic>
          <p:nvPicPr>
            <p:cNvPr id="124" name="Picture 123">
              <a:extLst>
                <a:ext uri="{FF2B5EF4-FFF2-40B4-BE49-F238E27FC236}">
                  <a16:creationId xmlns:a16="http://schemas.microsoft.com/office/drawing/2014/main" id="{8D141624-451B-4A05-995F-3C669B17BA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29971" y="2931821"/>
              <a:ext cx="881444" cy="461544"/>
            </a:xfrm>
            <a:prstGeom prst="rect">
              <a:avLst/>
            </a:prstGeom>
          </p:spPr>
        </p:pic>
        <p:sp>
          <p:nvSpPr>
            <p:cNvPr id="125" name="Rectangle 124">
              <a:extLst>
                <a:ext uri="{FF2B5EF4-FFF2-40B4-BE49-F238E27FC236}">
                  <a16:creationId xmlns:a16="http://schemas.microsoft.com/office/drawing/2014/main" id="{504C5760-4057-4F99-BFA8-A10D78040FC5}"/>
                </a:ext>
              </a:extLst>
            </p:cNvPr>
            <p:cNvSpPr/>
            <p:nvPr/>
          </p:nvSpPr>
          <p:spPr>
            <a:xfrm>
              <a:off x="6836885" y="3922993"/>
              <a:ext cx="1095172" cy="400110"/>
            </a:xfrm>
            <a:prstGeom prst="rect">
              <a:avLst/>
            </a:prstGeom>
          </p:spPr>
          <p:txBody>
            <a:bodyPr wrap="none">
              <a:spAutoFit/>
            </a:bodyPr>
            <a:lstStyle/>
            <a:p>
              <a:r>
                <a:rPr lang="en-US" sz="2000" b="1">
                  <a:solidFill>
                    <a:schemeClr val="accent1"/>
                  </a:solidFill>
                  <a:latin typeface="Segoe UI" panose="020B0502040204020203" pitchFamily="34" charset="0"/>
                  <a:cs typeface="Segoe UI" panose="020B0502040204020203" pitchFamily="34" charset="0"/>
                </a:rPr>
                <a:t>Node.js</a:t>
              </a:r>
              <a:endParaRPr lang="en-US" sz="2000" b="1"/>
            </a:p>
          </p:txBody>
        </p:sp>
        <p:sp>
          <p:nvSpPr>
            <p:cNvPr id="126" name="Rectangle 125">
              <a:extLst>
                <a:ext uri="{FF2B5EF4-FFF2-40B4-BE49-F238E27FC236}">
                  <a16:creationId xmlns:a16="http://schemas.microsoft.com/office/drawing/2014/main" id="{41AA3A40-3625-4A0B-AECE-5724D71CF082}"/>
                </a:ext>
              </a:extLst>
            </p:cNvPr>
            <p:cNvSpPr/>
            <p:nvPr/>
          </p:nvSpPr>
          <p:spPr>
            <a:xfrm>
              <a:off x="9016699" y="5175375"/>
              <a:ext cx="803425" cy="400110"/>
            </a:xfrm>
            <a:prstGeom prst="rect">
              <a:avLst/>
            </a:prstGeom>
          </p:spPr>
          <p:txBody>
            <a:bodyPr wrap="none">
              <a:spAutoFit/>
            </a:bodyPr>
            <a:lstStyle/>
            <a:p>
              <a:r>
                <a:rPr lang="en-US" sz="2000" b="1">
                  <a:solidFill>
                    <a:schemeClr val="accent1"/>
                  </a:solidFill>
                  <a:latin typeface="Segoe UI" panose="020B0502040204020203" pitchFamily="34" charset="0"/>
                  <a:cs typeface="Segoe UI" panose="020B0502040204020203" pitchFamily="34" charset="0"/>
                </a:rPr>
                <a:t>Ruby</a:t>
              </a:r>
              <a:endParaRPr lang="en-US" sz="2000" b="1"/>
            </a:p>
          </p:txBody>
        </p:sp>
        <p:sp>
          <p:nvSpPr>
            <p:cNvPr id="127" name="Rectangle 126">
              <a:extLst>
                <a:ext uri="{FF2B5EF4-FFF2-40B4-BE49-F238E27FC236}">
                  <a16:creationId xmlns:a16="http://schemas.microsoft.com/office/drawing/2014/main" id="{BD027030-A787-404E-B97E-1F5F2A12BE0A}"/>
                </a:ext>
              </a:extLst>
            </p:cNvPr>
            <p:cNvSpPr/>
            <p:nvPr/>
          </p:nvSpPr>
          <p:spPr>
            <a:xfrm>
              <a:off x="11085102" y="3907668"/>
              <a:ext cx="744756" cy="400110"/>
            </a:xfrm>
            <a:prstGeom prst="rect">
              <a:avLst/>
            </a:prstGeom>
          </p:spPr>
          <p:txBody>
            <a:bodyPr wrap="none">
              <a:spAutoFit/>
            </a:bodyPr>
            <a:lstStyle/>
            <a:p>
              <a:r>
                <a:rPr lang="en-US" sz="2000" b="1">
                  <a:solidFill>
                    <a:schemeClr val="accent1"/>
                  </a:solidFill>
                  <a:latin typeface="Segoe UI" panose="020B0502040204020203" pitchFamily="34" charset="0"/>
                  <a:cs typeface="Segoe UI" panose="020B0502040204020203" pitchFamily="34" charset="0"/>
                </a:rPr>
                <a:t>.NET</a:t>
              </a:r>
            </a:p>
          </p:txBody>
        </p:sp>
      </p:grpSp>
      <p:pic>
        <p:nvPicPr>
          <p:cNvPr id="132" name="Graphic 131">
            <a:extLst>
              <a:ext uri="{FF2B5EF4-FFF2-40B4-BE49-F238E27FC236}">
                <a16:creationId xmlns:a16="http://schemas.microsoft.com/office/drawing/2014/main" id="{2574A0E0-0F0E-42CE-BB8D-59239CD83145}"/>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74945" y="3051460"/>
            <a:ext cx="666274" cy="666274"/>
          </a:xfrm>
          <a:prstGeom prst="rect">
            <a:avLst/>
          </a:prstGeom>
        </p:spPr>
      </p:pic>
      <p:pic>
        <p:nvPicPr>
          <p:cNvPr id="133" name="Graphic 132">
            <a:extLst>
              <a:ext uri="{FF2B5EF4-FFF2-40B4-BE49-F238E27FC236}">
                <a16:creationId xmlns:a16="http://schemas.microsoft.com/office/drawing/2014/main" id="{E4E45D3C-2829-4832-A0CB-3A3C918A6C24}"/>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190943" y="3050605"/>
            <a:ext cx="666274" cy="666274"/>
          </a:xfrm>
          <a:prstGeom prst="rect">
            <a:avLst/>
          </a:prstGeom>
        </p:spPr>
      </p:pic>
    </p:spTree>
    <p:extLst>
      <p:ext uri="{BB962C8B-B14F-4D97-AF65-F5344CB8AC3E}">
        <p14:creationId xmlns:p14="http://schemas.microsoft.com/office/powerpoint/2010/main" val="1335595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6.25E-7 -3.7037E-6 L -6.25E-7 0.03542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42" presetClass="path" presetSubtype="0" decel="100000" fill="hold" nodeType="withEffect">
                                  <p:stCondLst>
                                    <p:cond delay="100"/>
                                  </p:stCondLst>
                                  <p:childTnLst>
                                    <p:animMotion origin="layout" path="M 2.29167E-6 2.59259E-6 L 2.29167E-6 0.03541 " pathEditMode="relative" rAng="0" ptsTypes="AA">
                                      <p:cBhvr>
                                        <p:cTn id="14" dur="500" spd="-100000" fill="hold"/>
                                        <p:tgtEl>
                                          <p:spTgt spid="5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nodeType="withEffect">
                                  <p:stCondLst>
                                    <p:cond delay="100"/>
                                  </p:stCondLst>
                                  <p:childTnLst>
                                    <p:animMotion origin="layout" path="M 2.70833E-6 3.7037E-7 L 2.70833E-6 0.03542 " pathEditMode="relative" rAng="0" ptsTypes="AA">
                                      <p:cBhvr>
                                        <p:cTn id="19" dur="500" spd="-100000" fill="hold"/>
                                        <p:tgtEl>
                                          <p:spTgt spid="35"/>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100"/>
                                  </p:stCondLst>
                                  <p:childTnLst>
                                    <p:animMotion origin="layout" path="M -2.91667E-6 2.96296E-6 L -2.91667E-6 0.03541 " pathEditMode="relative" rAng="0" ptsTypes="AA">
                                      <p:cBhvr>
                                        <p:cTn id="24" dur="5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100"/>
                                  </p:stCondLst>
                                  <p:childTnLst>
                                    <p:animMotion origin="layout" path="M -3.125E-6 3.7037E-7 L -3.125E-6 0.03542 " pathEditMode="relative" rAng="0" ptsTypes="AA">
                                      <p:cBhvr>
                                        <p:cTn id="29" dur="500" spd="-100000" fill="hold"/>
                                        <p:tgtEl>
                                          <p:spTgt spid="6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200"/>
                                  </p:stCondLst>
                                  <p:childTnLst>
                                    <p:animMotion origin="layout" path="M 3.125E-6 -2.59259E-6 L 3.125E-6 0.03542 " pathEditMode="relative" rAng="0" ptsTypes="AA">
                                      <p:cBhvr>
                                        <p:cTn id="34" dur="500" spd="-100000" fill="hold"/>
                                        <p:tgtEl>
                                          <p:spTgt spid="2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42" presetClass="path" presetSubtype="0" decel="100000" fill="hold" grpId="1" nodeType="withEffect">
                                  <p:stCondLst>
                                    <p:cond delay="200"/>
                                  </p:stCondLst>
                                  <p:childTnLst>
                                    <p:animMotion origin="layout" path="M 3.125E-6 -1.85185E-6 L 3.125E-6 0.03542 " pathEditMode="relative" rAng="0" ptsTypes="AA">
                                      <p:cBhvr>
                                        <p:cTn id="39" dur="500" spd="-100000" fill="hold"/>
                                        <p:tgtEl>
                                          <p:spTgt spid="2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200"/>
                                  </p:stCondLst>
                                  <p:childTnLst>
                                    <p:animMotion origin="layout" path="M -2.91667E-6 4.07407E-6 L -2.91667E-6 0.03541 " pathEditMode="relative" rAng="0" ptsTypes="AA">
                                      <p:cBhvr>
                                        <p:cTn id="44" dur="500" spd="-100000" fill="hold"/>
                                        <p:tgtEl>
                                          <p:spTgt spid="24"/>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200"/>
                                  </p:stCondLst>
                                  <p:childTnLst>
                                    <p:animMotion origin="layout" path="M -3.125E-6 -3.7037E-6 L -3.125E-6 0.03542 " pathEditMode="relative" rAng="0" ptsTypes="AA">
                                      <p:cBhvr>
                                        <p:cTn id="49" dur="500" spd="-100000" fill="hold"/>
                                        <p:tgtEl>
                                          <p:spTgt spid="25"/>
                                        </p:tgtEl>
                                        <p:attrNameLst>
                                          <p:attrName>ppt_x</p:attrName>
                                          <p:attrName>ppt_y</p:attrName>
                                        </p:attrNameLst>
                                      </p:cBhvr>
                                      <p:rCtr x="0" y="1759"/>
                                    </p:animMotion>
                                  </p:childTnLst>
                                </p:cTn>
                              </p:par>
                              <p:par>
                                <p:cTn id="50" presetID="10" presetClass="entr" presetSubtype="0" fill="hold" nodeType="withEffect">
                                  <p:stCondLst>
                                    <p:cond delay="3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nodeType="withEffect">
                                  <p:stCondLst>
                                    <p:cond delay="300"/>
                                  </p:stCondLst>
                                  <p:childTnLst>
                                    <p:animMotion origin="layout" path="M -4.16667E-6 -2.59259E-6 L -4.16667E-6 0.03542 " pathEditMode="relative" rAng="0" ptsTypes="AA">
                                      <p:cBhvr>
                                        <p:cTn id="54"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2" grpId="0"/>
      <p:bldP spid="22" grpId="1"/>
      <p:bldP spid="23" grpId="0"/>
      <p:bldP spid="23" grpId="1"/>
      <p:bldP spid="24" grpId="0"/>
      <p:bldP spid="24" grpId="1"/>
      <p:bldP spid="25" grpId="0"/>
      <p:bldP spid="2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914DB-6079-483A-914A-17862B2AE078}"/>
              </a:ext>
            </a:extLst>
          </p:cNvPr>
          <p:cNvSpPr>
            <a:spLocks noGrp="1"/>
          </p:cNvSpPr>
          <p:nvPr>
            <p:ph type="title"/>
          </p:nvPr>
        </p:nvSpPr>
        <p:spPr>
          <a:xfrm>
            <a:off x="588263" y="457200"/>
            <a:ext cx="6299234" cy="553998"/>
          </a:xfrm>
        </p:spPr>
        <p:txBody>
          <a:bodyPr/>
          <a:lstStyle/>
          <a:p>
            <a:r>
              <a:rPr lang="en-US" sz="3200" dirty="0"/>
              <a:t>Minimize downtime using Database Migration Service</a:t>
            </a:r>
          </a:p>
        </p:txBody>
      </p:sp>
      <p:cxnSp>
        <p:nvCxnSpPr>
          <p:cNvPr id="4" name="Straight Arrow Connector 3">
            <a:extLst>
              <a:ext uri="{FF2B5EF4-FFF2-40B4-BE49-F238E27FC236}">
                <a16:creationId xmlns:a16="http://schemas.microsoft.com/office/drawing/2014/main" id="{CE1A9B00-09B3-4F52-A007-F151A22B33AE}"/>
              </a:ext>
              <a:ext uri="{C183D7F6-B498-43B3-948B-1728B52AA6E4}">
                <adec:decorative xmlns:adec="http://schemas.microsoft.com/office/drawing/2017/decorative" val="1"/>
              </a:ext>
            </a:extLst>
          </p:cNvPr>
          <p:cNvCxnSpPr>
            <a:cxnSpLocks/>
          </p:cNvCxnSpPr>
          <p:nvPr/>
        </p:nvCxnSpPr>
        <p:spPr>
          <a:xfrm flipV="1">
            <a:off x="9222846" y="2573281"/>
            <a:ext cx="0" cy="16380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E9CC663-DA93-4500-B139-24D05FB244D7}"/>
              </a:ext>
              <a:ext uri="{C183D7F6-B498-43B3-948B-1728B52AA6E4}">
                <adec:decorative xmlns:adec="http://schemas.microsoft.com/office/drawing/2017/decorative" val="1"/>
              </a:ext>
            </a:extLst>
          </p:cNvPr>
          <p:cNvGrpSpPr>
            <a:grpSpLocks noChangeAspect="1"/>
          </p:cNvGrpSpPr>
          <p:nvPr/>
        </p:nvGrpSpPr>
        <p:grpSpPr>
          <a:xfrm>
            <a:off x="8589510" y="1288488"/>
            <a:ext cx="1277686" cy="1148329"/>
            <a:chOff x="8881599" y="4043607"/>
            <a:chExt cx="2318125" cy="2083433"/>
          </a:xfrm>
        </p:grpSpPr>
        <p:sp>
          <p:nvSpPr>
            <p:cNvPr id="21" name="Freeform 182">
              <a:extLst>
                <a:ext uri="{FF2B5EF4-FFF2-40B4-BE49-F238E27FC236}">
                  <a16:creationId xmlns:a16="http://schemas.microsoft.com/office/drawing/2014/main" id="{E6809588-6E43-4BB8-874D-7F68E87B4DF5}"/>
                </a:ext>
              </a:extLst>
            </p:cNvPr>
            <p:cNvSpPr/>
            <p:nvPr/>
          </p:nvSpPr>
          <p:spPr bwMode="auto">
            <a:xfrm>
              <a:off x="8881599" y="4043607"/>
              <a:ext cx="1425906" cy="18288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2115976-AE8E-4076-B6CB-48567014B697}"/>
                </a:ext>
              </a:extLst>
            </p:cNvPr>
            <p:cNvGrpSpPr>
              <a:grpSpLocks noChangeAspect="1"/>
            </p:cNvGrpSpPr>
            <p:nvPr/>
          </p:nvGrpSpPr>
          <p:grpSpPr>
            <a:xfrm flipH="1">
              <a:off x="9654704" y="5212640"/>
              <a:ext cx="1545020" cy="914400"/>
              <a:chOff x="942772" y="1664993"/>
              <a:chExt cx="155575" cy="92075"/>
            </a:xfrm>
            <a:solidFill>
              <a:srgbClr val="50E6FF"/>
            </a:solidFill>
          </p:grpSpPr>
          <p:sp>
            <p:nvSpPr>
              <p:cNvPr id="24" name="Oval 19">
                <a:extLst>
                  <a:ext uri="{FF2B5EF4-FFF2-40B4-BE49-F238E27FC236}">
                    <a16:creationId xmlns:a16="http://schemas.microsoft.com/office/drawing/2014/main" id="{329059A6-88E3-4D4E-AC68-729C635B0F1A}"/>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5" name="Freeform 20">
                <a:extLst>
                  <a:ext uri="{FF2B5EF4-FFF2-40B4-BE49-F238E27FC236}">
                    <a16:creationId xmlns:a16="http://schemas.microsoft.com/office/drawing/2014/main" id="{FAF067BD-FE83-4D0F-AA88-E86FEF8CD94C}"/>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6" name="Oval 21">
                <a:extLst>
                  <a:ext uri="{FF2B5EF4-FFF2-40B4-BE49-F238E27FC236}">
                    <a16:creationId xmlns:a16="http://schemas.microsoft.com/office/drawing/2014/main" id="{FAB2604E-003D-4641-87C8-C99C7992EF71}"/>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35" name="TextBox 34">
            <a:extLst>
              <a:ext uri="{FF2B5EF4-FFF2-40B4-BE49-F238E27FC236}">
                <a16:creationId xmlns:a16="http://schemas.microsoft.com/office/drawing/2014/main" id="{14A22A35-4985-F144-B54B-97999F2D9BAA}"/>
              </a:ext>
            </a:extLst>
          </p:cNvPr>
          <p:cNvSpPr txBox="1"/>
          <p:nvPr/>
        </p:nvSpPr>
        <p:spPr>
          <a:xfrm>
            <a:off x="495499" y="1760250"/>
            <a:ext cx="5368967" cy="3010055"/>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Migrate initial load</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transactions continue to replicate to target </a:t>
            </a:r>
            <a:b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until data catches up</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Stop new traffic coming in (downtime started)</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Wait for last batch of data to catch up</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Complete DB migration</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 connection string (back online)</a:t>
            </a:r>
          </a:p>
          <a:p>
            <a:pPr marL="228600" marR="0" lvl="0" indent="-228600" algn="l" defTabSz="914400" rtl="0" eaLnBrk="1" fontAlgn="auto" latinLnBrk="0" hangingPunct="1">
              <a:lnSpc>
                <a:spcPct val="90000"/>
              </a:lnSpc>
              <a:spcBef>
                <a:spcPts val="0"/>
              </a:spcBef>
              <a:spcAft>
                <a:spcPts val="1200"/>
              </a:spcAft>
              <a:buClrTx/>
              <a:buSzTx/>
              <a:buFontTx/>
              <a:buAutoNum type="arabicPeriod"/>
              <a:tabLst/>
              <a:defRPr/>
            </a:pP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99A2D4BD-0EA5-4C3C-A52E-4E0376A6621B}"/>
              </a:ext>
            </a:extLst>
          </p:cNvPr>
          <p:cNvSpPr txBox="1"/>
          <p:nvPr/>
        </p:nvSpPr>
        <p:spPr>
          <a:xfrm>
            <a:off x="9134929" y="3309201"/>
            <a:ext cx="2100711" cy="461665"/>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DMS Continuous Sync</a:t>
            </a:r>
          </a:p>
        </p:txBody>
      </p:sp>
      <p:sp>
        <p:nvSpPr>
          <p:cNvPr id="38" name="Freeform 5">
            <a:extLst>
              <a:ext uri="{FF2B5EF4-FFF2-40B4-BE49-F238E27FC236}">
                <a16:creationId xmlns:a16="http://schemas.microsoft.com/office/drawing/2014/main" id="{340F81D7-5F2C-9B46-8472-CAF96F77714C}"/>
              </a:ext>
              <a:ext uri="{C183D7F6-B498-43B3-948B-1728B52AA6E4}">
                <adec:decorative xmlns:adec="http://schemas.microsoft.com/office/drawing/2017/decorative" val="1"/>
              </a:ext>
            </a:extLst>
          </p:cNvPr>
          <p:cNvSpPr>
            <a:spLocks noEditPoints="1"/>
          </p:cNvSpPr>
          <p:nvPr/>
        </p:nvSpPr>
        <p:spPr bwMode="black">
          <a:xfrm>
            <a:off x="8611620" y="3094375"/>
            <a:ext cx="497712" cy="386246"/>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207E1702-0B22-2448-A47E-F52B51A582C4}"/>
              </a:ext>
              <a:ext uri="{C183D7F6-B498-43B3-948B-1728B52AA6E4}">
                <adec:decorative xmlns:adec="http://schemas.microsoft.com/office/drawing/2017/decorative" val="1"/>
              </a:ext>
            </a:extLst>
          </p:cNvPr>
          <p:cNvGrpSpPr/>
          <p:nvPr/>
        </p:nvGrpSpPr>
        <p:grpSpPr>
          <a:xfrm>
            <a:off x="8419813" y="4452953"/>
            <a:ext cx="1608822" cy="783763"/>
            <a:chOff x="6181196" y="5000795"/>
            <a:chExt cx="1608822" cy="783763"/>
          </a:xfrm>
        </p:grpSpPr>
        <p:grpSp>
          <p:nvGrpSpPr>
            <p:cNvPr id="13" name="Group 12">
              <a:extLst>
                <a:ext uri="{FF2B5EF4-FFF2-40B4-BE49-F238E27FC236}">
                  <a16:creationId xmlns:a16="http://schemas.microsoft.com/office/drawing/2014/main" id="{DCFD4685-EA89-9C46-AD35-87BAF6F7B6A2}"/>
                </a:ext>
              </a:extLst>
            </p:cNvPr>
            <p:cNvGrpSpPr/>
            <p:nvPr/>
          </p:nvGrpSpPr>
          <p:grpSpPr>
            <a:xfrm>
              <a:off x="6181196" y="5000795"/>
              <a:ext cx="988407" cy="690405"/>
              <a:chOff x="6159811" y="5307754"/>
              <a:chExt cx="804588" cy="562007"/>
            </a:xfrm>
          </p:grpSpPr>
          <p:sp>
            <p:nvSpPr>
              <p:cNvPr id="51" name="Rectangle 50">
                <a:extLst>
                  <a:ext uri="{FF2B5EF4-FFF2-40B4-BE49-F238E27FC236}">
                    <a16:creationId xmlns:a16="http://schemas.microsoft.com/office/drawing/2014/main" id="{D615BE63-FB37-1348-89A7-BD336E67B69F}"/>
                  </a:ext>
                </a:extLst>
              </p:cNvPr>
              <p:cNvSpPr/>
              <p:nvPr/>
            </p:nvSpPr>
            <p:spPr bwMode="auto">
              <a:xfrm>
                <a:off x="6159811" y="5307754"/>
                <a:ext cx="804588" cy="5620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81FD948-97AC-C04F-A93C-093287611682}"/>
                  </a:ext>
                </a:extLst>
              </p:cNvPr>
              <p:cNvSpPr/>
              <p:nvPr/>
            </p:nvSpPr>
            <p:spPr bwMode="auto">
              <a:xfrm>
                <a:off x="6159811" y="5307754"/>
                <a:ext cx="804581" cy="865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344F1D64-12FD-7446-99F2-4580852AF74A}"/>
                  </a:ext>
                </a:extLst>
              </p:cNvPr>
              <p:cNvGrpSpPr/>
              <p:nvPr/>
            </p:nvGrpSpPr>
            <p:grpSpPr>
              <a:xfrm>
                <a:off x="6741933" y="5335962"/>
                <a:ext cx="191761" cy="45762"/>
                <a:chOff x="9852402" y="2229017"/>
                <a:chExt cx="158269" cy="37769"/>
              </a:xfrm>
            </p:grpSpPr>
            <p:sp>
              <p:nvSpPr>
                <p:cNvPr id="48" name="Oval 47">
                  <a:extLst>
                    <a:ext uri="{FF2B5EF4-FFF2-40B4-BE49-F238E27FC236}">
                      <a16:creationId xmlns:a16="http://schemas.microsoft.com/office/drawing/2014/main" id="{7C5CF2AD-DFCF-2848-BFBA-32E38888C2ED}"/>
                    </a:ext>
                  </a:extLst>
                </p:cNvPr>
                <p:cNvSpPr/>
                <p:nvPr/>
              </p:nvSpPr>
              <p:spPr bwMode="auto">
                <a:xfrm flipH="1">
                  <a:off x="9972937" y="2229024"/>
                  <a:ext cx="37734" cy="3773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FBF8A2A-5D0D-C844-B445-F2954F9B9B7A}"/>
                    </a:ext>
                  </a:extLst>
                </p:cNvPr>
                <p:cNvSpPr/>
                <p:nvPr/>
              </p:nvSpPr>
              <p:spPr bwMode="auto">
                <a:xfrm flipH="1">
                  <a:off x="9911469" y="2229017"/>
                  <a:ext cx="37734" cy="3773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8E786AB-104B-3142-9106-76A5F5091B14}"/>
                    </a:ext>
                  </a:extLst>
                </p:cNvPr>
                <p:cNvSpPr/>
                <p:nvPr/>
              </p:nvSpPr>
              <p:spPr bwMode="auto">
                <a:xfrm flipH="1">
                  <a:off x="9852402" y="2229052"/>
                  <a:ext cx="37734" cy="3773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 name="Right Arrow 13">
              <a:extLst>
                <a:ext uri="{FF2B5EF4-FFF2-40B4-BE49-F238E27FC236}">
                  <a16:creationId xmlns:a16="http://schemas.microsoft.com/office/drawing/2014/main" id="{C0AE8C38-43AE-D849-BF4C-F903F6B78B57}"/>
                </a:ext>
              </a:extLst>
            </p:cNvPr>
            <p:cNvSpPr/>
            <p:nvPr/>
          </p:nvSpPr>
          <p:spPr bwMode="auto">
            <a:xfrm rot="19597652">
              <a:off x="6420852" y="5221873"/>
              <a:ext cx="551862" cy="32913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8B36F48C-81FB-9C47-864F-98F6ED26ABC7}"/>
                </a:ext>
              </a:extLst>
            </p:cNvPr>
            <p:cNvGrpSpPr/>
            <p:nvPr/>
          </p:nvGrpSpPr>
          <p:grpSpPr>
            <a:xfrm>
              <a:off x="6938446" y="5280567"/>
              <a:ext cx="851572" cy="503991"/>
              <a:chOff x="6929407" y="2633068"/>
              <a:chExt cx="851572" cy="503991"/>
            </a:xfrm>
          </p:grpSpPr>
          <p:sp>
            <p:nvSpPr>
              <p:cNvPr id="39" name="Oval 19">
                <a:extLst>
                  <a:ext uri="{FF2B5EF4-FFF2-40B4-BE49-F238E27FC236}">
                    <a16:creationId xmlns:a16="http://schemas.microsoft.com/office/drawing/2014/main" id="{C5B795B3-BBA4-EB47-B27D-C1E362CBAC62}"/>
                  </a:ext>
                </a:extLst>
              </p:cNvPr>
              <p:cNvSpPr>
                <a:spLocks noChangeArrowheads="1"/>
              </p:cNvSpPr>
              <p:nvPr/>
            </p:nvSpPr>
            <p:spPr bwMode="auto">
              <a:xfrm flipH="1">
                <a:off x="7181400" y="2633068"/>
                <a:ext cx="512684" cy="50399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0" name="Freeform 20">
                <a:extLst>
                  <a:ext uri="{FF2B5EF4-FFF2-40B4-BE49-F238E27FC236}">
                    <a16:creationId xmlns:a16="http://schemas.microsoft.com/office/drawing/2014/main" id="{775B0A05-AC40-A04C-8C6A-8364ED295956}"/>
                  </a:ext>
                </a:extLst>
              </p:cNvPr>
              <p:cNvSpPr>
                <a:spLocks/>
              </p:cNvSpPr>
              <p:nvPr/>
            </p:nvSpPr>
            <p:spPr bwMode="auto">
              <a:xfrm flipH="1">
                <a:off x="6929407" y="2945885"/>
                <a:ext cx="851572" cy="191169"/>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43" name="Oval 21">
                <a:extLst>
                  <a:ext uri="{FF2B5EF4-FFF2-40B4-BE49-F238E27FC236}">
                    <a16:creationId xmlns:a16="http://schemas.microsoft.com/office/drawing/2014/main" id="{F9E15590-0E5A-AC45-968A-06262FD6AE93}"/>
                  </a:ext>
                </a:extLst>
              </p:cNvPr>
              <p:cNvSpPr>
                <a:spLocks noChangeArrowheads="1"/>
              </p:cNvSpPr>
              <p:nvPr/>
            </p:nvSpPr>
            <p:spPr bwMode="auto">
              <a:xfrm flipH="1">
                <a:off x="7016302" y="2719963"/>
                <a:ext cx="338894" cy="33020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40E657BA-F020-B349-9A16-2C0A0FD1BB36}"/>
              </a:ext>
              <a:ext uri="{C183D7F6-B498-43B3-948B-1728B52AA6E4}">
                <adec:decorative xmlns:adec="http://schemas.microsoft.com/office/drawing/2017/decorative" val="1"/>
              </a:ext>
            </a:extLst>
          </p:cNvPr>
          <p:cNvGrpSpPr/>
          <p:nvPr/>
        </p:nvGrpSpPr>
        <p:grpSpPr>
          <a:xfrm>
            <a:off x="9321577" y="2947915"/>
            <a:ext cx="545619" cy="387050"/>
            <a:chOff x="5132617" y="1834109"/>
            <a:chExt cx="1373412" cy="974269"/>
          </a:xfrm>
        </p:grpSpPr>
        <p:sp>
          <p:nvSpPr>
            <p:cNvPr id="30" name="Freeform: Shape 7">
              <a:extLst>
                <a:ext uri="{FF2B5EF4-FFF2-40B4-BE49-F238E27FC236}">
                  <a16:creationId xmlns:a16="http://schemas.microsoft.com/office/drawing/2014/main" id="{DABB8CCD-8AF0-8243-A892-03285B1AE7F7}"/>
                </a:ext>
              </a:extLst>
            </p:cNvPr>
            <p:cNvSpPr/>
            <p:nvPr/>
          </p:nvSpPr>
          <p:spPr bwMode="auto">
            <a:xfrm>
              <a:off x="5363029" y="1834109"/>
              <a:ext cx="1143000" cy="738749"/>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8">
              <a:extLst>
                <a:ext uri="{FF2B5EF4-FFF2-40B4-BE49-F238E27FC236}">
                  <a16:creationId xmlns:a16="http://schemas.microsoft.com/office/drawing/2014/main" id="{BE769C01-7846-814F-901F-BCF6B4AA228A}"/>
                </a:ext>
              </a:extLst>
            </p:cNvPr>
            <p:cNvSpPr/>
            <p:nvPr/>
          </p:nvSpPr>
          <p:spPr bwMode="auto">
            <a:xfrm>
              <a:off x="5132617" y="1948543"/>
              <a:ext cx="1330345" cy="859835"/>
            </a:xfrm>
            <a:custGeom>
              <a:avLst/>
              <a:gdLst>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87668 w 1330345"/>
                <a:gd name="connsiteY10" fmla="*/ 854716 h 859835"/>
                <a:gd name="connsiteX11" fmla="*/ 162311 w 1330345"/>
                <a:gd name="connsiteY11" fmla="*/ 859835 h 859835"/>
                <a:gd name="connsiteX12" fmla="*/ 0 w 1330345"/>
                <a:gd name="connsiteY12" fmla="*/ 697524 h 859835"/>
                <a:gd name="connsiteX13" fmla="*/ 162311 w 1330345"/>
                <a:gd name="connsiteY13" fmla="*/ 535213 h 859835"/>
                <a:gd name="connsiteX14" fmla="*/ 188515 w 1330345"/>
                <a:gd name="connsiteY14" fmla="*/ 540503 h 859835"/>
                <a:gd name="connsiteX15" fmla="*/ 182144 w 1330345"/>
                <a:gd name="connsiteY15" fmla="*/ 527251 h 859835"/>
                <a:gd name="connsiteX16" fmla="*/ 163873 w 1330345"/>
                <a:gd name="connsiteY16" fmla="*/ 406400 h 859835"/>
                <a:gd name="connsiteX17" fmla="*/ 570273 w 1330345"/>
                <a:gd name="connsiteY17"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87668 w 1330345"/>
                <a:gd name="connsiteY9" fmla="*/ 859835 h 859835"/>
                <a:gd name="connsiteX10" fmla="*/ 162311 w 1330345"/>
                <a:gd name="connsiteY10" fmla="*/ 859835 h 859835"/>
                <a:gd name="connsiteX11" fmla="*/ 0 w 1330345"/>
                <a:gd name="connsiteY11" fmla="*/ 697524 h 859835"/>
                <a:gd name="connsiteX12" fmla="*/ 162311 w 1330345"/>
                <a:gd name="connsiteY12" fmla="*/ 535213 h 859835"/>
                <a:gd name="connsiteX13" fmla="*/ 188515 w 1330345"/>
                <a:gd name="connsiteY13" fmla="*/ 540503 h 859835"/>
                <a:gd name="connsiteX14" fmla="*/ 182144 w 1330345"/>
                <a:gd name="connsiteY14" fmla="*/ 527251 h 859835"/>
                <a:gd name="connsiteX15" fmla="*/ 163873 w 1330345"/>
                <a:gd name="connsiteY15" fmla="*/ 406400 h 859835"/>
                <a:gd name="connsiteX16" fmla="*/ 570273 w 1330345"/>
                <a:gd name="connsiteY16"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021440 w 1330345"/>
                <a:gd name="connsiteY8" fmla="*/ 859835 h 859835"/>
                <a:gd name="connsiteX9" fmla="*/ 162311 w 1330345"/>
                <a:gd name="connsiteY9" fmla="*/ 859835 h 859835"/>
                <a:gd name="connsiteX10" fmla="*/ 0 w 1330345"/>
                <a:gd name="connsiteY10" fmla="*/ 697524 h 859835"/>
                <a:gd name="connsiteX11" fmla="*/ 162311 w 1330345"/>
                <a:gd name="connsiteY11" fmla="*/ 535213 h 859835"/>
                <a:gd name="connsiteX12" fmla="*/ 188515 w 1330345"/>
                <a:gd name="connsiteY12" fmla="*/ 540503 h 859835"/>
                <a:gd name="connsiteX13" fmla="*/ 182144 w 1330345"/>
                <a:gd name="connsiteY13" fmla="*/ 527251 h 859835"/>
                <a:gd name="connsiteX14" fmla="*/ 163873 w 1330345"/>
                <a:gd name="connsiteY14" fmla="*/ 406400 h 859835"/>
                <a:gd name="connsiteX15" fmla="*/ 570273 w 1330345"/>
                <a:gd name="connsiteY15"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021440 w 1330345"/>
                <a:gd name="connsiteY7" fmla="*/ 858165 h 859835"/>
                <a:gd name="connsiteX8" fmla="*/ 162311 w 1330345"/>
                <a:gd name="connsiteY8" fmla="*/ 859835 h 859835"/>
                <a:gd name="connsiteX9" fmla="*/ 0 w 1330345"/>
                <a:gd name="connsiteY9" fmla="*/ 697524 h 859835"/>
                <a:gd name="connsiteX10" fmla="*/ 162311 w 1330345"/>
                <a:gd name="connsiteY10" fmla="*/ 535213 h 859835"/>
                <a:gd name="connsiteX11" fmla="*/ 188515 w 1330345"/>
                <a:gd name="connsiteY11" fmla="*/ 540503 h 859835"/>
                <a:gd name="connsiteX12" fmla="*/ 182144 w 1330345"/>
                <a:gd name="connsiteY12" fmla="*/ 527251 h 859835"/>
                <a:gd name="connsiteX13" fmla="*/ 163873 w 1330345"/>
                <a:gd name="connsiteY13" fmla="*/ 406400 h 859835"/>
                <a:gd name="connsiteX14" fmla="*/ 570273 w 1330345"/>
                <a:gd name="connsiteY14" fmla="*/ 0 h 859835"/>
                <a:gd name="connsiteX0" fmla="*/ 570273 w 1330345"/>
                <a:gd name="connsiteY0" fmla="*/ 0 h 859835"/>
                <a:gd name="connsiteX1" fmla="*/ 944736 w 1330345"/>
                <a:gd name="connsiteY1" fmla="*/ 248210 h 859835"/>
                <a:gd name="connsiteX2" fmla="*/ 957067 w 1330345"/>
                <a:gd name="connsiteY2" fmla="*/ 287935 h 859835"/>
                <a:gd name="connsiteX3" fmla="*/ 979091 w 1330345"/>
                <a:gd name="connsiteY3" fmla="*/ 281098 h 859835"/>
                <a:gd name="connsiteX4" fmla="*/ 1038007 w 1330345"/>
                <a:gd name="connsiteY4" fmla="*/ 275159 h 859835"/>
                <a:gd name="connsiteX5" fmla="*/ 1330345 w 1330345"/>
                <a:gd name="connsiteY5" fmla="*/ 567497 h 859835"/>
                <a:gd name="connsiteX6" fmla="*/ 1038007 w 1330345"/>
                <a:gd name="connsiteY6" fmla="*/ 859835 h 859835"/>
                <a:gd name="connsiteX7" fmla="*/ 162311 w 1330345"/>
                <a:gd name="connsiteY7" fmla="*/ 859835 h 859835"/>
                <a:gd name="connsiteX8" fmla="*/ 0 w 1330345"/>
                <a:gd name="connsiteY8" fmla="*/ 697524 h 859835"/>
                <a:gd name="connsiteX9" fmla="*/ 162311 w 1330345"/>
                <a:gd name="connsiteY9" fmla="*/ 535213 h 859835"/>
                <a:gd name="connsiteX10" fmla="*/ 188515 w 1330345"/>
                <a:gd name="connsiteY10" fmla="*/ 540503 h 859835"/>
                <a:gd name="connsiteX11" fmla="*/ 182144 w 1330345"/>
                <a:gd name="connsiteY11" fmla="*/ 527251 h 859835"/>
                <a:gd name="connsiteX12" fmla="*/ 163873 w 1330345"/>
                <a:gd name="connsiteY12" fmla="*/ 406400 h 859835"/>
                <a:gd name="connsiteX13" fmla="*/ 570273 w 1330345"/>
                <a:gd name="connsiteY13" fmla="*/ 0 h 85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0345" h="859835">
                  <a:moveTo>
                    <a:pt x="570273" y="0"/>
                  </a:moveTo>
                  <a:cubicBezTo>
                    <a:pt x="738610" y="0"/>
                    <a:pt x="883042" y="102347"/>
                    <a:pt x="944736" y="248210"/>
                  </a:cubicBezTo>
                  <a:lnTo>
                    <a:pt x="957067" y="287935"/>
                  </a:lnTo>
                  <a:lnTo>
                    <a:pt x="979091" y="281098"/>
                  </a:lnTo>
                  <a:cubicBezTo>
                    <a:pt x="998121" y="277204"/>
                    <a:pt x="1017826" y="275159"/>
                    <a:pt x="1038007" y="275159"/>
                  </a:cubicBezTo>
                  <a:cubicBezTo>
                    <a:pt x="1199461" y="275159"/>
                    <a:pt x="1330345" y="406043"/>
                    <a:pt x="1330345" y="567497"/>
                  </a:cubicBezTo>
                  <a:cubicBezTo>
                    <a:pt x="1330345" y="728951"/>
                    <a:pt x="1199461" y="859835"/>
                    <a:pt x="1038007" y="859835"/>
                  </a:cubicBezTo>
                  <a:lnTo>
                    <a:pt x="162311" y="859835"/>
                  </a:lnTo>
                  <a:cubicBezTo>
                    <a:pt x="72669" y="859835"/>
                    <a:pt x="0" y="787166"/>
                    <a:pt x="0" y="697524"/>
                  </a:cubicBezTo>
                  <a:cubicBezTo>
                    <a:pt x="0" y="607882"/>
                    <a:pt x="72669" y="535213"/>
                    <a:pt x="162311" y="535213"/>
                  </a:cubicBezTo>
                  <a:lnTo>
                    <a:pt x="188515" y="540503"/>
                  </a:lnTo>
                  <a:lnTo>
                    <a:pt x="182144" y="527251"/>
                  </a:lnTo>
                  <a:cubicBezTo>
                    <a:pt x="170270" y="489074"/>
                    <a:pt x="163873" y="448484"/>
                    <a:pt x="163873" y="406400"/>
                  </a:cubicBezTo>
                  <a:cubicBezTo>
                    <a:pt x="163873" y="181951"/>
                    <a:pt x="345824" y="0"/>
                    <a:pt x="57027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Shape 9">
              <a:extLst>
                <a:ext uri="{FF2B5EF4-FFF2-40B4-BE49-F238E27FC236}">
                  <a16:creationId xmlns:a16="http://schemas.microsoft.com/office/drawing/2014/main" id="{95594269-9774-7941-AF64-BB861885E060}"/>
                </a:ext>
              </a:extLst>
            </p:cNvPr>
            <p:cNvSpPr/>
            <p:nvPr/>
          </p:nvSpPr>
          <p:spPr bwMode="auto">
            <a:xfrm>
              <a:off x="5519269" y="2293257"/>
              <a:ext cx="409440" cy="515120"/>
            </a:xfrm>
            <a:custGeom>
              <a:avLst/>
              <a:gdLst>
                <a:gd name="connsiteX0" fmla="*/ 49234 w 409440"/>
                <a:gd name="connsiteY0" fmla="*/ 0 h 515120"/>
                <a:gd name="connsiteX1" fmla="*/ 208596 w 409440"/>
                <a:gd name="connsiteY1" fmla="*/ 0 h 515120"/>
                <a:gd name="connsiteX2" fmla="*/ 409440 w 409440"/>
                <a:gd name="connsiteY2" fmla="*/ 229439 h 515120"/>
                <a:gd name="connsiteX3" fmla="*/ 159362 w 409440"/>
                <a:gd name="connsiteY3" fmla="*/ 515120 h 515120"/>
                <a:gd name="connsiteX4" fmla="*/ 0 w 409440"/>
                <a:gd name="connsiteY4" fmla="*/ 515120 h 515120"/>
                <a:gd name="connsiteX5" fmla="*/ 250078 w 409440"/>
                <a:gd name="connsiteY5" fmla="*/ 229439 h 5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440" h="515120">
                  <a:moveTo>
                    <a:pt x="49234" y="0"/>
                  </a:moveTo>
                  <a:lnTo>
                    <a:pt x="208596" y="0"/>
                  </a:lnTo>
                  <a:lnTo>
                    <a:pt x="409440" y="229439"/>
                  </a:lnTo>
                  <a:lnTo>
                    <a:pt x="159362" y="515120"/>
                  </a:lnTo>
                  <a:lnTo>
                    <a:pt x="0" y="515120"/>
                  </a:lnTo>
                  <a:lnTo>
                    <a:pt x="250078" y="22943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Shape 10">
              <a:extLst>
                <a:ext uri="{FF2B5EF4-FFF2-40B4-BE49-F238E27FC236}">
                  <a16:creationId xmlns:a16="http://schemas.microsoft.com/office/drawing/2014/main" id="{98D97347-BC8E-2C49-94AC-E0FAA72F78CB}"/>
                </a:ext>
              </a:extLst>
            </p:cNvPr>
            <p:cNvSpPr/>
            <p:nvPr/>
          </p:nvSpPr>
          <p:spPr bwMode="auto">
            <a:xfrm>
              <a:off x="6002881" y="2359954"/>
              <a:ext cx="323182" cy="352258"/>
            </a:xfrm>
            <a:custGeom>
              <a:avLst/>
              <a:gdLst>
                <a:gd name="connsiteX0" fmla="*/ 33668 w 323182"/>
                <a:gd name="connsiteY0" fmla="*/ 0 h 352258"/>
                <a:gd name="connsiteX1" fmla="*/ 76860 w 323182"/>
                <a:gd name="connsiteY1" fmla="*/ 0 h 352258"/>
                <a:gd name="connsiteX2" fmla="*/ 142646 w 323182"/>
                <a:gd name="connsiteY2" fmla="*/ 0 h 352258"/>
                <a:gd name="connsiteX3" fmla="*/ 185838 w 323182"/>
                <a:gd name="connsiteY3" fmla="*/ 0 h 352258"/>
                <a:gd name="connsiteX4" fmla="*/ 323182 w 323182"/>
                <a:gd name="connsiteY4" fmla="*/ 156899 h 352258"/>
                <a:gd name="connsiteX5" fmla="*/ 152170 w 323182"/>
                <a:gd name="connsiteY5" fmla="*/ 352258 h 352258"/>
                <a:gd name="connsiteX6" fmla="*/ 108978 w 323182"/>
                <a:gd name="connsiteY6" fmla="*/ 352258 h 352258"/>
                <a:gd name="connsiteX7" fmla="*/ 43192 w 323182"/>
                <a:gd name="connsiteY7" fmla="*/ 352258 h 352258"/>
                <a:gd name="connsiteX8" fmla="*/ 0 w 323182"/>
                <a:gd name="connsiteY8" fmla="*/ 352258 h 352258"/>
                <a:gd name="connsiteX9" fmla="*/ 171013 w 323182"/>
                <a:gd name="connsiteY9" fmla="*/ 156899 h 3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82" h="352258">
                  <a:moveTo>
                    <a:pt x="33668" y="0"/>
                  </a:moveTo>
                  <a:lnTo>
                    <a:pt x="76860" y="0"/>
                  </a:lnTo>
                  <a:lnTo>
                    <a:pt x="142646" y="0"/>
                  </a:lnTo>
                  <a:lnTo>
                    <a:pt x="185838" y="0"/>
                  </a:lnTo>
                  <a:lnTo>
                    <a:pt x="323182" y="156899"/>
                  </a:lnTo>
                  <a:lnTo>
                    <a:pt x="152170" y="352258"/>
                  </a:lnTo>
                  <a:lnTo>
                    <a:pt x="108978" y="352258"/>
                  </a:lnTo>
                  <a:lnTo>
                    <a:pt x="43192" y="352258"/>
                  </a:lnTo>
                  <a:lnTo>
                    <a:pt x="0" y="352258"/>
                  </a:lnTo>
                  <a:lnTo>
                    <a:pt x="171013" y="156899"/>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11">
              <a:extLst>
                <a:ext uri="{FF2B5EF4-FFF2-40B4-BE49-F238E27FC236}">
                  <a16:creationId xmlns:a16="http://schemas.microsoft.com/office/drawing/2014/main" id="{73F02D89-9C41-984E-92D9-57D0C189BAAF}"/>
                </a:ext>
              </a:extLst>
            </p:cNvPr>
            <p:cNvSpPr/>
            <p:nvPr/>
          </p:nvSpPr>
          <p:spPr bwMode="auto">
            <a:xfrm>
              <a:off x="5846247" y="1964046"/>
              <a:ext cx="327112" cy="394094"/>
            </a:xfrm>
            <a:custGeom>
              <a:avLst/>
              <a:gdLst>
                <a:gd name="connsiteX0" fmla="*/ 37667 w 327112"/>
                <a:gd name="connsiteY0" fmla="*/ 0 h 394094"/>
                <a:gd name="connsiteX1" fmla="*/ 51536 w 327112"/>
                <a:gd name="connsiteY1" fmla="*/ 0 h 394094"/>
                <a:gd name="connsiteX2" fmla="*/ 159587 w 327112"/>
                <a:gd name="connsiteY2" fmla="*/ 0 h 394094"/>
                <a:gd name="connsiteX3" fmla="*/ 173456 w 327112"/>
                <a:gd name="connsiteY3" fmla="*/ 0 h 394094"/>
                <a:gd name="connsiteX4" fmla="*/ 327112 w 327112"/>
                <a:gd name="connsiteY4" fmla="*/ 175533 h 394094"/>
                <a:gd name="connsiteX5" fmla="*/ 135790 w 327112"/>
                <a:gd name="connsiteY5" fmla="*/ 394094 h 394094"/>
                <a:gd name="connsiteX6" fmla="*/ 121921 w 327112"/>
                <a:gd name="connsiteY6" fmla="*/ 394094 h 394094"/>
                <a:gd name="connsiteX7" fmla="*/ 13869 w 327112"/>
                <a:gd name="connsiteY7" fmla="*/ 394094 h 394094"/>
                <a:gd name="connsiteX8" fmla="*/ 0 w 327112"/>
                <a:gd name="connsiteY8" fmla="*/ 394094 h 394094"/>
                <a:gd name="connsiteX9" fmla="*/ 191323 w 327112"/>
                <a:gd name="connsiteY9" fmla="*/ 175533 h 39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112" h="394094">
                  <a:moveTo>
                    <a:pt x="37667" y="0"/>
                  </a:moveTo>
                  <a:lnTo>
                    <a:pt x="51536" y="0"/>
                  </a:lnTo>
                  <a:lnTo>
                    <a:pt x="159587" y="0"/>
                  </a:lnTo>
                  <a:lnTo>
                    <a:pt x="173456" y="0"/>
                  </a:lnTo>
                  <a:lnTo>
                    <a:pt x="327112" y="175533"/>
                  </a:lnTo>
                  <a:lnTo>
                    <a:pt x="135790" y="394094"/>
                  </a:lnTo>
                  <a:lnTo>
                    <a:pt x="121921" y="394094"/>
                  </a:lnTo>
                  <a:lnTo>
                    <a:pt x="13869" y="394094"/>
                  </a:lnTo>
                  <a:lnTo>
                    <a:pt x="0" y="394094"/>
                  </a:lnTo>
                  <a:lnTo>
                    <a:pt x="191323" y="1755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571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fad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fade">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fade">
                                      <p:cBhvr>
                                        <p:cTn id="27" dur="500"/>
                                        <p:tgtEl>
                                          <p:spTgt spid="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xEl>
                                              <p:pRg st="5" end="5"/>
                                            </p:txEl>
                                          </p:spTgt>
                                        </p:tgtEl>
                                        <p:attrNameLst>
                                          <p:attrName>style.visibility</p:attrName>
                                        </p:attrNameLst>
                                      </p:cBhvr>
                                      <p:to>
                                        <p:strVal val="visible"/>
                                      </p:to>
                                    </p:set>
                                    <p:animEffect transition="in" filter="fade">
                                      <p:cBhvr>
                                        <p:cTn id="32" dur="500"/>
                                        <p:tgtEl>
                                          <p:spTgt spid="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65C951-7E56-4A9A-8978-225702A6BAFF}"/>
              </a:ext>
            </a:extLst>
          </p:cNvPr>
          <p:cNvSpPr>
            <a:spLocks noGrp="1"/>
          </p:cNvSpPr>
          <p:nvPr>
            <p:ph type="title"/>
          </p:nvPr>
        </p:nvSpPr>
        <p:spPr/>
        <p:txBody>
          <a:bodyPr/>
          <a:lstStyle/>
          <a:p>
            <a:r>
              <a:rPr lang="en-US" sz="3200" dirty="0"/>
              <a:t>Outperform the competition with Azure </a:t>
            </a:r>
            <a:br>
              <a:rPr lang="en-US" sz="3200" dirty="0"/>
            </a:br>
            <a:r>
              <a:rPr lang="en-US" sz="3200" dirty="0"/>
              <a:t>Database for MySQL and MariaDB </a:t>
            </a:r>
          </a:p>
        </p:txBody>
      </p:sp>
      <p:graphicFrame>
        <p:nvGraphicFramePr>
          <p:cNvPr id="2" name="Table 1">
            <a:extLst>
              <a:ext uri="{FF2B5EF4-FFF2-40B4-BE49-F238E27FC236}">
                <a16:creationId xmlns:a16="http://schemas.microsoft.com/office/drawing/2014/main" id="{E937223E-1575-8841-8F98-286272525B1A}"/>
              </a:ext>
            </a:extLst>
          </p:cNvPr>
          <p:cNvGraphicFramePr>
            <a:graphicFrameLocks noGrp="1"/>
          </p:cNvGraphicFramePr>
          <p:nvPr>
            <p:extLst>
              <p:ext uri="{D42A27DB-BD31-4B8C-83A1-F6EECF244321}">
                <p14:modId xmlns:p14="http://schemas.microsoft.com/office/powerpoint/2010/main" val="4084619098"/>
              </p:ext>
            </p:extLst>
          </p:nvPr>
        </p:nvGraphicFramePr>
        <p:xfrm>
          <a:off x="586740" y="2027540"/>
          <a:ext cx="11018520" cy="3687460"/>
        </p:xfrm>
        <a:graphic>
          <a:graphicData uri="http://schemas.openxmlformats.org/drawingml/2006/table">
            <a:tbl>
              <a:tblPr firstRow="1" bandRow="1">
                <a:tableStyleId>{5C22544A-7EE6-4342-B048-85BDC9FD1C3A}</a:tableStyleId>
              </a:tblPr>
              <a:tblGrid>
                <a:gridCol w="5502333">
                  <a:extLst>
                    <a:ext uri="{9D8B030D-6E8A-4147-A177-3AD203B41FA5}">
                      <a16:colId xmlns:a16="http://schemas.microsoft.com/office/drawing/2014/main" val="1559342079"/>
                    </a:ext>
                  </a:extLst>
                </a:gridCol>
                <a:gridCol w="5516187">
                  <a:extLst>
                    <a:ext uri="{9D8B030D-6E8A-4147-A177-3AD203B41FA5}">
                      <a16:colId xmlns:a16="http://schemas.microsoft.com/office/drawing/2014/main" val="2974450310"/>
                    </a:ext>
                  </a:extLst>
                </a:gridCol>
              </a:tblGrid>
              <a:tr h="6516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spc="0" baseline="0" dirty="0">
                          <a:solidFill>
                            <a:schemeClr val="bg1"/>
                          </a:solidFill>
                          <a:latin typeface="Segoe UI Semibold" charset="0"/>
                          <a:ea typeface="+mn-ea"/>
                          <a:cs typeface="Segoe UI Semibold" charset="0"/>
                        </a:rPr>
                        <a:t>Cloud HA and scaling </a:t>
                      </a:r>
                    </a:p>
                  </a:txBody>
                  <a:tcPr marL="182880" marR="91414" marT="45706" marB="45706"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defTabSz="932742">
                        <a:spcBef>
                          <a:spcPct val="0"/>
                        </a:spcBef>
                      </a:pPr>
                      <a:r>
                        <a:rPr lang="en-US" sz="1800" b="1" i="0" kern="1200" spc="0" baseline="0">
                          <a:solidFill>
                            <a:schemeClr val="bg1"/>
                          </a:solidFill>
                          <a:latin typeface="Segoe UI Semibold" charset="0"/>
                          <a:ea typeface="+mn-ea"/>
                          <a:cs typeface="Segoe UI Semibold" charset="0"/>
                        </a:rPr>
                        <a:t>Performance and security </a:t>
                      </a:r>
                    </a:p>
                  </a:txBody>
                  <a:tcPr marL="182880" marR="91414" marT="45706" marB="45706"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149894177"/>
                  </a:ext>
                </a:extLst>
              </a:tr>
              <a:tr h="1195427">
                <a:tc>
                  <a:txBody>
                    <a:bodyPr/>
                    <a:lstStyle/>
                    <a:p>
                      <a:r>
                        <a:rPr lang="en-US" sz="1600" dirty="0"/>
                        <a:t>Built-in high availability (HA) and elastic scaling to save time and money with a 99.99% SLA</a:t>
                      </a:r>
                    </a:p>
                  </a:txBody>
                  <a:tcPr marL="182880"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Enterprise-grade performance and security from Intelligent Performance and Azure Defender</a:t>
                      </a:r>
                    </a:p>
                  </a:txBody>
                  <a:tcPr marL="18288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0666284"/>
                  </a:ext>
                </a:extLst>
              </a:tr>
              <a:tr h="645407">
                <a:tc>
                  <a:txBody>
                    <a:bodyPr/>
                    <a:lstStyle/>
                    <a:p>
                      <a:pPr defTabSz="932742">
                        <a:spcBef>
                          <a:spcPct val="0"/>
                        </a:spcBef>
                      </a:pPr>
                      <a:r>
                        <a:rPr lang="en-US" sz="1800" b="1" i="0" kern="1200" spc="0" baseline="0">
                          <a:solidFill>
                            <a:schemeClr val="bg1"/>
                          </a:solidFill>
                          <a:latin typeface="Segoe UI Semibold" charset="0"/>
                          <a:ea typeface="+mn-ea"/>
                          <a:cs typeface="Segoe UI Semibold" charset="0"/>
                        </a:rPr>
                        <a:t>Azure integration</a:t>
                      </a:r>
                    </a:p>
                  </a:txBody>
                  <a:tcPr marL="182880" marR="91414" marT="45706" marB="45706"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defTabSz="932742">
                        <a:spcBef>
                          <a:spcPct val="0"/>
                        </a:spcBef>
                      </a:pPr>
                      <a:r>
                        <a:rPr lang="en-US" sz="1800" b="1" i="0" kern="1200" spc="0" baseline="0">
                          <a:solidFill>
                            <a:schemeClr val="bg1"/>
                          </a:solidFill>
                          <a:latin typeface="Segoe UI Semibold" charset="0"/>
                          <a:ea typeface="+mn-ea"/>
                          <a:cs typeface="Segoe UI Semibold" charset="0"/>
                        </a:rPr>
                        <a:t>Truly global reach </a:t>
                      </a:r>
                    </a:p>
                  </a:txBody>
                  <a:tcPr marL="182880" marR="89630" marT="44814" marB="44814"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972779979"/>
                  </a:ext>
                </a:extLst>
              </a:tr>
              <a:tr h="1194955">
                <a:tc>
                  <a:txBody>
                    <a:bodyPr/>
                    <a:lstStyle/>
                    <a:p>
                      <a:r>
                        <a:rPr lang="en-US" sz="1600"/>
                        <a:t>Seamless integration with Azure App Service and one-click connections to the Azure ecosystem</a:t>
                      </a:r>
                    </a:p>
                  </a:txBody>
                  <a:tcPr marL="182880"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2x global reach vs. AWS RDS</a:t>
                      </a:r>
                    </a:p>
                  </a:txBody>
                  <a:tcPr marL="18288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880863"/>
                  </a:ext>
                </a:extLst>
              </a:tr>
            </a:tbl>
          </a:graphicData>
        </a:graphic>
      </p:graphicFrame>
    </p:spTree>
    <p:extLst>
      <p:ext uri="{BB962C8B-B14F-4D97-AF65-F5344CB8AC3E}">
        <p14:creationId xmlns:p14="http://schemas.microsoft.com/office/powerpoint/2010/main" val="175804907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196AD8-3856-451D-8B75-85C980D297BE}"/>
              </a:ext>
            </a:extLst>
          </p:cNvPr>
          <p:cNvSpPr>
            <a:spLocks noGrp="1"/>
          </p:cNvSpPr>
          <p:nvPr>
            <p:ph type="title"/>
          </p:nvPr>
        </p:nvSpPr>
        <p:spPr>
          <a:xfrm>
            <a:off x="588263" y="3182779"/>
            <a:ext cx="5507737" cy="492443"/>
          </a:xfrm>
        </p:spPr>
        <p:txBody>
          <a:bodyPr/>
          <a:lstStyle/>
          <a:p>
            <a:r>
              <a:rPr lang="en-US" sz="3200" dirty="0"/>
              <a:t>Call to action </a:t>
            </a:r>
          </a:p>
        </p:txBody>
      </p:sp>
      <p:sp>
        <p:nvSpPr>
          <p:cNvPr id="2" name="Text Placeholder 1">
            <a:extLst>
              <a:ext uri="{FF2B5EF4-FFF2-40B4-BE49-F238E27FC236}">
                <a16:creationId xmlns:a16="http://schemas.microsoft.com/office/drawing/2014/main" id="{DC1FAB43-68A4-47B8-899B-3E0FFF4807A4}"/>
              </a:ext>
            </a:extLst>
          </p:cNvPr>
          <p:cNvSpPr>
            <a:spLocks noGrp="1"/>
          </p:cNvSpPr>
          <p:nvPr>
            <p:ph type="body" sz="quarter" idx="10"/>
          </p:nvPr>
        </p:nvSpPr>
        <p:spPr>
          <a:xfrm>
            <a:off x="7670324" y="1677227"/>
            <a:ext cx="3860549" cy="492443"/>
          </a:xfrm>
        </p:spPr>
        <p:txBody>
          <a:bodyPr anchor="ctr"/>
          <a:lstStyle/>
          <a:p>
            <a:pPr marL="0" indent="0">
              <a:buNone/>
            </a:pPr>
            <a:r>
              <a:rPr lang="en-US" sz="1600" dirty="0">
                <a:solidFill>
                  <a:schemeClr val="tx1"/>
                </a:solidFill>
              </a:rPr>
              <a:t>Assess which workloads will benefit from Azure Database for MySQL and MariaDB</a:t>
            </a:r>
          </a:p>
        </p:txBody>
      </p:sp>
      <p:grpSp>
        <p:nvGrpSpPr>
          <p:cNvPr id="11" name="Group 10">
            <a:extLst>
              <a:ext uri="{FF2B5EF4-FFF2-40B4-BE49-F238E27FC236}">
                <a16:creationId xmlns:a16="http://schemas.microsoft.com/office/drawing/2014/main" id="{D0E98BE1-C400-6343-A6EE-A9445822AEBF}"/>
              </a:ext>
              <a:ext uri="{C183D7F6-B498-43B3-948B-1728B52AA6E4}">
                <adec:decorative xmlns:adec="http://schemas.microsoft.com/office/drawing/2017/decorative" val="1"/>
              </a:ext>
            </a:extLst>
          </p:cNvPr>
          <p:cNvGrpSpPr/>
          <p:nvPr/>
        </p:nvGrpSpPr>
        <p:grpSpPr>
          <a:xfrm>
            <a:off x="6874594" y="3066035"/>
            <a:ext cx="419100" cy="547735"/>
            <a:chOff x="6528099" y="1686452"/>
            <a:chExt cx="243340" cy="318029"/>
          </a:xfrm>
        </p:grpSpPr>
        <p:sp>
          <p:nvSpPr>
            <p:cNvPr id="9" name="Freeform 122">
              <a:extLst>
                <a:ext uri="{FF2B5EF4-FFF2-40B4-BE49-F238E27FC236}">
                  <a16:creationId xmlns:a16="http://schemas.microsoft.com/office/drawing/2014/main" id="{55E5A67A-0DDC-254D-898D-58BAD7BCA743}"/>
                </a:ext>
              </a:extLst>
            </p:cNvPr>
            <p:cNvSpPr>
              <a:spLocks/>
            </p:cNvSpPr>
            <p:nvPr/>
          </p:nvSpPr>
          <p:spPr bwMode="auto">
            <a:xfrm>
              <a:off x="6569057" y="1686452"/>
              <a:ext cx="161424" cy="161424"/>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3B428E8E-B03B-FE42-98E0-9EE47EACEA2A}"/>
                </a:ext>
              </a:extLst>
            </p:cNvPr>
            <p:cNvSpPr>
              <a:spLocks/>
            </p:cNvSpPr>
            <p:nvPr/>
          </p:nvSpPr>
          <p:spPr bwMode="auto">
            <a:xfrm>
              <a:off x="6528099" y="1888834"/>
              <a:ext cx="243340" cy="115647"/>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980EA21-852F-DD42-ACC8-45D4C6D7784D}"/>
              </a:ext>
              <a:ext uri="{C183D7F6-B498-43B3-948B-1728B52AA6E4}">
                <adec:decorative xmlns:adec="http://schemas.microsoft.com/office/drawing/2017/decorative" val="1"/>
              </a:ext>
            </a:extLst>
          </p:cNvPr>
          <p:cNvGrpSpPr/>
          <p:nvPr/>
        </p:nvGrpSpPr>
        <p:grpSpPr>
          <a:xfrm>
            <a:off x="6874594" y="1639069"/>
            <a:ext cx="423060" cy="542598"/>
            <a:chOff x="5784543" y="3965118"/>
            <a:chExt cx="656419" cy="841893"/>
          </a:xfrm>
        </p:grpSpPr>
        <p:sp>
          <p:nvSpPr>
            <p:cNvPr id="13" name="Freeform 182">
              <a:extLst>
                <a:ext uri="{FF2B5EF4-FFF2-40B4-BE49-F238E27FC236}">
                  <a16:creationId xmlns:a16="http://schemas.microsoft.com/office/drawing/2014/main" id="{65C3FD2D-6997-E843-92B0-E355F58DE00F}"/>
                </a:ext>
              </a:extLst>
            </p:cNvPr>
            <p:cNvSpPr/>
            <p:nvPr/>
          </p:nvSpPr>
          <p:spPr bwMode="auto">
            <a:xfrm>
              <a:off x="5784543" y="3965118"/>
              <a:ext cx="656419" cy="8418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98B115A-DA5A-DC47-9229-6C446C8B7900}"/>
                </a:ext>
              </a:extLst>
            </p:cNvPr>
            <p:cNvSpPr/>
            <p:nvPr/>
          </p:nvSpPr>
          <p:spPr>
            <a:xfrm>
              <a:off x="5868400" y="4011161"/>
              <a:ext cx="491219" cy="1451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6D6A70C7-7140-BA4D-A9ED-E56681D43DED}"/>
              </a:ext>
            </a:extLst>
          </p:cNvPr>
          <p:cNvSpPr txBox="1"/>
          <p:nvPr/>
        </p:nvSpPr>
        <p:spPr>
          <a:xfrm>
            <a:off x="7641449" y="3111969"/>
            <a:ext cx="4274289"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Connect with your Microsoft representative </a:t>
            </a:r>
            <a:br>
              <a:rPr kumimoji="0" lang="en-US" sz="160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to learn more</a:t>
            </a:r>
          </a:p>
        </p:txBody>
      </p:sp>
      <p:pic>
        <p:nvPicPr>
          <p:cNvPr id="3" name="Graphic 2" descr="Azure MySQL icon">
            <a:extLst>
              <a:ext uri="{FF2B5EF4-FFF2-40B4-BE49-F238E27FC236}">
                <a16:creationId xmlns:a16="http://schemas.microsoft.com/office/drawing/2014/main" id="{375F0EA4-5EE8-4F9C-A408-11829BE419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4594" y="4431662"/>
            <a:ext cx="542597" cy="542597"/>
          </a:xfrm>
          <a:prstGeom prst="rect">
            <a:avLst/>
          </a:prstGeom>
        </p:spPr>
      </p:pic>
      <p:sp>
        <p:nvSpPr>
          <p:cNvPr id="4" name="TextBox 3">
            <a:extLst>
              <a:ext uri="{FF2B5EF4-FFF2-40B4-BE49-F238E27FC236}">
                <a16:creationId xmlns:a16="http://schemas.microsoft.com/office/drawing/2014/main" id="{DACF5BC5-5A0C-4099-9EEA-A8DEC74C5550}"/>
              </a:ext>
            </a:extLst>
          </p:cNvPr>
          <p:cNvSpPr txBox="1"/>
          <p:nvPr/>
        </p:nvSpPr>
        <p:spPr>
          <a:xfrm>
            <a:off x="7670324" y="4431662"/>
            <a:ext cx="4274289"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u="none" strike="noStrike" kern="1200" cap="none" spc="0" normalizeH="0" baseline="0" noProof="0" dirty="0">
                <a:ln>
                  <a:noFill/>
                </a:ln>
                <a:effectLst/>
                <a:uLnTx/>
                <a:uFillTx/>
                <a:latin typeface="Segoe UI" panose="020B0502040204020203" pitchFamily="34" charset="0"/>
                <a:cs typeface="Segoe UI" panose="020B0502040204020203" pitchFamily="34" charset="0"/>
                <a:hlinkClick r:id="rId4"/>
              </a:rPr>
              <a:t>Try Azure Database for MySQL for free</a:t>
            </a:r>
            <a:endParaRPr kumimoji="0" lang="en-US" sz="160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284276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196AD8-3856-451D-8B75-85C980D297BE}"/>
              </a:ext>
            </a:extLst>
          </p:cNvPr>
          <p:cNvSpPr>
            <a:spLocks noGrp="1"/>
          </p:cNvSpPr>
          <p:nvPr>
            <p:ph type="title"/>
          </p:nvPr>
        </p:nvSpPr>
        <p:spPr>
          <a:xfrm>
            <a:off x="588263" y="457200"/>
            <a:ext cx="11018520" cy="553998"/>
          </a:xfrm>
        </p:spPr>
        <p:txBody>
          <a:bodyPr/>
          <a:lstStyle/>
          <a:p>
            <a:r>
              <a:rPr lang="en-US"/>
              <a:t>Documentation and resources </a:t>
            </a:r>
          </a:p>
        </p:txBody>
      </p:sp>
      <p:sp>
        <p:nvSpPr>
          <p:cNvPr id="4" name="Text Placeholder 5">
            <a:extLst>
              <a:ext uri="{FF2B5EF4-FFF2-40B4-BE49-F238E27FC236}">
                <a16:creationId xmlns:a16="http://schemas.microsoft.com/office/drawing/2014/main" id="{1C7F6BD0-6B1C-4C52-B7AB-EB2F92DD53BE}"/>
              </a:ext>
            </a:extLst>
          </p:cNvPr>
          <p:cNvSpPr>
            <a:spLocks noGrp="1"/>
          </p:cNvSpPr>
          <p:nvPr>
            <p:ph type="body" sz="quarter" idx="10"/>
          </p:nvPr>
        </p:nvSpPr>
        <p:spPr>
          <a:xfrm>
            <a:off x="584200" y="1435100"/>
            <a:ext cx="11018838" cy="2018886"/>
          </a:xfrm>
        </p:spPr>
        <p:txBody>
          <a:bodyPr/>
          <a:lstStyle/>
          <a:p>
            <a:pPr marL="0" indent="0">
              <a:lnSpc>
                <a:spcPct val="110000"/>
              </a:lnSpc>
              <a:spcBef>
                <a:spcPts val="600"/>
              </a:spcBef>
              <a:spcAft>
                <a:spcPts val="600"/>
              </a:spcAft>
              <a:buNone/>
            </a:pPr>
            <a:r>
              <a:rPr lang="en-US" sz="1400" dirty="0"/>
              <a:t>Gear Up landing page:      	</a:t>
            </a:r>
            <a:r>
              <a:rPr lang="en-US" sz="1400" dirty="0">
                <a:hlinkClick r:id="rId2"/>
              </a:rPr>
              <a:t>https://aka.ms/OSS_DB</a:t>
            </a:r>
            <a:r>
              <a:rPr lang="en-US" sz="1400" dirty="0"/>
              <a:t> </a:t>
            </a:r>
          </a:p>
          <a:p>
            <a:pPr marL="0" indent="0">
              <a:lnSpc>
                <a:spcPct val="110000"/>
              </a:lnSpc>
              <a:spcBef>
                <a:spcPts val="600"/>
              </a:spcBef>
              <a:spcAft>
                <a:spcPts val="600"/>
              </a:spcAft>
              <a:buNone/>
            </a:pPr>
            <a:r>
              <a:rPr lang="pt-BR" sz="1400" dirty="0"/>
              <a:t>MySQL documentation:	 	</a:t>
            </a:r>
            <a:r>
              <a:rPr lang="en-US" sz="1400" dirty="0">
                <a:hlinkClick r:id="rId3"/>
              </a:rPr>
              <a:t>http://aka.ms/mysqldocs</a:t>
            </a:r>
            <a:r>
              <a:rPr lang="en-US" sz="1400" dirty="0"/>
              <a:t> </a:t>
            </a:r>
          </a:p>
          <a:p>
            <a:pPr marL="0" indent="0">
              <a:lnSpc>
                <a:spcPct val="110000"/>
              </a:lnSpc>
              <a:spcBef>
                <a:spcPts val="600"/>
              </a:spcBef>
              <a:spcAft>
                <a:spcPts val="600"/>
              </a:spcAft>
              <a:buNone/>
            </a:pPr>
            <a:r>
              <a:rPr lang="pt-BR" sz="1400" dirty="0" err="1"/>
              <a:t>MariaDB</a:t>
            </a:r>
            <a:r>
              <a:rPr lang="pt-BR" sz="1400" dirty="0"/>
              <a:t> </a:t>
            </a:r>
            <a:r>
              <a:rPr lang="pt-BR" sz="1400" dirty="0" err="1"/>
              <a:t>documentation</a:t>
            </a:r>
            <a:r>
              <a:rPr lang="pt-BR" sz="1400" dirty="0"/>
              <a:t>: 	</a:t>
            </a:r>
            <a:r>
              <a:rPr lang="en-US" sz="1400" dirty="0">
                <a:hlinkClick r:id="rId4"/>
              </a:rPr>
              <a:t>https://aka.ms/mariadbdocs</a:t>
            </a:r>
            <a:r>
              <a:rPr lang="en-US" sz="1400" dirty="0"/>
              <a:t> </a:t>
            </a:r>
            <a:endParaRPr lang="pt-BR" sz="1400" dirty="0"/>
          </a:p>
          <a:p>
            <a:pPr marL="0" indent="0">
              <a:lnSpc>
                <a:spcPct val="110000"/>
              </a:lnSpc>
              <a:spcBef>
                <a:spcPts val="600"/>
              </a:spcBef>
              <a:spcAft>
                <a:spcPts val="600"/>
              </a:spcAft>
              <a:buNone/>
            </a:pPr>
            <a:r>
              <a:rPr lang="en-US" sz="1400" dirty="0"/>
              <a:t>Ask Questions: 		</a:t>
            </a:r>
            <a:r>
              <a:rPr lang="en-US" sz="1400" dirty="0">
                <a:hlinkClick r:id="rId5"/>
              </a:rPr>
              <a:t>AskAzureDBforMySQL@service.microsoft.com</a:t>
            </a:r>
            <a:r>
              <a:rPr lang="en-US" sz="1400" dirty="0"/>
              <a:t> </a:t>
            </a:r>
            <a:br>
              <a:rPr lang="en-US" sz="1400" dirty="0"/>
            </a:br>
            <a:r>
              <a:rPr lang="en-US" sz="1400" dirty="0"/>
              <a:t>			</a:t>
            </a:r>
            <a:r>
              <a:rPr lang="en-US" sz="1400" dirty="0">
                <a:hlinkClick r:id="rId6"/>
              </a:rPr>
              <a:t>AskAzureDBforMariaDB@service.microsoft.com</a:t>
            </a:r>
            <a:r>
              <a:rPr lang="en-US" sz="1400" dirty="0"/>
              <a:t> </a:t>
            </a:r>
          </a:p>
          <a:p>
            <a:pPr marL="0" indent="0">
              <a:lnSpc>
                <a:spcPct val="110000"/>
              </a:lnSpc>
              <a:spcBef>
                <a:spcPts val="600"/>
              </a:spcBef>
              <a:spcAft>
                <a:spcPts val="600"/>
              </a:spcAft>
              <a:buNone/>
            </a:pPr>
            <a:r>
              <a:rPr lang="en-US" sz="1400" dirty="0"/>
              <a:t>MySQL &amp; MariaDB Videos: 	</a:t>
            </a:r>
            <a:r>
              <a:rPr lang="en-US" sz="1400" dirty="0">
                <a:hlinkClick r:id="rId7"/>
              </a:rPr>
              <a:t>https://aka.ms/mysql-azure-videos</a:t>
            </a:r>
            <a:r>
              <a:rPr lang="en-US" sz="1400" dirty="0"/>
              <a:t>   </a:t>
            </a:r>
          </a:p>
        </p:txBody>
      </p:sp>
    </p:spTree>
    <p:extLst>
      <p:ext uri="{BB962C8B-B14F-4D97-AF65-F5344CB8AC3E}">
        <p14:creationId xmlns:p14="http://schemas.microsoft.com/office/powerpoint/2010/main" val="42042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196AD8-3856-451D-8B75-85C980D297BE}"/>
              </a:ext>
            </a:extLst>
          </p:cNvPr>
          <p:cNvSpPr>
            <a:spLocks noGrp="1"/>
          </p:cNvSpPr>
          <p:nvPr>
            <p:ph type="title"/>
          </p:nvPr>
        </p:nvSpPr>
        <p:spPr>
          <a:xfrm>
            <a:off x="588963" y="457200"/>
            <a:ext cx="11017250" cy="492443"/>
          </a:xfrm>
        </p:spPr>
        <p:txBody>
          <a:bodyPr/>
          <a:lstStyle/>
          <a:p>
            <a:r>
              <a:rPr lang="en-US" sz="3200" dirty="0"/>
              <a:t>Objection handling</a:t>
            </a:r>
          </a:p>
        </p:txBody>
      </p:sp>
      <p:graphicFrame>
        <p:nvGraphicFramePr>
          <p:cNvPr id="6" name="Content Placeholder 2">
            <a:extLst>
              <a:ext uri="{FF2B5EF4-FFF2-40B4-BE49-F238E27FC236}">
                <a16:creationId xmlns:a16="http://schemas.microsoft.com/office/drawing/2014/main" id="{DB17EABB-5724-4D76-BFC3-36E950625920}"/>
              </a:ext>
            </a:extLst>
          </p:cNvPr>
          <p:cNvGraphicFramePr>
            <a:graphicFrameLocks/>
          </p:cNvGraphicFramePr>
          <p:nvPr>
            <p:extLst>
              <p:ext uri="{D42A27DB-BD31-4B8C-83A1-F6EECF244321}">
                <p14:modId xmlns:p14="http://schemas.microsoft.com/office/powerpoint/2010/main" val="2940456521"/>
              </p:ext>
            </p:extLst>
          </p:nvPr>
        </p:nvGraphicFramePr>
        <p:xfrm>
          <a:off x="588263" y="1507787"/>
          <a:ext cx="11018520" cy="4377447"/>
        </p:xfrm>
        <a:graphic>
          <a:graphicData uri="http://schemas.openxmlformats.org/drawingml/2006/table">
            <a:tbl>
              <a:tblPr firstRow="1" bandRow="1">
                <a:tableStyleId>{5C22544A-7EE6-4342-B048-85BDC9FD1C3A}</a:tableStyleId>
              </a:tblPr>
              <a:tblGrid>
                <a:gridCol w="2780603">
                  <a:extLst>
                    <a:ext uri="{9D8B030D-6E8A-4147-A177-3AD203B41FA5}">
                      <a16:colId xmlns:a16="http://schemas.microsoft.com/office/drawing/2014/main" val="286400350"/>
                    </a:ext>
                  </a:extLst>
                </a:gridCol>
                <a:gridCol w="8237917">
                  <a:extLst>
                    <a:ext uri="{9D8B030D-6E8A-4147-A177-3AD203B41FA5}">
                      <a16:colId xmlns:a16="http://schemas.microsoft.com/office/drawing/2014/main" val="2590442831"/>
                    </a:ext>
                  </a:extLst>
                </a:gridCol>
              </a:tblGrid>
              <a:tr h="549904">
                <a:tc>
                  <a:txBody>
                    <a:bodyPr/>
                    <a:lstStyle/>
                    <a:p>
                      <a:pPr marL="0" algn="l" defTabSz="914400" rtl="0" eaLnBrk="1" latinLnBrk="0" hangingPunct="1"/>
                      <a:r>
                        <a:rPr lang="en-US" sz="1800" b="1" i="0" kern="1200" spc="0" baseline="0">
                          <a:solidFill>
                            <a:schemeClr val="bg1"/>
                          </a:solidFill>
                          <a:latin typeface="Segoe UI Semibold"/>
                          <a:ea typeface="Segoe UI Semibold" charset="0"/>
                          <a:cs typeface="Segoe UI Semibold"/>
                        </a:rPr>
                        <a:t>Objection</a:t>
                      </a:r>
                    </a:p>
                  </a:txBody>
                  <a:tcPr marL="91414" marR="91414" marT="45706" marB="45706"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solidFill>
                      <a:srgbClr val="0078D7"/>
                    </a:solidFill>
                  </a:tcPr>
                </a:tc>
                <a:tc>
                  <a:txBody>
                    <a:bodyPr/>
                    <a:lstStyle/>
                    <a:p>
                      <a:pPr marL="0" algn="l" defTabSz="914400" rtl="0" eaLnBrk="1" latinLnBrk="0" hangingPunct="1"/>
                      <a:r>
                        <a:rPr lang="en-US" sz="1800" b="1" i="0" kern="1200" spc="0" baseline="0">
                          <a:solidFill>
                            <a:schemeClr val="bg1"/>
                          </a:solidFill>
                          <a:latin typeface="Segoe UI Semibold"/>
                          <a:ea typeface="Segoe UI Semibold" charset="0"/>
                          <a:cs typeface="Segoe UI Semibold"/>
                        </a:rPr>
                        <a:t>Response</a:t>
                      </a:r>
                    </a:p>
                  </a:txBody>
                  <a:tcPr marL="91414" marR="91414" marT="45706" marB="45706"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solidFill>
                      <a:srgbClr val="0078D7"/>
                    </a:solidFill>
                  </a:tcPr>
                </a:tc>
                <a:extLst>
                  <a:ext uri="{0D108BD9-81ED-4DB2-BD59-A6C34878D82A}">
                    <a16:rowId xmlns:a16="http://schemas.microsoft.com/office/drawing/2014/main" val="1525454667"/>
                  </a:ext>
                </a:extLst>
              </a:tr>
              <a:tr h="888275">
                <a:tc>
                  <a:txBody>
                    <a:bodyPr/>
                    <a:lstStyle/>
                    <a:p>
                      <a:r>
                        <a:rPr lang="en-US" sz="1200" b="0" i="0" kern="1200" spc="0" baseline="0">
                          <a:solidFill>
                            <a:schemeClr val="tx1"/>
                          </a:solidFill>
                          <a:latin typeface="+mn-lt"/>
                          <a:ea typeface="+mn-ea"/>
                          <a:cs typeface="Segoe UI"/>
                        </a:rPr>
                        <a:t>Will I end up paying more with managed service if I’m moving form IaaS or on-premises?</a:t>
                      </a:r>
                    </a:p>
                  </a:txBody>
                  <a:tcPr marL="91414"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spc="0" baseline="0">
                          <a:solidFill>
                            <a:schemeClr val="tx1"/>
                          </a:solidFill>
                          <a:latin typeface="+mn-lt"/>
                          <a:ea typeface="+mn-ea"/>
                          <a:cs typeface="Segoe UI"/>
                        </a:rPr>
                        <a:t>No, you will most likely pay less. IaaS and on prem servers are traditionally over built to handle spikes in workload. Azure Database Services for MySQL and MariaDB allow you to provision in line with your typical workloads but offer the ability to scale-up on the fly as workloads increase. HA is built in with no need for extra replicas.</a:t>
                      </a:r>
                    </a:p>
                  </a:txBody>
                  <a:tcPr marL="8963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381396"/>
                  </a:ext>
                </a:extLst>
              </a:tr>
              <a:tr h="705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spc="0" baseline="0">
                          <a:solidFill>
                            <a:schemeClr val="tx1"/>
                          </a:solidFill>
                          <a:latin typeface="+mn-lt"/>
                          <a:ea typeface="+mn-ea"/>
                          <a:cs typeface="Segoe UI"/>
                        </a:rPr>
                        <a:t>Will I need to rebuild my app?</a:t>
                      </a:r>
                    </a:p>
                  </a:txBody>
                  <a:tcPr marL="91414"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spc="0" baseline="0">
                          <a:solidFill>
                            <a:schemeClr val="tx1"/>
                          </a:solidFill>
                          <a:latin typeface="+mn-lt"/>
                          <a:ea typeface="+mn-ea"/>
                          <a:cs typeface="Segoe UI"/>
                        </a:rPr>
                        <a:t>No, Azure Database Services are built around the community database engines of MySQL and MariaDB.  If your app works outside of Azure, moving to Azure will be painless.</a:t>
                      </a:r>
                    </a:p>
                  </a:txBody>
                  <a:tcPr marL="8963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4274469"/>
                  </a:ext>
                </a:extLst>
              </a:tr>
              <a:tr h="658839">
                <a:tc>
                  <a:txBody>
                    <a:bodyPr/>
                    <a:lstStyle/>
                    <a:p>
                      <a:r>
                        <a:rPr lang="en-US" sz="1200" b="0" i="0" kern="1200" spc="0" baseline="0">
                          <a:solidFill>
                            <a:schemeClr val="tx1"/>
                          </a:solidFill>
                          <a:latin typeface="+mn-lt"/>
                          <a:ea typeface="+mn-ea"/>
                          <a:cs typeface="Segoe UI"/>
                        </a:rPr>
                        <a:t>Will I be able to move off of Azure?</a:t>
                      </a:r>
                    </a:p>
                  </a:txBody>
                  <a:tcPr marL="91414"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spc="0" baseline="0">
                          <a:solidFill>
                            <a:schemeClr val="tx1"/>
                          </a:solidFill>
                          <a:latin typeface="+mn-lt"/>
                          <a:ea typeface="+mn-ea"/>
                          <a:cs typeface="Segoe UI"/>
                        </a:rPr>
                        <a:t>Yes, by utilizing the community versions of MySQL and MariaDB you will not be locked into the service and can leave Azure with community tools</a:t>
                      </a:r>
                    </a:p>
                  </a:txBody>
                  <a:tcPr marL="8963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222239"/>
                  </a:ext>
                </a:extLst>
              </a:tr>
              <a:tr h="784334">
                <a:tc>
                  <a:txBody>
                    <a:bodyPr/>
                    <a:lstStyle/>
                    <a:p>
                      <a:r>
                        <a:rPr lang="en-US" sz="1200" b="0" i="0" kern="1200" spc="0" baseline="0">
                          <a:solidFill>
                            <a:schemeClr val="tx1"/>
                          </a:solidFill>
                          <a:latin typeface="+mn-lt"/>
                          <a:ea typeface="+mn-ea"/>
                          <a:cs typeface="Segoe UI"/>
                        </a:rPr>
                        <a:t>Why should I choose Azure for my workloads vs. Amazon, Google, and others?</a:t>
                      </a:r>
                    </a:p>
                  </a:txBody>
                  <a:tcPr marL="91414"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spc="0" baseline="0">
                          <a:solidFill>
                            <a:schemeClr val="tx1"/>
                          </a:solidFill>
                          <a:latin typeface="+mn-lt"/>
                          <a:ea typeface="+mn-ea"/>
                          <a:cs typeface="Segoe UI"/>
                        </a:rPr>
                        <a:t>Competitor cloud vendors not offer indemnification of intellectual property for open source workloads. Microsoft offers the Azure IP Advantage program to protect against lawsuits.</a:t>
                      </a:r>
                    </a:p>
                  </a:txBody>
                  <a:tcPr marL="8963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4334409"/>
                  </a:ext>
                </a:extLst>
              </a:tr>
              <a:tr h="790195">
                <a:tc>
                  <a:txBody>
                    <a:bodyPr/>
                    <a:lstStyle/>
                    <a:p>
                      <a:r>
                        <a:rPr lang="en-US" sz="1200" b="0" i="0" kern="1200" spc="0" baseline="0">
                          <a:solidFill>
                            <a:schemeClr val="tx1"/>
                          </a:solidFill>
                          <a:latin typeface="+mn-lt"/>
                          <a:ea typeface="+mn-ea"/>
                          <a:cs typeface="Segoe UI"/>
                        </a:rPr>
                        <a:t>How difficult will it be to move my app to the cloud?</a:t>
                      </a:r>
                    </a:p>
                  </a:txBody>
                  <a:tcPr marL="91414" marR="91414" marT="45706" marB="45706" anchor="ctr">
                    <a:lnL w="12700" cap="flat" cmpd="sng" algn="ctr">
                      <a:solidFill>
                        <a:schemeClr val="accent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spc="0" baseline="0" dirty="0">
                          <a:solidFill>
                            <a:schemeClr val="tx1"/>
                          </a:solidFill>
                          <a:latin typeface="+mn-lt"/>
                          <a:ea typeface="+mn-ea"/>
                          <a:cs typeface="Segoe UI"/>
                        </a:rPr>
                        <a:t>No code changes are necessary to move existing applications to Azure IaaS.  Zero downtime is achievable by doing an online migration using Azure Database Migration Services.</a:t>
                      </a:r>
                    </a:p>
                  </a:txBody>
                  <a:tcPr marL="89630" marR="89630" marT="44814" marB="44814" anchor="ctr">
                    <a:lnL w="12700" cap="flat" cmpd="sng" algn="ctr">
                      <a:solidFill>
                        <a:schemeClr val="accent5"/>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668763"/>
                  </a:ext>
                </a:extLst>
              </a:tr>
            </a:tbl>
          </a:graphicData>
        </a:graphic>
      </p:graphicFrame>
      <p:sp>
        <p:nvSpPr>
          <p:cNvPr id="7" name="TextBox 6">
            <a:extLst>
              <a:ext uri="{FF2B5EF4-FFF2-40B4-BE49-F238E27FC236}">
                <a16:creationId xmlns:a16="http://schemas.microsoft.com/office/drawing/2014/main" id="{79C985E8-B323-1A4B-9D81-38E41AB57E33}"/>
              </a:ext>
            </a:extLst>
          </p:cNvPr>
          <p:cNvSpPr txBox="1"/>
          <p:nvPr/>
        </p:nvSpPr>
        <p:spPr>
          <a:xfrm>
            <a:off x="5278468" y="6576008"/>
            <a:ext cx="1635063" cy="153888"/>
          </a:xfrm>
          <a:prstGeom prst="rect">
            <a:avLst/>
          </a:prstGeom>
          <a:noFill/>
        </p:spPr>
        <p:txBody>
          <a:bodyPr wrap="none" lIns="0" tIns="0" rIns="0" bIns="0" rtlCol="0">
            <a:spAutoFit/>
          </a:bodyPr>
          <a:lstStyle/>
          <a:p>
            <a:pPr algn="l"/>
            <a:r>
              <a:rPr lang="en-US" sz="1000">
                <a:solidFill>
                  <a:schemeClr val="accent5"/>
                </a:solidFill>
                <a:latin typeface="+mj-lt"/>
              </a:rPr>
              <a:t>MICROSOFT CONFIDENTIAL</a:t>
            </a:r>
          </a:p>
        </p:txBody>
      </p:sp>
    </p:spTree>
    <p:extLst>
      <p:ext uri="{BB962C8B-B14F-4D97-AF65-F5344CB8AC3E}">
        <p14:creationId xmlns:p14="http://schemas.microsoft.com/office/powerpoint/2010/main" val="24526197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AE97122A-53DB-4178-9BD7-35C75A9254ED}"/>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390355605"/>
              </p:ext>
            </p:extLst>
          </p:nvPr>
        </p:nvGraphicFramePr>
        <p:xfrm>
          <a:off x="9321287" y="3133055"/>
          <a:ext cx="2008958" cy="3125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Chart 52">
            <a:extLst>
              <a:ext uri="{FF2B5EF4-FFF2-40B4-BE49-F238E27FC236}">
                <a16:creationId xmlns:a16="http://schemas.microsoft.com/office/drawing/2014/main" id="{370E657F-CEA8-486A-9855-D5826B0732E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549007721"/>
              </p:ext>
            </p:extLst>
          </p:nvPr>
        </p:nvGraphicFramePr>
        <p:xfrm>
          <a:off x="6684347" y="3127708"/>
          <a:ext cx="2010319" cy="31252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Chart 49">
            <a:extLst>
              <a:ext uri="{FF2B5EF4-FFF2-40B4-BE49-F238E27FC236}">
                <a16:creationId xmlns:a16="http://schemas.microsoft.com/office/drawing/2014/main" id="{A0AEB505-1FA1-4004-B482-7C8FF2F2D36A}"/>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940713009"/>
              </p:ext>
            </p:extLst>
          </p:nvPr>
        </p:nvGraphicFramePr>
        <p:xfrm>
          <a:off x="3205845" y="3098589"/>
          <a:ext cx="2429015" cy="31252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Chart 38">
            <a:extLst>
              <a:ext uri="{FF2B5EF4-FFF2-40B4-BE49-F238E27FC236}">
                <a16:creationId xmlns:a16="http://schemas.microsoft.com/office/drawing/2014/main" id="{C95BF241-324A-4F25-9EBC-1D5C548C537F}"/>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306596535"/>
              </p:ext>
            </p:extLst>
          </p:nvPr>
        </p:nvGraphicFramePr>
        <p:xfrm>
          <a:off x="861755" y="3119730"/>
          <a:ext cx="2258749" cy="3114402"/>
        </p:xfrm>
        <a:graphic>
          <a:graphicData uri="http://schemas.openxmlformats.org/drawingml/2006/chart">
            <c:chart xmlns:c="http://schemas.openxmlformats.org/drawingml/2006/chart" xmlns:r="http://schemas.openxmlformats.org/officeDocument/2006/relationships" r:id="rId6"/>
          </a:graphicData>
        </a:graphic>
      </p:graphicFrame>
      <p:sp>
        <p:nvSpPr>
          <p:cNvPr id="41" name="TextBox 40">
            <a:extLst>
              <a:ext uri="{FF2B5EF4-FFF2-40B4-BE49-F238E27FC236}">
                <a16:creationId xmlns:a16="http://schemas.microsoft.com/office/drawing/2014/main" id="{2C57AD48-DFB3-4C26-8A9F-F07D3E75C146}"/>
              </a:ext>
            </a:extLst>
          </p:cNvPr>
          <p:cNvSpPr txBox="1"/>
          <p:nvPr/>
        </p:nvSpPr>
        <p:spPr>
          <a:xfrm>
            <a:off x="6684347" y="3523478"/>
            <a:ext cx="742950" cy="307777"/>
          </a:xfrm>
          <a:prstGeom prst="rect">
            <a:avLst/>
          </a:prstGeom>
          <a:solidFill>
            <a:schemeClr val="bg1">
              <a:alpha val="85000"/>
            </a:schemeClr>
          </a:solid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000" b="0" i="0" u="none" strike="noStrike" cap="none" spc="0" normalizeH="0" baseline="0">
                <a:ln>
                  <a:noFill/>
                </a:ln>
                <a:solidFill>
                  <a:schemeClr val="accent1"/>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57% savings vs. GCP</a:t>
            </a:r>
          </a:p>
        </p:txBody>
      </p:sp>
      <p:sp>
        <p:nvSpPr>
          <p:cNvPr id="45" name="TextBox 44">
            <a:extLst>
              <a:ext uri="{FF2B5EF4-FFF2-40B4-BE49-F238E27FC236}">
                <a16:creationId xmlns:a16="http://schemas.microsoft.com/office/drawing/2014/main" id="{86A01DA6-2B91-480E-AB6D-390D455C5C6F}"/>
              </a:ext>
            </a:extLst>
          </p:cNvPr>
          <p:cNvSpPr txBox="1"/>
          <p:nvPr/>
        </p:nvSpPr>
        <p:spPr>
          <a:xfrm>
            <a:off x="9321287" y="3053939"/>
            <a:ext cx="742950" cy="307777"/>
          </a:xfrm>
          <a:prstGeom prst="rect">
            <a:avLst/>
          </a:prstGeom>
          <a:solidFill>
            <a:schemeClr val="bg1">
              <a:alpha val="85000"/>
            </a:schemeClr>
          </a:solid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000" b="0" i="0" u="none" strike="noStrike" cap="none" spc="0" normalizeH="0" baseline="0">
                <a:ln>
                  <a:noFill/>
                </a:ln>
                <a:solidFill>
                  <a:schemeClr val="accent1"/>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55% savings vs. AWS</a:t>
            </a:r>
          </a:p>
        </p:txBody>
      </p:sp>
      <p:sp>
        <p:nvSpPr>
          <p:cNvPr id="63" name="TextBox 62">
            <a:extLst>
              <a:ext uri="{FF2B5EF4-FFF2-40B4-BE49-F238E27FC236}">
                <a16:creationId xmlns:a16="http://schemas.microsoft.com/office/drawing/2014/main" id="{49EB0F5B-1ED9-45AE-97C9-76B9F0FCAA67}"/>
              </a:ext>
            </a:extLst>
          </p:cNvPr>
          <p:cNvSpPr txBox="1"/>
          <p:nvPr/>
        </p:nvSpPr>
        <p:spPr>
          <a:xfrm>
            <a:off x="2054171" y="4200455"/>
            <a:ext cx="742950" cy="307777"/>
          </a:xfrm>
          <a:prstGeom prst="rect">
            <a:avLst/>
          </a:prstGeom>
          <a:solidFill>
            <a:schemeClr val="bg1">
              <a:alpha val="85000"/>
            </a:schemeClr>
          </a:solid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000" b="0" i="0" u="none" strike="noStrike" cap="none" spc="0" normalizeH="0" baseline="0">
                <a:ln>
                  <a:noFill/>
                </a:ln>
                <a:solidFill>
                  <a:schemeClr val="accent1"/>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15% savings vs. GCP</a:t>
            </a:r>
          </a:p>
        </p:txBody>
      </p:sp>
      <p:sp>
        <p:nvSpPr>
          <p:cNvPr id="68" name="TextBox 67">
            <a:extLst>
              <a:ext uri="{FF2B5EF4-FFF2-40B4-BE49-F238E27FC236}">
                <a16:creationId xmlns:a16="http://schemas.microsoft.com/office/drawing/2014/main" id="{220EC5BA-F3CD-45EF-B2C3-8BF603893D77}"/>
              </a:ext>
            </a:extLst>
          </p:cNvPr>
          <p:cNvSpPr txBox="1"/>
          <p:nvPr/>
        </p:nvSpPr>
        <p:spPr>
          <a:xfrm>
            <a:off x="3989537" y="4086471"/>
            <a:ext cx="742950" cy="307777"/>
          </a:xfrm>
          <a:prstGeom prst="rect">
            <a:avLst/>
          </a:prstGeom>
          <a:solidFill>
            <a:schemeClr val="bg1">
              <a:alpha val="85000"/>
            </a:schemeClr>
          </a:solid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000" b="0" i="0" u="none" strike="noStrike" cap="none" spc="0" normalizeH="0" baseline="0">
                <a:ln>
                  <a:noFill/>
                </a:ln>
                <a:solidFill>
                  <a:schemeClr val="accent1"/>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11% savings vs. GCP</a:t>
            </a:r>
          </a:p>
        </p:txBody>
      </p:sp>
      <p:sp>
        <p:nvSpPr>
          <p:cNvPr id="70" name="TextBox 69">
            <a:extLst>
              <a:ext uri="{FF2B5EF4-FFF2-40B4-BE49-F238E27FC236}">
                <a16:creationId xmlns:a16="http://schemas.microsoft.com/office/drawing/2014/main" id="{4D1E802F-FCF5-4E6A-AA87-4CA9CB7FAEB8}"/>
              </a:ext>
            </a:extLst>
          </p:cNvPr>
          <p:cNvSpPr txBox="1"/>
          <p:nvPr/>
        </p:nvSpPr>
        <p:spPr>
          <a:xfrm>
            <a:off x="597428" y="6442620"/>
            <a:ext cx="11006305"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1</a:t>
            </a: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TCO calculated from prices as of October 23, 2018. Assumed 744 hours per month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2</a:t>
            </a: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GCP only provides high availability (“HA”) when a failover replica is enabled, which is a second instance that effectively doubles a customer’s monthly costs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3</a:t>
            </a: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GCP has a lower memory to compute ratio than Azure: Azure GP offers 5 GB memory per vCore where as GCP provides 3.75 GB memory per vCPU; Azure MO is 10 GB memory per vCore vs. 6.5 GB per vCPU for GCP </a:t>
            </a:r>
            <a:r>
              <a:rPr kumimoji="0" lang="en-US" sz="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highmem</a:t>
            </a: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instances</a:t>
            </a:r>
          </a:p>
        </p:txBody>
      </p:sp>
      <p:sp>
        <p:nvSpPr>
          <p:cNvPr id="2" name="Title 1">
            <a:extLst>
              <a:ext uri="{FF2B5EF4-FFF2-40B4-BE49-F238E27FC236}">
                <a16:creationId xmlns:a16="http://schemas.microsoft.com/office/drawing/2014/main" id="{DE552651-2C24-4033-82FC-817765CB676F}"/>
              </a:ext>
            </a:extLst>
          </p:cNvPr>
          <p:cNvSpPr>
            <a:spLocks noGrp="1"/>
          </p:cNvSpPr>
          <p:nvPr>
            <p:ph type="title"/>
          </p:nvPr>
        </p:nvSpPr>
        <p:spPr>
          <a:xfrm>
            <a:off x="598423" y="355600"/>
            <a:ext cx="11018520" cy="553998"/>
          </a:xfrm>
        </p:spPr>
        <p:txBody>
          <a:bodyPr/>
          <a:lstStyle/>
          <a:p>
            <a:r>
              <a:rPr lang="en-US" sz="3200"/>
              <a:t>Azure Database for MySQL vs. Google Cloud SQL for MySQL</a:t>
            </a:r>
          </a:p>
        </p:txBody>
      </p:sp>
      <p:sp>
        <p:nvSpPr>
          <p:cNvPr id="6" name="Text Placeholder 5">
            <a:extLst>
              <a:ext uri="{FF2B5EF4-FFF2-40B4-BE49-F238E27FC236}">
                <a16:creationId xmlns:a16="http://schemas.microsoft.com/office/drawing/2014/main" id="{EA386BFD-3786-4834-B289-B05BAE147DA8}"/>
              </a:ext>
            </a:extLst>
          </p:cNvPr>
          <p:cNvSpPr>
            <a:spLocks noGrp="1"/>
          </p:cNvSpPr>
          <p:nvPr>
            <p:ph type="body" sz="quarter" idx="10"/>
          </p:nvPr>
        </p:nvSpPr>
        <p:spPr>
          <a:xfrm>
            <a:off x="584200" y="1437481"/>
            <a:ext cx="5212080" cy="1508105"/>
          </a:xfrm>
        </p:spPr>
        <p:txBody>
          <a:bodyPr/>
          <a:lstStyle/>
          <a:p>
            <a:pPr marL="0" indent="0">
              <a:spcAft>
                <a:spcPts val="400"/>
              </a:spcAft>
              <a:buNone/>
            </a:pPr>
            <a:r>
              <a:rPr lang="en-US" sz="1600" b="1">
                <a:gradFill>
                  <a:gsLst>
                    <a:gs pos="2917">
                      <a:srgbClr val="1A1A1A"/>
                    </a:gs>
                    <a:gs pos="30000">
                      <a:srgbClr val="1A1A1A"/>
                    </a:gs>
                  </a:gsLst>
                  <a:lin ang="5400000" scaled="0"/>
                </a:gradFill>
                <a:latin typeface="+mj-lt"/>
              </a:rPr>
              <a:t>Azure vs. GCP Standalone Instances (No HA)</a:t>
            </a:r>
          </a:p>
          <a:p>
            <a:pPr marL="0" lvl="0" indent="0" defTabSz="914367">
              <a:spcBef>
                <a:spcPts val="0"/>
              </a:spcBef>
              <a:spcAft>
                <a:spcPts val="400"/>
              </a:spcAft>
              <a:buClrTx/>
              <a:buSzTx/>
              <a:buNone/>
              <a:defRPr/>
            </a:pPr>
            <a:r>
              <a:rPr lang="en-US" sz="1200">
                <a:gradFill>
                  <a:gsLst>
                    <a:gs pos="2917">
                      <a:srgbClr val="1A1A1A"/>
                    </a:gs>
                    <a:gs pos="30000">
                      <a:srgbClr val="1A1A1A"/>
                    </a:gs>
                  </a:gsLst>
                  <a:lin ang="5400000" scaled="0"/>
                </a:gradFill>
                <a:latin typeface="Segoe UI"/>
              </a:rPr>
              <a:t>The following scenarios compare Azure Database for MySQL 8 vCore instances to non-HA (“standalone instance”) GCP 8 vCore instances with 1 TB of storage:</a:t>
            </a:r>
          </a:p>
          <a:p>
            <a:pPr marL="174625" indent="-174625" defTabSz="914367">
              <a:spcBef>
                <a:spcPts val="0"/>
              </a:spcBef>
              <a:spcAft>
                <a:spcPts val="400"/>
              </a:spcAft>
              <a:buClrTx/>
              <a:buSzTx/>
              <a:buFont typeface="Arial" panose="020B0604020202020204" pitchFamily="34" charset="0"/>
              <a:buChar char="•"/>
              <a:defRPr/>
            </a:pPr>
            <a:r>
              <a:rPr lang="en-US" sz="1200">
                <a:gradFill>
                  <a:gsLst>
                    <a:gs pos="2917">
                      <a:srgbClr val="1A1A1A"/>
                    </a:gs>
                    <a:gs pos="30000">
                      <a:srgbClr val="1A1A1A"/>
                    </a:gs>
                  </a:gsLst>
                  <a:lin ang="5400000" scaled="0"/>
                </a:gradFill>
                <a:latin typeface="Segoe UI"/>
              </a:rPr>
              <a:t>Azure MySQL 8 vCore General Purpose vs. GCP MySQL db-n1-standard-8</a:t>
            </a:r>
          </a:p>
          <a:p>
            <a:pPr marL="174625" indent="-174625" defTabSz="914367">
              <a:spcBef>
                <a:spcPts val="0"/>
              </a:spcBef>
              <a:spcAft>
                <a:spcPts val="400"/>
              </a:spcAft>
              <a:buClrTx/>
              <a:buSzTx/>
              <a:buFont typeface="Arial" panose="020B0604020202020204" pitchFamily="34" charset="0"/>
              <a:buChar char="•"/>
              <a:defRPr/>
            </a:pPr>
            <a:r>
              <a:rPr lang="en-US" sz="1200">
                <a:gradFill>
                  <a:gsLst>
                    <a:gs pos="2917">
                      <a:srgbClr val="1A1A1A"/>
                    </a:gs>
                    <a:gs pos="30000">
                      <a:srgbClr val="1A1A1A"/>
                    </a:gs>
                  </a:gsLst>
                  <a:lin ang="5400000" scaled="0"/>
                </a:gradFill>
                <a:latin typeface="Segoe UI"/>
              </a:rPr>
              <a:t>Azure MySQL 8 vCore Memory Optimized vs. GCP MySQL db-n1-highmem-8</a:t>
            </a:r>
          </a:p>
        </p:txBody>
      </p:sp>
      <p:sp>
        <p:nvSpPr>
          <p:cNvPr id="8" name="Text Placeholder 7">
            <a:extLst>
              <a:ext uri="{FF2B5EF4-FFF2-40B4-BE49-F238E27FC236}">
                <a16:creationId xmlns:a16="http://schemas.microsoft.com/office/drawing/2014/main" id="{5C182323-3C60-4770-9567-C6709EAA9255}"/>
              </a:ext>
            </a:extLst>
          </p:cNvPr>
          <p:cNvSpPr>
            <a:spLocks noGrp="1"/>
          </p:cNvSpPr>
          <p:nvPr>
            <p:ph type="body" sz="quarter" idx="11"/>
          </p:nvPr>
        </p:nvSpPr>
        <p:spPr>
          <a:xfrm>
            <a:off x="6389914" y="1437481"/>
            <a:ext cx="5212080" cy="1323439"/>
          </a:xfrm>
        </p:spPr>
        <p:txBody>
          <a:bodyPr/>
          <a:lstStyle/>
          <a:p>
            <a:pPr marL="0" indent="0">
              <a:spcAft>
                <a:spcPts val="400"/>
              </a:spcAft>
              <a:buNone/>
            </a:pPr>
            <a:r>
              <a:rPr lang="en-US" sz="1600" b="1">
                <a:gradFill>
                  <a:gsLst>
                    <a:gs pos="2917">
                      <a:srgbClr val="1A1A1A"/>
                    </a:gs>
                    <a:gs pos="30000">
                      <a:srgbClr val="1A1A1A"/>
                    </a:gs>
                  </a:gsLst>
                  <a:lin ang="5400000" scaled="0"/>
                </a:gradFill>
                <a:latin typeface="+mj-lt"/>
              </a:rPr>
              <a:t>Azure (HA) vs. GCP HA</a:t>
            </a:r>
            <a:r>
              <a:rPr lang="en-US" sz="1600" b="1" baseline="30000">
                <a:gradFill>
                  <a:gsLst>
                    <a:gs pos="2917">
                      <a:srgbClr val="1A1A1A"/>
                    </a:gs>
                    <a:gs pos="30000">
                      <a:srgbClr val="1A1A1A"/>
                    </a:gs>
                  </a:gsLst>
                  <a:lin ang="5400000" scaled="0"/>
                </a:gradFill>
                <a:latin typeface="+mj-lt"/>
              </a:rPr>
              <a:t>2</a:t>
            </a:r>
            <a:r>
              <a:rPr lang="en-US" sz="1600" b="1">
                <a:gradFill>
                  <a:gsLst>
                    <a:gs pos="2917">
                      <a:srgbClr val="1A1A1A"/>
                    </a:gs>
                    <a:gs pos="30000">
                      <a:srgbClr val="1A1A1A"/>
                    </a:gs>
                  </a:gsLst>
                  <a:lin ang="5400000" scaled="0"/>
                </a:gradFill>
                <a:latin typeface="+mj-lt"/>
              </a:rPr>
              <a:t> Instances</a:t>
            </a:r>
          </a:p>
          <a:p>
            <a:pPr marL="0" lvl="0" indent="0" defTabSz="914367">
              <a:spcBef>
                <a:spcPts val="0"/>
              </a:spcBef>
              <a:spcAft>
                <a:spcPts val="400"/>
              </a:spcAft>
              <a:buClrTx/>
              <a:buSzTx/>
              <a:buNone/>
              <a:defRPr/>
            </a:pPr>
            <a:r>
              <a:rPr lang="en-US" sz="1200">
                <a:gradFill>
                  <a:gsLst>
                    <a:gs pos="2917">
                      <a:srgbClr val="1A1A1A"/>
                    </a:gs>
                    <a:gs pos="30000">
                      <a:srgbClr val="1A1A1A"/>
                    </a:gs>
                  </a:gsLst>
                  <a:lin ang="5400000" scaled="0"/>
                </a:gradFill>
                <a:latin typeface="Segoe UI"/>
              </a:rPr>
              <a:t>The following scenarios compare Azure Database for MySQL 8 vCore instances to HA</a:t>
            </a:r>
            <a:r>
              <a:rPr lang="en-US" sz="1200" baseline="30000">
                <a:gradFill>
                  <a:gsLst>
                    <a:gs pos="2917">
                      <a:srgbClr val="1A1A1A"/>
                    </a:gs>
                    <a:gs pos="30000">
                      <a:srgbClr val="1A1A1A"/>
                    </a:gs>
                  </a:gsLst>
                  <a:lin ang="5400000" scaled="0"/>
                </a:gradFill>
                <a:latin typeface="Segoe UI"/>
              </a:rPr>
              <a:t>2</a:t>
            </a:r>
            <a:r>
              <a:rPr lang="en-US" sz="1200">
                <a:gradFill>
                  <a:gsLst>
                    <a:gs pos="2917">
                      <a:srgbClr val="1A1A1A"/>
                    </a:gs>
                    <a:gs pos="30000">
                      <a:srgbClr val="1A1A1A"/>
                    </a:gs>
                  </a:gsLst>
                  <a:lin ang="5400000" scaled="0"/>
                </a:gradFill>
                <a:latin typeface="Segoe UI"/>
              </a:rPr>
              <a:t> GCP 8 vCore instances with 1 TB of storage:</a:t>
            </a:r>
          </a:p>
          <a:p>
            <a:pPr marL="174625" indent="-174625" defTabSz="914367">
              <a:spcBef>
                <a:spcPts val="0"/>
              </a:spcBef>
              <a:spcAft>
                <a:spcPts val="400"/>
              </a:spcAft>
              <a:buClrTx/>
              <a:buSzTx/>
              <a:buFont typeface="Arial" panose="020B0604020202020204" pitchFamily="34" charset="0"/>
              <a:buChar char="•"/>
              <a:defRPr/>
            </a:pPr>
            <a:r>
              <a:rPr lang="en-US" sz="1200">
                <a:gradFill>
                  <a:gsLst>
                    <a:gs pos="2917">
                      <a:srgbClr val="1A1A1A"/>
                    </a:gs>
                    <a:gs pos="30000">
                      <a:srgbClr val="1A1A1A"/>
                    </a:gs>
                  </a:gsLst>
                  <a:lin ang="5400000" scaled="0"/>
                </a:gradFill>
                <a:latin typeface="Segoe UI"/>
              </a:rPr>
              <a:t>Azure MySQL 8 vCore General Purpose vs. GCP MySQL db-n1-standard-8</a:t>
            </a:r>
          </a:p>
          <a:p>
            <a:pPr marL="174625" indent="-174625" defTabSz="914367">
              <a:spcBef>
                <a:spcPts val="0"/>
              </a:spcBef>
              <a:spcAft>
                <a:spcPts val="400"/>
              </a:spcAft>
              <a:buClrTx/>
              <a:buSzTx/>
              <a:buFont typeface="Arial" panose="020B0604020202020204" pitchFamily="34" charset="0"/>
              <a:buChar char="•"/>
              <a:defRPr/>
            </a:pPr>
            <a:r>
              <a:rPr lang="en-US" sz="1200">
                <a:gradFill>
                  <a:gsLst>
                    <a:gs pos="2917">
                      <a:srgbClr val="1A1A1A"/>
                    </a:gs>
                    <a:gs pos="30000">
                      <a:srgbClr val="1A1A1A"/>
                    </a:gs>
                  </a:gsLst>
                  <a:lin ang="5400000" scaled="0"/>
                </a:gradFill>
                <a:latin typeface="Segoe UI"/>
              </a:rPr>
              <a:t>Azure MySQL 8 vCore Memory Optimized vs. GCP MySQL db-n1-highmem-8</a:t>
            </a:r>
          </a:p>
        </p:txBody>
      </p:sp>
      <p:sp>
        <p:nvSpPr>
          <p:cNvPr id="51" name="Title 5">
            <a:extLst>
              <a:ext uri="{FF2B5EF4-FFF2-40B4-BE49-F238E27FC236}">
                <a16:creationId xmlns:a16="http://schemas.microsoft.com/office/drawing/2014/main" id="{069212AC-048B-4152-B2E1-F98B7F3BDF7C}"/>
              </a:ext>
            </a:extLst>
          </p:cNvPr>
          <p:cNvSpPr txBox="1">
            <a:spLocks/>
          </p:cNvSpPr>
          <p:nvPr/>
        </p:nvSpPr>
        <p:spPr>
          <a:xfrm>
            <a:off x="588263" y="1005481"/>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t>TCO comparison</a:t>
            </a:r>
          </a:p>
        </p:txBody>
      </p:sp>
      <p:sp>
        <p:nvSpPr>
          <p:cNvPr id="54" name="TextBox 53">
            <a:extLst>
              <a:ext uri="{FF2B5EF4-FFF2-40B4-BE49-F238E27FC236}">
                <a16:creationId xmlns:a16="http://schemas.microsoft.com/office/drawing/2014/main" id="{44D9C5C4-8A49-4F1A-9FBC-78CE50195606}"/>
              </a:ext>
            </a:extLst>
          </p:cNvPr>
          <p:cNvSpPr txBox="1"/>
          <p:nvPr/>
        </p:nvSpPr>
        <p:spPr>
          <a:xfrm>
            <a:off x="1050208" y="4327413"/>
            <a:ext cx="944920" cy="276999"/>
          </a:xfrm>
          <a:prstGeom prst="rect">
            <a:avLst/>
          </a:prstGeom>
          <a:solidFill>
            <a:schemeClr val="bg1">
              <a:alpha val="8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Total Monthly Cost:</a:t>
            </a:r>
          </a:p>
        </p:txBody>
      </p:sp>
      <p:grpSp>
        <p:nvGrpSpPr>
          <p:cNvPr id="64" name="Group 63">
            <a:extLst>
              <a:ext uri="{FF2B5EF4-FFF2-40B4-BE49-F238E27FC236}">
                <a16:creationId xmlns:a16="http://schemas.microsoft.com/office/drawing/2014/main" id="{6AC9170F-F0B8-4A0D-9544-515AB0797314}"/>
              </a:ext>
              <a:ext uri="{C183D7F6-B498-43B3-948B-1728B52AA6E4}">
                <adec:decorative xmlns:adec="http://schemas.microsoft.com/office/drawing/2017/decorative" val="1"/>
              </a:ext>
            </a:extLst>
          </p:cNvPr>
          <p:cNvGrpSpPr/>
          <p:nvPr/>
        </p:nvGrpSpPr>
        <p:grpSpPr>
          <a:xfrm>
            <a:off x="194301" y="4822316"/>
            <a:ext cx="904837" cy="925338"/>
            <a:chOff x="354035" y="4821094"/>
            <a:chExt cx="904837" cy="926559"/>
          </a:xfrm>
        </p:grpSpPr>
        <p:sp>
          <p:nvSpPr>
            <p:cNvPr id="65" name="TextBox 64">
              <a:extLst>
                <a:ext uri="{FF2B5EF4-FFF2-40B4-BE49-F238E27FC236}">
                  <a16:creationId xmlns:a16="http://schemas.microsoft.com/office/drawing/2014/main" id="{22342097-551B-40F2-B4FE-23F658E102D8}"/>
                </a:ext>
              </a:extLst>
            </p:cNvPr>
            <p:cNvSpPr txBox="1"/>
            <p:nvPr/>
          </p:nvSpPr>
          <p:spPr>
            <a:xfrm>
              <a:off x="354035" y="4821094"/>
              <a:ext cx="751638" cy="276999"/>
            </a:xfrm>
            <a:prstGeom prst="rect">
              <a:avLst/>
            </a:prstGeom>
            <a:noFill/>
          </p:spPr>
          <p:txBody>
            <a:bodyPr wrap="square" lIns="4572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Monthly storage costs</a:t>
              </a:r>
            </a:p>
          </p:txBody>
        </p:sp>
        <p:grpSp>
          <p:nvGrpSpPr>
            <p:cNvPr id="69" name="Group 68">
              <a:extLst>
                <a:ext uri="{FF2B5EF4-FFF2-40B4-BE49-F238E27FC236}">
                  <a16:creationId xmlns:a16="http://schemas.microsoft.com/office/drawing/2014/main" id="{9E7BAB83-8B60-4138-BAF7-7E4B4C9F23E0}"/>
                </a:ext>
              </a:extLst>
            </p:cNvPr>
            <p:cNvGrpSpPr/>
            <p:nvPr/>
          </p:nvGrpSpPr>
          <p:grpSpPr>
            <a:xfrm flipH="1">
              <a:off x="1187275" y="4981066"/>
              <a:ext cx="71597" cy="766587"/>
              <a:chOff x="5572648" y="4764314"/>
              <a:chExt cx="71597" cy="617010"/>
            </a:xfrm>
          </p:grpSpPr>
          <p:sp>
            <p:nvSpPr>
              <p:cNvPr id="72" name="Right Bracket 71">
                <a:extLst>
                  <a:ext uri="{FF2B5EF4-FFF2-40B4-BE49-F238E27FC236}">
                    <a16:creationId xmlns:a16="http://schemas.microsoft.com/office/drawing/2014/main" id="{1E956019-B960-4B94-8D44-64AE64812C6F}"/>
                  </a:ext>
                </a:extLst>
              </p:cNvPr>
              <p:cNvSpPr/>
              <p:nvPr/>
            </p:nvSpPr>
            <p:spPr>
              <a:xfrm>
                <a:off x="5572650" y="4888483"/>
                <a:ext cx="71595" cy="4928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ight Bracket 72">
                <a:extLst>
                  <a:ext uri="{FF2B5EF4-FFF2-40B4-BE49-F238E27FC236}">
                    <a16:creationId xmlns:a16="http://schemas.microsoft.com/office/drawing/2014/main" id="{76AE74CC-928A-4A97-A3CE-824FA6650782}"/>
                  </a:ext>
                </a:extLst>
              </p:cNvPr>
              <p:cNvSpPr/>
              <p:nvPr/>
            </p:nvSpPr>
            <p:spPr>
              <a:xfrm>
                <a:off x="5572648" y="4764314"/>
                <a:ext cx="71595" cy="91440"/>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1" name="TextBox 70">
              <a:extLst>
                <a:ext uri="{FF2B5EF4-FFF2-40B4-BE49-F238E27FC236}">
                  <a16:creationId xmlns:a16="http://schemas.microsoft.com/office/drawing/2014/main" id="{C8582451-D8DE-4453-83E5-90B25AA9CEE2}"/>
                </a:ext>
              </a:extLst>
            </p:cNvPr>
            <p:cNvSpPr txBox="1"/>
            <p:nvPr/>
          </p:nvSpPr>
          <p:spPr>
            <a:xfrm>
              <a:off x="463251" y="5212770"/>
              <a:ext cx="642422" cy="415498"/>
            </a:xfrm>
            <a:prstGeom prst="rect">
              <a:avLst/>
            </a:prstGeom>
            <a:noFill/>
          </p:spPr>
          <p:txBody>
            <a:bodyPr wrap="square" lIns="4572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Monthly compute costs</a:t>
              </a:r>
            </a:p>
          </p:txBody>
        </p:sp>
      </p:grpSp>
      <p:sp>
        <p:nvSpPr>
          <p:cNvPr id="74" name="Rectangle 4">
            <a:extLst>
              <a:ext uri="{FF2B5EF4-FFF2-40B4-BE49-F238E27FC236}">
                <a16:creationId xmlns:a16="http://schemas.microsoft.com/office/drawing/2014/main" id="{83A5F9D5-13EA-4F57-A677-8BF5EDC96FC6}"/>
              </a:ext>
              <a:ext uri="{C183D7F6-B498-43B3-948B-1728B52AA6E4}">
                <adec:decorative xmlns:adec="http://schemas.microsoft.com/office/drawing/2017/decorative" val="1"/>
              </a:ext>
            </a:extLst>
          </p:cNvPr>
          <p:cNvSpPr/>
          <p:nvPr/>
        </p:nvSpPr>
        <p:spPr bwMode="auto">
          <a:xfrm>
            <a:off x="4195942" y="4459102"/>
            <a:ext cx="756761" cy="7714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4">
            <a:extLst>
              <a:ext uri="{FF2B5EF4-FFF2-40B4-BE49-F238E27FC236}">
                <a16:creationId xmlns:a16="http://schemas.microsoft.com/office/drawing/2014/main" id="{A493A41D-E773-4CF8-B100-A8F7420F5BD1}"/>
              </a:ext>
              <a:ext uri="{C183D7F6-B498-43B3-948B-1728B52AA6E4}">
                <adec:decorative xmlns:adec="http://schemas.microsoft.com/office/drawing/2017/decorative" val="1"/>
              </a:ext>
            </a:extLst>
          </p:cNvPr>
          <p:cNvSpPr/>
          <p:nvPr/>
        </p:nvSpPr>
        <p:spPr bwMode="auto">
          <a:xfrm>
            <a:off x="1522668" y="4674486"/>
            <a:ext cx="756761" cy="7714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4">
            <a:extLst>
              <a:ext uri="{FF2B5EF4-FFF2-40B4-BE49-F238E27FC236}">
                <a16:creationId xmlns:a16="http://schemas.microsoft.com/office/drawing/2014/main" id="{AB4F55F6-9A26-4928-9BDA-27E86FFBD1D6}"/>
              </a:ext>
              <a:ext uri="{C183D7F6-B498-43B3-948B-1728B52AA6E4}">
                <adec:decorative xmlns:adec="http://schemas.microsoft.com/office/drawing/2017/decorative" val="1"/>
              </a:ext>
            </a:extLst>
          </p:cNvPr>
          <p:cNvSpPr/>
          <p:nvPr/>
        </p:nvSpPr>
        <p:spPr bwMode="auto">
          <a:xfrm>
            <a:off x="7179323" y="3743688"/>
            <a:ext cx="708711" cy="97223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4">
            <a:extLst>
              <a:ext uri="{FF2B5EF4-FFF2-40B4-BE49-F238E27FC236}">
                <a16:creationId xmlns:a16="http://schemas.microsoft.com/office/drawing/2014/main" id="{746C619B-DA17-4994-ABF2-7B67F454A628}"/>
              </a:ext>
              <a:ext uri="{C183D7F6-B498-43B3-948B-1728B52AA6E4}">
                <adec:decorative xmlns:adec="http://schemas.microsoft.com/office/drawing/2017/decorative" val="1"/>
              </a:ext>
            </a:extLst>
          </p:cNvPr>
          <p:cNvSpPr/>
          <p:nvPr/>
        </p:nvSpPr>
        <p:spPr bwMode="auto">
          <a:xfrm>
            <a:off x="9841335" y="3291088"/>
            <a:ext cx="708711" cy="1217144"/>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59522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a:xfrm>
            <a:off x="588263" y="457200"/>
            <a:ext cx="8491569" cy="553998"/>
          </a:xfrm>
        </p:spPr>
        <p:txBody>
          <a:bodyPr/>
          <a:lstStyle/>
          <a:p>
            <a:r>
              <a:rPr lang="en-US" sz="3200" dirty="0"/>
              <a:t>Be future-ready with Azure and open source </a:t>
            </a:r>
          </a:p>
        </p:txBody>
      </p:sp>
      <p:grpSp>
        <p:nvGrpSpPr>
          <p:cNvPr id="9" name="Group 8" descr="A diagram showing Microsoft Azure in the center surrounded by factors such as A.I, Hybrid, Security, Scale and Open Source Services (OSS).">
            <a:extLst>
              <a:ext uri="{FF2B5EF4-FFF2-40B4-BE49-F238E27FC236}">
                <a16:creationId xmlns:a16="http://schemas.microsoft.com/office/drawing/2014/main" id="{EF48416D-41ED-497B-BE9F-5115AA8AD583}"/>
              </a:ext>
            </a:extLst>
          </p:cNvPr>
          <p:cNvGrpSpPr/>
          <p:nvPr/>
        </p:nvGrpSpPr>
        <p:grpSpPr>
          <a:xfrm>
            <a:off x="135462" y="1460741"/>
            <a:ext cx="7513294" cy="3916391"/>
            <a:chOff x="135462" y="1460741"/>
            <a:chExt cx="7513294" cy="3916391"/>
          </a:xfrm>
        </p:grpSpPr>
        <p:grpSp>
          <p:nvGrpSpPr>
            <p:cNvPr id="3" name="Group 2">
              <a:extLst>
                <a:ext uri="{FF2B5EF4-FFF2-40B4-BE49-F238E27FC236}">
                  <a16:creationId xmlns:a16="http://schemas.microsoft.com/office/drawing/2014/main" id="{DBB3FFAD-6A3B-4221-AB9B-1B2E1F3AEC99}"/>
                </a:ext>
              </a:extLst>
            </p:cNvPr>
            <p:cNvGrpSpPr/>
            <p:nvPr/>
          </p:nvGrpSpPr>
          <p:grpSpPr>
            <a:xfrm>
              <a:off x="135462" y="1460741"/>
              <a:ext cx="7513294" cy="3916391"/>
              <a:chOff x="2107160" y="1261302"/>
              <a:chExt cx="9189963" cy="5147496"/>
            </a:xfrm>
          </p:grpSpPr>
          <p:sp>
            <p:nvSpPr>
              <p:cNvPr id="136" name="Freeform: Shape 135">
                <a:extLst>
                  <a:ext uri="{FF2B5EF4-FFF2-40B4-BE49-F238E27FC236}">
                    <a16:creationId xmlns:a16="http://schemas.microsoft.com/office/drawing/2014/main" id="{EE525C6D-C99D-4AFE-AFEA-EC0259BBED55}"/>
                  </a:ext>
                  <a:ext uri="{C183D7F6-B498-43B3-948B-1728B52AA6E4}">
                    <adec:decorative xmlns:adec="http://schemas.microsoft.com/office/drawing/2017/decorative" val="1"/>
                  </a:ext>
                </a:extLst>
              </p:cNvPr>
              <p:cNvSpPr>
                <a:spLocks/>
              </p:cNvSpPr>
              <p:nvPr/>
            </p:nvSpPr>
            <p:spPr bwMode="auto">
              <a:xfrm flipH="1">
                <a:off x="3846700" y="1932750"/>
                <a:ext cx="5177504" cy="3175168"/>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9">
                <a:extLst>
                  <a:ext uri="{FF2B5EF4-FFF2-40B4-BE49-F238E27FC236}">
                    <a16:creationId xmlns:a16="http://schemas.microsoft.com/office/drawing/2014/main" id="{9FD264EE-7752-4D38-B2F5-36A813179631}"/>
                  </a:ext>
                  <a:ext uri="{C183D7F6-B498-43B3-948B-1728B52AA6E4}">
                    <adec:decorative xmlns:adec="http://schemas.microsoft.com/office/drawing/2017/decorative" val="1"/>
                  </a:ext>
                </a:extLst>
              </p:cNvPr>
              <p:cNvSpPr>
                <a:spLocks noChangeArrowheads="1"/>
              </p:cNvSpPr>
              <p:nvPr/>
            </p:nvSpPr>
            <p:spPr bwMode="auto">
              <a:xfrm flipH="1">
                <a:off x="5422955" y="2034471"/>
                <a:ext cx="3003064" cy="2952148"/>
              </a:xfrm>
              <a:prstGeom prst="ellipse">
                <a:avLst/>
              </a:prstGeom>
              <a:gradFill flip="none" rotWithShape="1">
                <a:gsLst>
                  <a:gs pos="19000">
                    <a:schemeClr val="accent2">
                      <a:alpha val="0"/>
                    </a:schemeClr>
                  </a:gs>
                  <a:gs pos="100000">
                    <a:schemeClr val="accent2">
                      <a:alpha val="75000"/>
                    </a:schemeClr>
                  </a:gs>
                </a:gsLst>
                <a:lin ang="13500000" scaled="0"/>
                <a:tileRect/>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3" name="Freeform 20">
                <a:extLst>
                  <a:ext uri="{FF2B5EF4-FFF2-40B4-BE49-F238E27FC236}">
                    <a16:creationId xmlns:a16="http://schemas.microsoft.com/office/drawing/2014/main" id="{00BAE9E6-8235-4886-BABA-2CF10ED56F41}"/>
                  </a:ext>
                  <a:ext uri="{C183D7F6-B498-43B3-948B-1728B52AA6E4}">
                    <adec:decorative xmlns:adec="http://schemas.microsoft.com/office/drawing/2017/decorative" val="1"/>
                  </a:ext>
                </a:extLst>
              </p:cNvPr>
              <p:cNvSpPr>
                <a:spLocks/>
              </p:cNvSpPr>
              <p:nvPr/>
            </p:nvSpPr>
            <p:spPr bwMode="auto">
              <a:xfrm flipH="1">
                <a:off x="3946897" y="3875515"/>
                <a:ext cx="4988113" cy="111978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adFill flip="none" rotWithShape="1">
                <a:gsLst>
                  <a:gs pos="8000">
                    <a:schemeClr val="accent2">
                      <a:alpha val="0"/>
                    </a:schemeClr>
                  </a:gs>
                  <a:gs pos="100000">
                    <a:schemeClr val="accent2">
                      <a:alpha val="65000"/>
                    </a:schemeClr>
                  </a:gs>
                </a:gsLst>
                <a:lin ang="5400000" scaled="0"/>
                <a:tileRect/>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Oval 21">
                <a:extLst>
                  <a:ext uri="{FF2B5EF4-FFF2-40B4-BE49-F238E27FC236}">
                    <a16:creationId xmlns:a16="http://schemas.microsoft.com/office/drawing/2014/main" id="{0D3FEBDE-5A17-4D0B-9378-38EC2FC2AF14}"/>
                  </a:ext>
                  <a:ext uri="{C183D7F6-B498-43B3-948B-1728B52AA6E4}">
                    <adec:decorative xmlns:adec="http://schemas.microsoft.com/office/drawing/2017/decorative" val="1"/>
                  </a:ext>
                </a:extLst>
              </p:cNvPr>
              <p:cNvSpPr>
                <a:spLocks noChangeArrowheads="1"/>
              </p:cNvSpPr>
              <p:nvPr/>
            </p:nvSpPr>
            <p:spPr bwMode="auto">
              <a:xfrm flipH="1">
                <a:off x="4455888" y="2543462"/>
                <a:ext cx="1985081" cy="1934166"/>
              </a:xfrm>
              <a:prstGeom prst="ellipse">
                <a:avLst/>
              </a:prstGeom>
              <a:gradFill flip="none" rotWithShape="1">
                <a:gsLst>
                  <a:gs pos="12000">
                    <a:schemeClr val="accent2">
                      <a:alpha val="0"/>
                    </a:schemeClr>
                  </a:gs>
                  <a:gs pos="100000">
                    <a:schemeClr val="accent2">
                      <a:alpha val="85000"/>
                    </a:schemeClr>
                  </a:gs>
                </a:gsLst>
                <a:lin ang="0" scaled="0"/>
                <a:tileRect/>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2" name="Oval 81">
                <a:extLst>
                  <a:ext uri="{FF2B5EF4-FFF2-40B4-BE49-F238E27FC236}">
                    <a16:creationId xmlns:a16="http://schemas.microsoft.com/office/drawing/2014/main" id="{C1E7AD1A-5791-44E8-8F13-30EA32D28574}"/>
                  </a:ext>
                  <a:ext uri="{C183D7F6-B498-43B3-948B-1728B52AA6E4}">
                    <adec:decorative xmlns:adec="http://schemas.microsoft.com/office/drawing/2017/decorative" val="1"/>
                  </a:ext>
                </a:extLst>
              </p:cNvPr>
              <p:cNvSpPr/>
              <p:nvPr/>
            </p:nvSpPr>
            <p:spPr bwMode="auto">
              <a:xfrm>
                <a:off x="5614412" y="1261302"/>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Rectangle 82">
                <a:extLst>
                  <a:ext uri="{FF2B5EF4-FFF2-40B4-BE49-F238E27FC236}">
                    <a16:creationId xmlns:a16="http://schemas.microsoft.com/office/drawing/2014/main" id="{BEDC16EF-EE1B-4058-B960-EFB350ECA8F9}"/>
                  </a:ext>
                  <a:ext uri="{C183D7F6-B498-43B3-948B-1728B52AA6E4}">
                    <adec:decorative xmlns:adec="http://schemas.microsoft.com/office/drawing/2017/decorative" val="1"/>
                  </a:ext>
                </a:extLst>
              </p:cNvPr>
              <p:cNvSpPr/>
              <p:nvPr/>
            </p:nvSpPr>
            <p:spPr bwMode="auto">
              <a:xfrm>
                <a:off x="3268834" y="1503268"/>
                <a:ext cx="2241305" cy="8171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Configuration</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Easy set up</a:t>
                </a:r>
              </a:p>
            </p:txBody>
          </p:sp>
          <p:sp>
            <p:nvSpPr>
              <p:cNvPr id="80" name="Rectangle 79">
                <a:extLst>
                  <a:ext uri="{FF2B5EF4-FFF2-40B4-BE49-F238E27FC236}">
                    <a16:creationId xmlns:a16="http://schemas.microsoft.com/office/drawing/2014/main" id="{E0A76551-974C-457E-A0BD-6D775EAAA480}"/>
                  </a:ext>
                  <a:ext uri="{C183D7F6-B498-43B3-948B-1728B52AA6E4}">
                    <adec:decorative xmlns:adec="http://schemas.microsoft.com/office/drawing/2017/decorative" val="1"/>
                  </a:ext>
                </a:extLst>
              </p:cNvPr>
              <p:cNvSpPr/>
              <p:nvPr/>
            </p:nvSpPr>
            <p:spPr bwMode="auto">
              <a:xfrm>
                <a:off x="2107160" y="2960927"/>
                <a:ext cx="1316557"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Scale</a:t>
                </a:r>
              </a:p>
              <a:p>
                <a:pPr marL="0" marR="0" lvl="1" indent="0" algn="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Limitless</a:t>
                </a:r>
                <a:endParaRPr kumimoji="0" lang="en-US" sz="14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81" name="Oval 80">
                <a:extLst>
                  <a:ext uri="{FF2B5EF4-FFF2-40B4-BE49-F238E27FC236}">
                    <a16:creationId xmlns:a16="http://schemas.microsoft.com/office/drawing/2014/main" id="{14427E28-35CC-4399-B118-9FF9E6207024}"/>
                  </a:ext>
                  <a:ext uri="{C183D7F6-B498-43B3-948B-1728B52AA6E4}">
                    <adec:decorative xmlns:adec="http://schemas.microsoft.com/office/drawing/2017/decorative" val="1"/>
                  </a:ext>
                </a:extLst>
              </p:cNvPr>
              <p:cNvSpPr/>
              <p:nvPr/>
            </p:nvSpPr>
            <p:spPr bwMode="auto">
              <a:xfrm>
                <a:off x="3533254"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E4F96866-669E-43B3-89B2-6F8B63BD7677}"/>
                  </a:ext>
                  <a:ext uri="{C183D7F6-B498-43B3-948B-1728B52AA6E4}">
                    <adec:decorative xmlns:adec="http://schemas.microsoft.com/office/drawing/2017/decorative" val="1"/>
                  </a:ext>
                </a:extLst>
              </p:cNvPr>
              <p:cNvSpPr/>
              <p:nvPr/>
            </p:nvSpPr>
            <p:spPr bwMode="auto">
              <a:xfrm>
                <a:off x="7915703"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F99754BC-F2D1-469A-98DE-35EBA4080261}"/>
                  </a:ext>
                  <a:ext uri="{C183D7F6-B498-43B3-948B-1728B52AA6E4}">
                    <adec:decorative xmlns:adec="http://schemas.microsoft.com/office/drawing/2017/decorative" val="1"/>
                  </a:ext>
                </a:extLst>
              </p:cNvPr>
              <p:cNvSpPr/>
              <p:nvPr/>
            </p:nvSpPr>
            <p:spPr bwMode="auto">
              <a:xfrm>
                <a:off x="9146700" y="2960927"/>
                <a:ext cx="2150423" cy="8171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Management</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Less maintenance</a:t>
                </a:r>
              </a:p>
            </p:txBody>
          </p:sp>
          <p:sp>
            <p:nvSpPr>
              <p:cNvPr id="77" name="Oval 76">
                <a:extLst>
                  <a:ext uri="{FF2B5EF4-FFF2-40B4-BE49-F238E27FC236}">
                    <a16:creationId xmlns:a16="http://schemas.microsoft.com/office/drawing/2014/main" id="{563F39FD-260F-4561-91C2-8437F484FD94}"/>
                  </a:ext>
                  <a:ext uri="{C183D7F6-B498-43B3-948B-1728B52AA6E4}">
                    <adec:decorative xmlns:adec="http://schemas.microsoft.com/office/drawing/2017/decorative" val="1"/>
                  </a:ext>
                </a:extLst>
              </p:cNvPr>
              <p:cNvSpPr/>
              <p:nvPr/>
            </p:nvSpPr>
            <p:spPr bwMode="auto">
              <a:xfrm>
                <a:off x="5783184" y="4438231"/>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0DAD3FA9-3D4A-4DD4-A645-B60E693A0648}"/>
                  </a:ext>
                  <a:ext uri="{C183D7F6-B498-43B3-948B-1728B52AA6E4}">
                    <adec:decorative xmlns:adec="http://schemas.microsoft.com/office/drawing/2017/decorative" val="1"/>
                  </a:ext>
                </a:extLst>
              </p:cNvPr>
              <p:cNvSpPr/>
              <p:nvPr/>
            </p:nvSpPr>
            <p:spPr bwMode="auto">
              <a:xfrm>
                <a:off x="5321640" y="5668706"/>
                <a:ext cx="2064252" cy="7400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Security</a:t>
                </a:r>
              </a:p>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Always a step ahead</a:t>
                </a:r>
              </a:p>
            </p:txBody>
          </p:sp>
          <p:grpSp>
            <p:nvGrpSpPr>
              <p:cNvPr id="137" name="Group 32">
                <a:extLst>
                  <a:ext uri="{FF2B5EF4-FFF2-40B4-BE49-F238E27FC236}">
                    <a16:creationId xmlns:a16="http://schemas.microsoft.com/office/drawing/2014/main" id="{A4E56269-E1A0-4DC1-8176-D775EF16D252}"/>
                  </a:ext>
                </a:extLst>
              </p:cNvPr>
              <p:cNvGrpSpPr>
                <a:grpSpLocks noChangeAspect="1"/>
              </p:cNvGrpSpPr>
              <p:nvPr/>
            </p:nvGrpSpPr>
            <p:grpSpPr bwMode="auto">
              <a:xfrm>
                <a:off x="3863929" y="3042598"/>
                <a:ext cx="495300" cy="495300"/>
                <a:chOff x="2812" y="999"/>
                <a:chExt cx="312" cy="312"/>
              </a:xfrm>
            </p:grpSpPr>
            <p:sp>
              <p:nvSpPr>
                <p:cNvPr id="138" name="AutoShape 31">
                  <a:extLst>
                    <a:ext uri="{FF2B5EF4-FFF2-40B4-BE49-F238E27FC236}">
                      <a16:creationId xmlns:a16="http://schemas.microsoft.com/office/drawing/2014/main" id="{E76299FC-1F19-4A2F-954C-BABCB96A636D}"/>
                    </a:ext>
                    <a:ext uri="{C183D7F6-B498-43B3-948B-1728B52AA6E4}">
                      <adec:decorative xmlns:adec="http://schemas.microsoft.com/office/drawing/2017/decorative" val="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39" name="Rectangle 33">
                  <a:extLst>
                    <a:ext uri="{FF2B5EF4-FFF2-40B4-BE49-F238E27FC236}">
                      <a16:creationId xmlns:a16="http://schemas.microsoft.com/office/drawing/2014/main" id="{DBD90042-C9BC-41CA-A450-EBA2D27F4444}"/>
                    </a:ext>
                    <a:ext uri="{C183D7F6-B498-43B3-948B-1728B52AA6E4}">
                      <adec:decorative xmlns:adec="http://schemas.microsoft.com/office/drawing/2017/decorative" val="1"/>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0" name="Rectangle 34">
                  <a:extLst>
                    <a:ext uri="{FF2B5EF4-FFF2-40B4-BE49-F238E27FC236}">
                      <a16:creationId xmlns:a16="http://schemas.microsoft.com/office/drawing/2014/main" id="{30859ED6-43E4-42D6-ACC4-C71E11397357}"/>
                    </a:ext>
                    <a:ext uri="{C183D7F6-B498-43B3-948B-1728B52AA6E4}">
                      <adec:decorative xmlns:adec="http://schemas.microsoft.com/office/drawing/2017/decorative" val="1"/>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1" name="Rectangle 35">
                  <a:extLst>
                    <a:ext uri="{FF2B5EF4-FFF2-40B4-BE49-F238E27FC236}">
                      <a16:creationId xmlns:a16="http://schemas.microsoft.com/office/drawing/2014/main" id="{D1F806E6-6F7B-4B19-B485-56062FC9C2C7}"/>
                    </a:ext>
                    <a:ext uri="{C183D7F6-B498-43B3-948B-1728B52AA6E4}">
                      <adec:decorative xmlns:adec="http://schemas.microsoft.com/office/drawing/2017/decorative" val="1"/>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36">
                  <a:extLst>
                    <a:ext uri="{FF2B5EF4-FFF2-40B4-BE49-F238E27FC236}">
                      <a16:creationId xmlns:a16="http://schemas.microsoft.com/office/drawing/2014/main" id="{A4113406-0D6A-42AE-832B-DEBEA214D9E2}"/>
                    </a:ext>
                    <a:ext uri="{C183D7F6-B498-43B3-948B-1728B52AA6E4}">
                      <adec:decorative xmlns:adec="http://schemas.microsoft.com/office/drawing/2017/decorative" val="1"/>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37">
                  <a:extLst>
                    <a:ext uri="{FF2B5EF4-FFF2-40B4-BE49-F238E27FC236}">
                      <a16:creationId xmlns:a16="http://schemas.microsoft.com/office/drawing/2014/main" id="{07DFE685-47D5-48A6-9725-069FC13511BA}"/>
                    </a:ext>
                    <a:ext uri="{C183D7F6-B498-43B3-948B-1728B52AA6E4}">
                      <adec:decorative xmlns:adec="http://schemas.microsoft.com/office/drawing/2017/decorative" val="1"/>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Rectangle 38">
                  <a:extLst>
                    <a:ext uri="{FF2B5EF4-FFF2-40B4-BE49-F238E27FC236}">
                      <a16:creationId xmlns:a16="http://schemas.microsoft.com/office/drawing/2014/main" id="{852097C1-B3E2-4564-8EC9-A679E4F90828}"/>
                    </a:ext>
                    <a:ext uri="{C183D7F6-B498-43B3-948B-1728B52AA6E4}">
                      <adec:decorative xmlns:adec="http://schemas.microsoft.com/office/drawing/2017/decorative" val="1"/>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Freeform 39">
                  <a:extLst>
                    <a:ext uri="{FF2B5EF4-FFF2-40B4-BE49-F238E27FC236}">
                      <a16:creationId xmlns:a16="http://schemas.microsoft.com/office/drawing/2014/main" id="{A90C4C7B-27C8-4AF3-AC39-56BA37B23D76}"/>
                    </a:ext>
                    <a:ext uri="{C183D7F6-B498-43B3-948B-1728B52AA6E4}">
                      <adec:decorative xmlns:adec="http://schemas.microsoft.com/office/drawing/2017/decorative" val="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40">
                  <a:extLst>
                    <a:ext uri="{FF2B5EF4-FFF2-40B4-BE49-F238E27FC236}">
                      <a16:creationId xmlns:a16="http://schemas.microsoft.com/office/drawing/2014/main" id="{DDD26296-7858-4E76-9618-015ACB4F9A0B}"/>
                    </a:ext>
                    <a:ext uri="{C183D7F6-B498-43B3-948B-1728B52AA6E4}">
                      <adec:decorative xmlns:adec="http://schemas.microsoft.com/office/drawing/2017/decorative" val="1"/>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41">
                  <a:extLst>
                    <a:ext uri="{FF2B5EF4-FFF2-40B4-BE49-F238E27FC236}">
                      <a16:creationId xmlns:a16="http://schemas.microsoft.com/office/drawing/2014/main" id="{C6DD67FE-FF8B-4405-B4DA-F6AB21A22246}"/>
                    </a:ext>
                    <a:ext uri="{C183D7F6-B498-43B3-948B-1728B52AA6E4}">
                      <adec:decorative xmlns:adec="http://schemas.microsoft.com/office/drawing/2017/decorative" val="1"/>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42">
                  <a:extLst>
                    <a:ext uri="{FF2B5EF4-FFF2-40B4-BE49-F238E27FC236}">
                      <a16:creationId xmlns:a16="http://schemas.microsoft.com/office/drawing/2014/main" id="{4FFE2161-6352-4341-898D-40EF1994DC68}"/>
                    </a:ext>
                    <a:ext uri="{C183D7F6-B498-43B3-948B-1728B52AA6E4}">
                      <adec:decorative xmlns:adec="http://schemas.microsoft.com/office/drawing/2017/decorative" val="1"/>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43">
                  <a:extLst>
                    <a:ext uri="{FF2B5EF4-FFF2-40B4-BE49-F238E27FC236}">
                      <a16:creationId xmlns:a16="http://schemas.microsoft.com/office/drawing/2014/main" id="{0599B117-2B98-4058-AABB-449FAD1B01FA}"/>
                    </a:ext>
                    <a:ext uri="{C183D7F6-B498-43B3-948B-1728B52AA6E4}">
                      <adec:decorative xmlns:adec="http://schemas.microsoft.com/office/drawing/2017/decorative" val="1"/>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44">
                  <a:extLst>
                    <a:ext uri="{FF2B5EF4-FFF2-40B4-BE49-F238E27FC236}">
                      <a16:creationId xmlns:a16="http://schemas.microsoft.com/office/drawing/2014/main" id="{97A04DF0-1806-43AB-87D1-840916A8065F}"/>
                    </a:ext>
                    <a:ext uri="{C183D7F6-B498-43B3-948B-1728B52AA6E4}">
                      <adec:decorative xmlns:adec="http://schemas.microsoft.com/office/drawing/2017/decorative" val="1"/>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1" name="Group 4">
                <a:extLst>
                  <a:ext uri="{FF2B5EF4-FFF2-40B4-BE49-F238E27FC236}">
                    <a16:creationId xmlns:a16="http://schemas.microsoft.com/office/drawing/2014/main" id="{55F24035-77D9-42B3-8AE0-98BF341BE71F}"/>
                  </a:ext>
                </a:extLst>
              </p:cNvPr>
              <p:cNvGrpSpPr>
                <a:grpSpLocks noChangeAspect="1"/>
              </p:cNvGrpSpPr>
              <p:nvPr/>
            </p:nvGrpSpPr>
            <p:grpSpPr bwMode="auto">
              <a:xfrm>
                <a:off x="8268200" y="3042598"/>
                <a:ext cx="495300" cy="495300"/>
                <a:chOff x="410" y="999"/>
                <a:chExt cx="312" cy="312"/>
              </a:xfrm>
            </p:grpSpPr>
            <p:sp>
              <p:nvSpPr>
                <p:cNvPr id="152" name="AutoShape 3">
                  <a:extLst>
                    <a:ext uri="{FF2B5EF4-FFF2-40B4-BE49-F238E27FC236}">
                      <a16:creationId xmlns:a16="http://schemas.microsoft.com/office/drawing/2014/main" id="{129C3F54-7476-4E5E-8F29-FA74D6919F82}"/>
                    </a:ext>
                    <a:ext uri="{C183D7F6-B498-43B3-948B-1728B52AA6E4}">
                      <adec:decorative xmlns:adec="http://schemas.microsoft.com/office/drawing/2017/decorative" val="1"/>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Rectangle 15">
                  <a:extLst>
                    <a:ext uri="{FF2B5EF4-FFF2-40B4-BE49-F238E27FC236}">
                      <a16:creationId xmlns:a16="http://schemas.microsoft.com/office/drawing/2014/main" id="{A9B80768-C600-4437-BCBE-419BD5C03679}"/>
                    </a:ext>
                    <a:ext uri="{C183D7F6-B498-43B3-948B-1728B52AA6E4}">
                      <adec:decorative xmlns:adec="http://schemas.microsoft.com/office/drawing/2017/decorative" val="1"/>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8">
                  <a:extLst>
                    <a:ext uri="{FF2B5EF4-FFF2-40B4-BE49-F238E27FC236}">
                      <a16:creationId xmlns:a16="http://schemas.microsoft.com/office/drawing/2014/main" id="{0CE66012-9441-4A85-812B-46857276C026}"/>
                    </a:ext>
                    <a:ext uri="{C183D7F6-B498-43B3-948B-1728B52AA6E4}">
                      <adec:decorative xmlns:adec="http://schemas.microsoft.com/office/drawing/2017/decorative" val="1"/>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282B7493-8A92-4046-BE4D-D1A34C422686}"/>
                  </a:ext>
                </a:extLst>
              </p:cNvPr>
              <p:cNvGrpSpPr/>
              <p:nvPr/>
            </p:nvGrpSpPr>
            <p:grpSpPr>
              <a:xfrm>
                <a:off x="6124320" y="4694200"/>
                <a:ext cx="458892" cy="566332"/>
                <a:chOff x="1980078" y="253998"/>
                <a:chExt cx="3830386" cy="4727197"/>
              </a:xfrm>
            </p:grpSpPr>
            <p:sp>
              <p:nvSpPr>
                <p:cNvPr id="171" name="Rectangle 27">
                  <a:extLst>
                    <a:ext uri="{FF2B5EF4-FFF2-40B4-BE49-F238E27FC236}">
                      <a16:creationId xmlns:a16="http://schemas.microsoft.com/office/drawing/2014/main" id="{BC487EB9-E82C-4A87-8EAC-52E7A4CAED1D}"/>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72" name="Freeform 29">
                  <a:extLst>
                    <a:ext uri="{FF2B5EF4-FFF2-40B4-BE49-F238E27FC236}">
                      <a16:creationId xmlns:a16="http://schemas.microsoft.com/office/drawing/2014/main" id="{69BB3FC2-544F-42E9-9505-AF327B68013F}"/>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73" name="Freeform 30">
                  <a:extLst>
                    <a:ext uri="{FF2B5EF4-FFF2-40B4-BE49-F238E27FC236}">
                      <a16:creationId xmlns:a16="http://schemas.microsoft.com/office/drawing/2014/main" id="{2A8C6E94-9DD4-44E0-BE8E-AE383119D942}"/>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F21A016E-AD94-4C13-9D2C-D6FF25C839B1}"/>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66" name="Freeform: Shape 14">
              <a:extLst>
                <a:ext uri="{FF2B5EF4-FFF2-40B4-BE49-F238E27FC236}">
                  <a16:creationId xmlns:a16="http://schemas.microsoft.com/office/drawing/2014/main" id="{39706AE6-F2D9-49B3-A045-84A336DDAFA4}"/>
                </a:ext>
                <a:ext uri="{C183D7F6-B498-43B3-948B-1728B52AA6E4}">
                  <adec:decorative xmlns:adec="http://schemas.microsoft.com/office/drawing/2017/decorative" val="1"/>
                </a:ext>
              </a:extLst>
            </p:cNvPr>
            <p:cNvSpPr>
              <a:spLocks/>
            </p:cNvSpPr>
            <p:nvPr/>
          </p:nvSpPr>
          <p:spPr bwMode="auto">
            <a:xfrm>
              <a:off x="4845507" y="3601771"/>
              <a:ext cx="2233689" cy="165690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0200AAF-C289-4688-9F52-B16A0002CC03}"/>
                </a:ext>
                <a:ext uri="{C183D7F6-B498-43B3-948B-1728B52AA6E4}">
                  <adec:decorative xmlns:adec="http://schemas.microsoft.com/office/drawing/2017/decorative" val="1"/>
                </a:ext>
              </a:extLst>
            </p:cNvPr>
            <p:cNvSpPr txBox="1"/>
            <p:nvPr/>
          </p:nvSpPr>
          <p:spPr>
            <a:xfrm>
              <a:off x="5366199" y="4086565"/>
              <a:ext cx="1192305"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a:ea typeface="+mn-ea"/>
                  <a:cs typeface="+mn-cs"/>
                </a:rPr>
                <a:t>OSS</a:t>
              </a:r>
            </a:p>
          </p:txBody>
        </p:sp>
        <p:sp>
          <p:nvSpPr>
            <p:cNvPr id="2" name="TextBox 1">
              <a:extLst>
                <a:ext uri="{FF2B5EF4-FFF2-40B4-BE49-F238E27FC236}">
                  <a16:creationId xmlns:a16="http://schemas.microsoft.com/office/drawing/2014/main" id="{1A11B892-829F-4992-BFA9-ACB63FA84FD0}"/>
                </a:ext>
                <a:ext uri="{C183D7F6-B498-43B3-948B-1728B52AA6E4}">
                  <adec:decorative xmlns:adec="http://schemas.microsoft.com/office/drawing/2017/decorative" val="1"/>
                </a:ext>
              </a:extLst>
            </p:cNvPr>
            <p:cNvSpPr txBox="1"/>
            <p:nvPr/>
          </p:nvSpPr>
          <p:spPr>
            <a:xfrm>
              <a:off x="2607294" y="2994879"/>
              <a:ext cx="190764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Azure</a:t>
              </a:r>
            </a:p>
          </p:txBody>
        </p:sp>
      </p:grpSp>
      <p:sp>
        <p:nvSpPr>
          <p:cNvPr id="8" name="Content Placeholder 7">
            <a:extLst>
              <a:ext uri="{FF2B5EF4-FFF2-40B4-BE49-F238E27FC236}">
                <a16:creationId xmlns:a16="http://schemas.microsoft.com/office/drawing/2014/main" id="{AAD04ED5-3693-4706-8D00-168FBE6CB263}"/>
              </a:ext>
            </a:extLst>
          </p:cNvPr>
          <p:cNvSpPr>
            <a:spLocks noGrp="1"/>
          </p:cNvSpPr>
          <p:nvPr>
            <p:ph sz="quarter" idx="11"/>
          </p:nvPr>
        </p:nvSpPr>
        <p:spPr>
          <a:xfrm>
            <a:off x="982110" y="5989442"/>
            <a:ext cx="5779034" cy="369138"/>
          </a:xfrm>
        </p:spPr>
        <p:txBody>
          <a:bodyPr/>
          <a:lstStyle/>
          <a:p>
            <a:pPr marL="0" marR="0" lvl="0" indent="0" algn="l" defTabSz="914049" rtl="0" eaLnBrk="1" fontAlgn="auto" latinLnBrk="0" hangingPunct="1">
              <a:lnSpc>
                <a:spcPct val="105000"/>
              </a:lnSpc>
              <a:spcBef>
                <a:spcPct val="20000"/>
              </a:spcBef>
              <a:spcAft>
                <a:spcPts val="0"/>
              </a:spcAft>
              <a:buClrTx/>
              <a:buSzPct val="90000"/>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90% of enterprises </a:t>
            </a:r>
            <a:r>
              <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deploy open source in some form</a:t>
            </a:r>
          </a:p>
        </p:txBody>
      </p:sp>
      <p:sp>
        <p:nvSpPr>
          <p:cNvPr id="6" name="Text Placeholder 5">
            <a:extLst>
              <a:ext uri="{FF2B5EF4-FFF2-40B4-BE49-F238E27FC236}">
                <a16:creationId xmlns:a16="http://schemas.microsoft.com/office/drawing/2014/main" id="{3BF1F007-77B1-42D5-BF5E-CC223C357E04}"/>
              </a:ext>
            </a:extLst>
          </p:cNvPr>
          <p:cNvSpPr>
            <a:spLocks noGrp="1"/>
          </p:cNvSpPr>
          <p:nvPr>
            <p:ph type="body" sz="quarter" idx="10"/>
          </p:nvPr>
        </p:nvSpPr>
        <p:spPr>
          <a:xfrm>
            <a:off x="7885174" y="1458633"/>
            <a:ext cx="3764031" cy="3339376"/>
          </a:xfrm>
        </p:spPr>
        <p:txBody>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Leverage your favorite open source services on Azure with:</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 migration of Linux workloads </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Support for modern development practices including Azure Kubernetes Service </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Choice of fully managed open source database including MySQL, PostgreSQL and MariaDB </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Compatibility with latest open source extensions and tools</a:t>
            </a:r>
          </a:p>
          <a:p>
            <a:pPr marL="0" marR="0" lvl="0" indent="0" algn="l" defTabSz="914400" rtl="0" eaLnBrk="1" fontAlgn="auto" latinLnBrk="0" hangingPunct="1">
              <a:lnSpc>
                <a:spcPct val="100000"/>
              </a:lnSpc>
              <a:spcBef>
                <a:spcPts val="0"/>
              </a:spcBef>
              <a:spcAft>
                <a:spcPts val="1200"/>
              </a:spcAft>
              <a:buClr>
                <a:schemeClr val="accent1"/>
              </a:buClr>
              <a:buSz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Enjoy community-driven quality with a large developer network </a:t>
            </a:r>
          </a:p>
        </p:txBody>
      </p:sp>
      <p:grpSp>
        <p:nvGrpSpPr>
          <p:cNvPr id="65" name="Group 66">
            <a:extLst>
              <a:ext uri="{FF2B5EF4-FFF2-40B4-BE49-F238E27FC236}">
                <a16:creationId xmlns:a16="http://schemas.microsoft.com/office/drawing/2014/main" id="{66525585-7FAE-4216-9C4E-B918915DB720}"/>
              </a:ext>
              <a:ext uri="{C183D7F6-B498-43B3-948B-1728B52AA6E4}">
                <adec:decorative xmlns:adec="http://schemas.microsoft.com/office/drawing/2017/decorative" val="1"/>
              </a:ext>
            </a:extLst>
          </p:cNvPr>
          <p:cNvGrpSpPr>
            <a:grpSpLocks noChangeAspect="1"/>
          </p:cNvGrpSpPr>
          <p:nvPr/>
        </p:nvGrpSpPr>
        <p:grpSpPr bwMode="auto">
          <a:xfrm>
            <a:off x="3192400" y="1642734"/>
            <a:ext cx="495300" cy="495300"/>
            <a:chOff x="2812" y="2781"/>
            <a:chExt cx="312" cy="312"/>
          </a:xfrm>
        </p:grpSpPr>
        <p:sp>
          <p:nvSpPr>
            <p:cNvPr id="67" name="AutoShape 65">
              <a:extLst>
                <a:ext uri="{FF2B5EF4-FFF2-40B4-BE49-F238E27FC236}">
                  <a16:creationId xmlns:a16="http://schemas.microsoft.com/office/drawing/2014/main" id="{A0DF86FE-9491-4891-B5D5-874756F282DF}"/>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67">
              <a:extLst>
                <a:ext uri="{FF2B5EF4-FFF2-40B4-BE49-F238E27FC236}">
                  <a16:creationId xmlns:a16="http://schemas.microsoft.com/office/drawing/2014/main" id="{F63334A7-907E-4AB0-8D89-2657A110F7AB}"/>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EDC11A93-A8C2-4089-815C-CA3295EA048C}"/>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9C9A9786-2DD5-42CA-BD66-AE3CD9E074DA}"/>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1" name="Group 101">
            <a:extLst>
              <a:ext uri="{FF2B5EF4-FFF2-40B4-BE49-F238E27FC236}">
                <a16:creationId xmlns:a16="http://schemas.microsoft.com/office/drawing/2014/main" id="{0B8A922E-A500-448E-9A4D-5043226122F5}"/>
              </a:ext>
              <a:ext uri="{C183D7F6-B498-43B3-948B-1728B52AA6E4}">
                <adec:decorative xmlns:adec="http://schemas.microsoft.com/office/drawing/2017/decorative" val="1"/>
              </a:ext>
            </a:extLst>
          </p:cNvPr>
          <p:cNvGrpSpPr>
            <a:grpSpLocks noChangeAspect="1"/>
          </p:cNvGrpSpPr>
          <p:nvPr/>
        </p:nvGrpSpPr>
        <p:grpSpPr bwMode="auto">
          <a:xfrm>
            <a:off x="5114737" y="2762794"/>
            <a:ext cx="495300" cy="495300"/>
            <a:chOff x="410" y="2781"/>
            <a:chExt cx="312" cy="312"/>
          </a:xfrm>
        </p:grpSpPr>
        <p:sp>
          <p:nvSpPr>
            <p:cNvPr id="72" name="AutoShape 100">
              <a:extLst>
                <a:ext uri="{FF2B5EF4-FFF2-40B4-BE49-F238E27FC236}">
                  <a16:creationId xmlns:a16="http://schemas.microsoft.com/office/drawing/2014/main" id="{EDAB9D8D-E94A-45C1-A8CD-70FC97BA07EE}"/>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02">
              <a:extLst>
                <a:ext uri="{FF2B5EF4-FFF2-40B4-BE49-F238E27FC236}">
                  <a16:creationId xmlns:a16="http://schemas.microsoft.com/office/drawing/2014/main" id="{FAF2FB23-A1C7-4E15-8360-4E5D30E1724D}"/>
                </a:ext>
              </a:extLst>
            </p:cNvPr>
            <p:cNvSpPr>
              <a:spLocks/>
            </p:cNvSpPr>
            <p:nvPr/>
          </p:nvSpPr>
          <p:spPr bwMode="auto">
            <a:xfrm>
              <a:off x="410" y="2781"/>
              <a:ext cx="312" cy="312"/>
            </a:xfrm>
            <a:custGeom>
              <a:avLst/>
              <a:gdLst>
                <a:gd name="T0" fmla="*/ 682 w 1364"/>
                <a:gd name="T1" fmla="*/ 1365 h 1365"/>
                <a:gd name="T2" fmla="*/ 0 w 1364"/>
                <a:gd name="T3" fmla="*/ 682 h 1365"/>
                <a:gd name="T4" fmla="*/ 682 w 1364"/>
                <a:gd name="T5" fmla="*/ 0 h 1365"/>
                <a:gd name="T6" fmla="*/ 682 w 1364"/>
                <a:gd name="T7" fmla="*/ 128 h 1365"/>
                <a:gd name="T8" fmla="*/ 128 w 1364"/>
                <a:gd name="T9" fmla="*/ 682 h 1365"/>
                <a:gd name="T10" fmla="*/ 682 w 1364"/>
                <a:gd name="T11" fmla="*/ 1237 h 1365"/>
                <a:gd name="T12" fmla="*/ 1236 w 1364"/>
                <a:gd name="T13" fmla="*/ 682 h 1365"/>
                <a:gd name="T14" fmla="*/ 1364 w 1364"/>
                <a:gd name="T15" fmla="*/ 682 h 1365"/>
                <a:gd name="T16" fmla="*/ 682 w 1364"/>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4" h="1365">
                  <a:moveTo>
                    <a:pt x="682" y="1365"/>
                  </a:moveTo>
                  <a:cubicBezTo>
                    <a:pt x="306" y="1365"/>
                    <a:pt x="0" y="1059"/>
                    <a:pt x="0" y="682"/>
                  </a:cubicBezTo>
                  <a:cubicBezTo>
                    <a:pt x="0" y="306"/>
                    <a:pt x="306" y="0"/>
                    <a:pt x="682" y="0"/>
                  </a:cubicBezTo>
                  <a:cubicBezTo>
                    <a:pt x="682" y="128"/>
                    <a:pt x="682" y="128"/>
                    <a:pt x="682" y="128"/>
                  </a:cubicBezTo>
                  <a:cubicBezTo>
                    <a:pt x="376" y="128"/>
                    <a:pt x="128" y="377"/>
                    <a:pt x="128" y="682"/>
                  </a:cubicBezTo>
                  <a:cubicBezTo>
                    <a:pt x="128" y="988"/>
                    <a:pt x="376" y="1237"/>
                    <a:pt x="682" y="1237"/>
                  </a:cubicBezTo>
                  <a:cubicBezTo>
                    <a:pt x="988" y="1237"/>
                    <a:pt x="1236" y="988"/>
                    <a:pt x="1236" y="682"/>
                  </a:cubicBezTo>
                  <a:cubicBezTo>
                    <a:pt x="1364" y="682"/>
                    <a:pt x="1364" y="682"/>
                    <a:pt x="1364" y="682"/>
                  </a:cubicBezTo>
                  <a:cubicBezTo>
                    <a:pt x="1364"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103">
              <a:extLst>
                <a:ext uri="{FF2B5EF4-FFF2-40B4-BE49-F238E27FC236}">
                  <a16:creationId xmlns:a16="http://schemas.microsoft.com/office/drawing/2014/main" id="{EB56FEAD-4B7A-40C1-9F21-22AE19BC20CE}"/>
                </a:ext>
              </a:extLst>
            </p:cNvPr>
            <p:cNvSpPr>
              <a:spLocks/>
            </p:cNvSpPr>
            <p:nvPr/>
          </p:nvSpPr>
          <p:spPr bwMode="auto">
            <a:xfrm>
              <a:off x="490" y="2819"/>
              <a:ext cx="183" cy="225"/>
            </a:xfrm>
            <a:custGeom>
              <a:avLst/>
              <a:gdLst>
                <a:gd name="T0" fmla="*/ 332 w 801"/>
                <a:gd name="T1" fmla="*/ 983 h 983"/>
                <a:gd name="T2" fmla="*/ 0 w 801"/>
                <a:gd name="T3" fmla="*/ 846 h 983"/>
                <a:gd name="T4" fmla="*/ 91 w 801"/>
                <a:gd name="T5" fmla="*/ 755 h 983"/>
                <a:gd name="T6" fmla="*/ 332 w 801"/>
                <a:gd name="T7" fmla="*/ 855 h 983"/>
                <a:gd name="T8" fmla="*/ 573 w 801"/>
                <a:gd name="T9" fmla="*/ 755 h 983"/>
                <a:gd name="T10" fmla="*/ 673 w 801"/>
                <a:gd name="T11" fmla="*/ 514 h 983"/>
                <a:gd name="T12" fmla="*/ 573 w 801"/>
                <a:gd name="T13" fmla="*/ 273 h 983"/>
                <a:gd name="T14" fmla="*/ 91 w 801"/>
                <a:gd name="T15" fmla="*/ 273 h 983"/>
                <a:gd name="T16" fmla="*/ 0 w 801"/>
                <a:gd name="T17" fmla="*/ 183 h 983"/>
                <a:gd name="T18" fmla="*/ 664 w 801"/>
                <a:gd name="T19" fmla="*/ 183 h 983"/>
                <a:gd name="T20" fmla="*/ 801 w 801"/>
                <a:gd name="T21" fmla="*/ 514 h 983"/>
                <a:gd name="T22" fmla="*/ 664 w 801"/>
                <a:gd name="T23" fmla="*/ 846 h 983"/>
                <a:gd name="T24" fmla="*/ 332 w 801"/>
                <a:gd name="T25" fmla="*/ 983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3">
                  <a:moveTo>
                    <a:pt x="332" y="983"/>
                  </a:moveTo>
                  <a:cubicBezTo>
                    <a:pt x="207" y="983"/>
                    <a:pt x="89" y="935"/>
                    <a:pt x="0" y="846"/>
                  </a:cubicBezTo>
                  <a:cubicBezTo>
                    <a:pt x="91" y="755"/>
                    <a:pt x="91" y="755"/>
                    <a:pt x="91" y="755"/>
                  </a:cubicBezTo>
                  <a:cubicBezTo>
                    <a:pt x="155" y="820"/>
                    <a:pt x="241" y="855"/>
                    <a:pt x="332" y="855"/>
                  </a:cubicBezTo>
                  <a:cubicBezTo>
                    <a:pt x="423" y="855"/>
                    <a:pt x="509" y="820"/>
                    <a:pt x="573" y="755"/>
                  </a:cubicBezTo>
                  <a:cubicBezTo>
                    <a:pt x="638" y="691"/>
                    <a:pt x="673" y="605"/>
                    <a:pt x="673" y="514"/>
                  </a:cubicBezTo>
                  <a:cubicBezTo>
                    <a:pt x="673" y="423"/>
                    <a:pt x="638" y="338"/>
                    <a:pt x="573" y="273"/>
                  </a:cubicBezTo>
                  <a:cubicBezTo>
                    <a:pt x="440" y="140"/>
                    <a:pt x="224" y="140"/>
                    <a:pt x="91" y="273"/>
                  </a:cubicBezTo>
                  <a:cubicBezTo>
                    <a:pt x="0" y="183"/>
                    <a:pt x="0" y="183"/>
                    <a:pt x="0" y="183"/>
                  </a:cubicBezTo>
                  <a:cubicBezTo>
                    <a:pt x="183" y="0"/>
                    <a:pt x="481" y="0"/>
                    <a:pt x="664" y="183"/>
                  </a:cubicBezTo>
                  <a:cubicBezTo>
                    <a:pt x="752" y="271"/>
                    <a:pt x="801" y="389"/>
                    <a:pt x="801" y="514"/>
                  </a:cubicBezTo>
                  <a:cubicBezTo>
                    <a:pt x="801" y="640"/>
                    <a:pt x="752" y="757"/>
                    <a:pt x="664" y="846"/>
                  </a:cubicBezTo>
                  <a:cubicBezTo>
                    <a:pt x="575" y="935"/>
                    <a:pt x="457" y="983"/>
                    <a:pt x="332" y="9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04">
              <a:extLst>
                <a:ext uri="{FF2B5EF4-FFF2-40B4-BE49-F238E27FC236}">
                  <a16:creationId xmlns:a16="http://schemas.microsoft.com/office/drawing/2014/main" id="{1BC42F05-2808-4932-8854-6ED9EBCDD0A0}"/>
                </a:ext>
              </a:extLst>
            </p:cNvPr>
            <p:cNvSpPr>
              <a:spLocks/>
            </p:cNvSpPr>
            <p:nvPr/>
          </p:nvSpPr>
          <p:spPr bwMode="auto">
            <a:xfrm>
              <a:off x="508" y="2878"/>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128"/>
                    <a:pt x="256" y="128"/>
                    <a:pt x="256" y="128"/>
                  </a:cubicBezTo>
                  <a:cubicBezTo>
                    <a:pt x="186" y="128"/>
                    <a:pt x="128" y="186"/>
                    <a:pt x="128" y="256"/>
                  </a:cubicBezTo>
                  <a:cubicBezTo>
                    <a:pt x="128" y="327"/>
                    <a:pt x="186" y="384"/>
                    <a:pt x="256" y="384"/>
                  </a:cubicBezTo>
                  <a:cubicBezTo>
                    <a:pt x="327" y="384"/>
                    <a:pt x="384" y="327"/>
                    <a:pt x="384" y="256"/>
                  </a:cubicBezTo>
                  <a:cubicBezTo>
                    <a:pt x="512" y="256"/>
                    <a:pt x="512" y="256"/>
                    <a:pt x="512" y="256"/>
                  </a:cubicBezTo>
                  <a:cubicBezTo>
                    <a:pt x="512" y="397"/>
                    <a:pt x="397" y="512"/>
                    <a:pt x="256" y="5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25249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4200" y="364205"/>
            <a:ext cx="11018520" cy="492443"/>
          </a:xfrm>
        </p:spPr>
        <p:txBody>
          <a:bodyPr/>
          <a:lstStyle/>
          <a:p>
            <a:r>
              <a:rPr lang="en-US" sz="3200">
                <a:solidFill>
                  <a:schemeClr val="tx1"/>
                </a:solidFill>
              </a:rPr>
              <a:t>Choose the database you prefer</a:t>
            </a:r>
          </a:p>
        </p:txBody>
      </p:sp>
      <p:sp>
        <p:nvSpPr>
          <p:cNvPr id="11" name="Title 84">
            <a:extLst>
              <a:ext uri="{FF2B5EF4-FFF2-40B4-BE49-F238E27FC236}">
                <a16:creationId xmlns:a16="http://schemas.microsoft.com/office/drawing/2014/main" id="{D751BD80-E9DA-454F-9664-9B42BB0818A9}"/>
              </a:ext>
            </a:extLst>
          </p:cNvPr>
          <p:cNvSpPr txBox="1">
            <a:spLocks/>
          </p:cNvSpPr>
          <p:nvPr/>
        </p:nvSpPr>
        <p:spPr>
          <a:xfrm>
            <a:off x="2401673" y="5211864"/>
            <a:ext cx="743508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kumimoji="0" lang="en-US" sz="1600" b="0" i="0" u="none" strike="noStrike" kern="1200" cap="none" spc="0" normalizeH="0" baseline="0" noProof="0">
                <a:ln w="3175">
                  <a:noFill/>
                </a:ln>
                <a:solidFill>
                  <a:srgbClr val="0078D4"/>
                </a:solidFill>
                <a:effectLst/>
                <a:uLnTx/>
                <a:uFillTx/>
                <a:ea typeface="+mn-ea"/>
                <a:cs typeface="Segoe UI"/>
              </a:rPr>
              <a:t>Enhance your </a:t>
            </a:r>
            <a:r>
              <a:rPr lang="en-US" sz="1600" spc="0">
                <a:solidFill>
                  <a:srgbClr val="0078D4"/>
                </a:solidFill>
                <a:cs typeface="Segoe UI"/>
              </a:rPr>
              <a:t>database of choice by uitilizing it as</a:t>
            </a:r>
            <a:r>
              <a:rPr kumimoji="0" lang="en-US" sz="1600" b="0" i="0" u="none" strike="noStrike" kern="1200" cap="none" spc="0" normalizeH="0" baseline="0" noProof="0">
                <a:ln w="3175">
                  <a:noFill/>
                </a:ln>
                <a:solidFill>
                  <a:srgbClr val="0078D4"/>
                </a:solidFill>
                <a:effectLst/>
                <a:uLnTx/>
                <a:uFillTx/>
                <a:ea typeface="+mn-ea"/>
                <a:cs typeface="Segoe UI"/>
              </a:rPr>
              <a:t> a fully managed service in Azure</a:t>
            </a:r>
          </a:p>
        </p:txBody>
      </p:sp>
      <p:sp>
        <p:nvSpPr>
          <p:cNvPr id="12" name="Rectangle 11">
            <a:extLst>
              <a:ext uri="{FF2B5EF4-FFF2-40B4-BE49-F238E27FC236}">
                <a16:creationId xmlns:a16="http://schemas.microsoft.com/office/drawing/2014/main" id="{3ECED0F9-A8C8-4367-AE1A-65856A3EEF61}"/>
              </a:ext>
            </a:extLst>
          </p:cNvPr>
          <p:cNvSpPr/>
          <p:nvPr/>
        </p:nvSpPr>
        <p:spPr>
          <a:xfrm>
            <a:off x="8035193" y="2724244"/>
            <a:ext cx="339480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MariaDB is a community-developed fork of MySQL with strong focus on the user community </a:t>
            </a:r>
          </a:p>
        </p:txBody>
      </p:sp>
      <p:sp>
        <p:nvSpPr>
          <p:cNvPr id="18" name="Rectangle 17">
            <a:extLst>
              <a:ext uri="{FF2B5EF4-FFF2-40B4-BE49-F238E27FC236}">
                <a16:creationId xmlns:a16="http://schemas.microsoft.com/office/drawing/2014/main" id="{875076A6-B5F8-4962-80D9-0FAB439FA73A}"/>
              </a:ext>
            </a:extLst>
          </p:cNvPr>
          <p:cNvSpPr/>
          <p:nvPr/>
        </p:nvSpPr>
        <p:spPr>
          <a:xfrm>
            <a:off x="836956" y="2724244"/>
            <a:ext cx="3333401" cy="830997"/>
          </a:xfrm>
          <a:prstGeom prst="rect">
            <a:avLst/>
          </a:prstGeom>
        </p:spPr>
        <p:txBody>
          <a:bodyPr wrap="square" anchor="t">
            <a:spAutoFit/>
          </a:bodyPr>
          <a:lstStyle/>
          <a:p>
            <a:pPr algn="ctr">
              <a:defRPr/>
            </a:pPr>
            <a:r>
              <a:rPr lang="en-US" sz="1600">
                <a:latin typeface="Segoe UI"/>
              </a:rPr>
              <a:t>MySQL</a:t>
            </a:r>
            <a:r>
              <a:rPr kumimoji="0" lang="en-US" sz="1600" b="0" i="0" u="none" strike="noStrike" kern="1200" cap="none" spc="0" normalizeH="0" baseline="0" noProof="0">
                <a:ln>
                  <a:noFill/>
                </a:ln>
                <a:effectLst/>
                <a:uLnTx/>
                <a:uFillTx/>
                <a:latin typeface="Segoe UI"/>
                <a:ea typeface="+mn-ea"/>
                <a:cs typeface="+mn-cs"/>
              </a:rPr>
              <a:t> is a leading open source relational database for LAMP stack apps</a:t>
            </a:r>
            <a:r>
              <a:rPr lang="en-US" sz="1600">
                <a:latin typeface="Segoe UI"/>
              </a:rPr>
              <a:t> </a:t>
            </a:r>
            <a:endParaRPr kumimoji="0" lang="en-US" sz="1600" b="0" i="0" u="none" strike="noStrike" kern="1200" cap="none" spc="0" normalizeH="0" baseline="0" noProof="0">
              <a:ln>
                <a:noFill/>
              </a:ln>
              <a:effectLst/>
              <a:uLnTx/>
              <a:uFillTx/>
              <a:latin typeface="Segoe UI"/>
              <a:ea typeface="+mn-ea"/>
              <a:cs typeface="+mn-cs"/>
            </a:endParaRPr>
          </a:p>
        </p:txBody>
      </p:sp>
      <p:grpSp>
        <p:nvGrpSpPr>
          <p:cNvPr id="8" name="Group 7">
            <a:extLst>
              <a:ext uri="{FF2B5EF4-FFF2-40B4-BE49-F238E27FC236}">
                <a16:creationId xmlns:a16="http://schemas.microsoft.com/office/drawing/2014/main" id="{C798F4F8-D821-3948-A5A3-9A4FABD9210D}"/>
              </a:ext>
              <a:ext uri="{C183D7F6-B498-43B3-948B-1728B52AA6E4}">
                <adec:decorative xmlns:adec="http://schemas.microsoft.com/office/drawing/2017/decorative" val="1"/>
              </a:ext>
            </a:extLst>
          </p:cNvPr>
          <p:cNvGrpSpPr/>
          <p:nvPr/>
        </p:nvGrpSpPr>
        <p:grpSpPr>
          <a:xfrm>
            <a:off x="2503657" y="3715717"/>
            <a:ext cx="7231117" cy="501271"/>
            <a:chOff x="2480441" y="3660826"/>
            <a:chExt cx="7231117" cy="501271"/>
          </a:xfrm>
        </p:grpSpPr>
        <p:sp>
          <p:nvSpPr>
            <p:cNvPr id="3" name="Freeform 2">
              <a:extLst>
                <a:ext uri="{FF2B5EF4-FFF2-40B4-BE49-F238E27FC236}">
                  <a16:creationId xmlns:a16="http://schemas.microsoft.com/office/drawing/2014/main" id="{2ACC7868-BAC6-8A47-9846-6E6FCC101220}"/>
                </a:ext>
              </a:extLst>
            </p:cNvPr>
            <p:cNvSpPr/>
            <p:nvPr/>
          </p:nvSpPr>
          <p:spPr bwMode="auto">
            <a:xfrm>
              <a:off x="2480441" y="3660826"/>
              <a:ext cx="7231117" cy="315310"/>
            </a:xfrm>
            <a:custGeom>
              <a:avLst/>
              <a:gdLst>
                <a:gd name="connsiteX0" fmla="*/ 0 w 7231117"/>
                <a:gd name="connsiteY0" fmla="*/ 0 h 315310"/>
                <a:gd name="connsiteX1" fmla="*/ 0 w 7231117"/>
                <a:gd name="connsiteY1" fmla="*/ 315310 h 315310"/>
                <a:gd name="connsiteX2" fmla="*/ 7231117 w 7231117"/>
                <a:gd name="connsiteY2" fmla="*/ 315310 h 315310"/>
                <a:gd name="connsiteX3" fmla="*/ 7231117 w 7231117"/>
                <a:gd name="connsiteY3" fmla="*/ 10510 h 315310"/>
              </a:gdLst>
              <a:ahLst/>
              <a:cxnLst>
                <a:cxn ang="0">
                  <a:pos x="connsiteX0" y="connsiteY0"/>
                </a:cxn>
                <a:cxn ang="0">
                  <a:pos x="connsiteX1" y="connsiteY1"/>
                </a:cxn>
                <a:cxn ang="0">
                  <a:pos x="connsiteX2" y="connsiteY2"/>
                </a:cxn>
                <a:cxn ang="0">
                  <a:pos x="connsiteX3" y="connsiteY3"/>
                </a:cxn>
              </a:cxnLst>
              <a:rect l="l" t="t" r="r" b="b"/>
              <a:pathLst>
                <a:path w="7231117" h="315310">
                  <a:moveTo>
                    <a:pt x="0" y="0"/>
                  </a:moveTo>
                  <a:lnTo>
                    <a:pt x="0" y="315310"/>
                  </a:lnTo>
                  <a:lnTo>
                    <a:pt x="7231117" y="315310"/>
                  </a:lnTo>
                  <a:lnTo>
                    <a:pt x="7231117" y="1051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v</a:t>
              </a:r>
            </a:p>
          </p:txBody>
        </p:sp>
        <p:cxnSp>
          <p:nvCxnSpPr>
            <p:cNvPr id="7" name="Straight Connector 6">
              <a:extLst>
                <a:ext uri="{FF2B5EF4-FFF2-40B4-BE49-F238E27FC236}">
                  <a16:creationId xmlns:a16="http://schemas.microsoft.com/office/drawing/2014/main" id="{8B00F5F0-AADF-2142-A79E-DA817184A46F}"/>
                </a:ext>
              </a:extLst>
            </p:cNvPr>
            <p:cNvCxnSpPr/>
            <p:nvPr/>
          </p:nvCxnSpPr>
          <p:spPr>
            <a:xfrm flipV="1">
              <a:off x="6096000" y="3976136"/>
              <a:ext cx="0" cy="1859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9BEDCCE-1C76-444F-9F17-EA3318430635}"/>
              </a:ext>
              <a:ext uri="{C183D7F6-B498-43B3-948B-1728B52AA6E4}">
                <adec:decorative xmlns:adec="http://schemas.microsoft.com/office/drawing/2017/decorative" val="1"/>
              </a:ext>
            </a:extLst>
          </p:cNvPr>
          <p:cNvGrpSpPr>
            <a:grpSpLocks noChangeAspect="1"/>
          </p:cNvGrpSpPr>
          <p:nvPr/>
        </p:nvGrpSpPr>
        <p:grpSpPr>
          <a:xfrm flipH="1">
            <a:off x="5577170" y="4418258"/>
            <a:ext cx="1084089" cy="641604"/>
            <a:chOff x="942772" y="1664993"/>
            <a:chExt cx="155575" cy="92075"/>
          </a:xfrm>
          <a:solidFill>
            <a:srgbClr val="50E6FF"/>
          </a:solidFill>
        </p:grpSpPr>
        <p:sp>
          <p:nvSpPr>
            <p:cNvPr id="23" name="Oval 19">
              <a:extLst>
                <a:ext uri="{FF2B5EF4-FFF2-40B4-BE49-F238E27FC236}">
                  <a16:creationId xmlns:a16="http://schemas.microsoft.com/office/drawing/2014/main" id="{0582C223-8BD5-A647-AB7D-008323431D09}"/>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4" name="Freeform 20">
              <a:extLst>
                <a:ext uri="{FF2B5EF4-FFF2-40B4-BE49-F238E27FC236}">
                  <a16:creationId xmlns:a16="http://schemas.microsoft.com/office/drawing/2014/main" id="{520FB050-5111-A54D-92F9-BD8C21AD693F}"/>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5" name="Oval 21">
              <a:extLst>
                <a:ext uri="{FF2B5EF4-FFF2-40B4-BE49-F238E27FC236}">
                  <a16:creationId xmlns:a16="http://schemas.microsoft.com/office/drawing/2014/main" id="{92143763-D80D-0C41-AFDC-FB5F39F8C479}"/>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D3974B57-9537-44DD-B30B-159FE5910C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9423" y="1762601"/>
            <a:ext cx="908465" cy="908465"/>
          </a:xfrm>
          <a:prstGeom prst="rect">
            <a:avLst/>
          </a:prstGeom>
        </p:spPr>
      </p:pic>
      <p:pic>
        <p:nvPicPr>
          <p:cNvPr id="20" name="Graphic 19">
            <a:extLst>
              <a:ext uri="{FF2B5EF4-FFF2-40B4-BE49-F238E27FC236}">
                <a16:creationId xmlns:a16="http://schemas.microsoft.com/office/drawing/2014/main" id="{1CB9F2C2-9397-44A8-AA64-5D1034076E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8363" y="1762600"/>
            <a:ext cx="908465" cy="908465"/>
          </a:xfrm>
          <a:prstGeom prst="rect">
            <a:avLst/>
          </a:prstGeom>
        </p:spPr>
      </p:pic>
    </p:spTree>
    <p:extLst>
      <p:ext uri="{BB962C8B-B14F-4D97-AF65-F5344CB8AC3E}">
        <p14:creationId xmlns:p14="http://schemas.microsoft.com/office/powerpoint/2010/main" val="366682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3A318E08-6821-524D-92DC-C62CCCF05065}"/>
              </a:ext>
              <a:ext uri="{C183D7F6-B498-43B3-948B-1728B52AA6E4}">
                <adec:decorative xmlns:adec="http://schemas.microsoft.com/office/drawing/2017/decorative" val="1"/>
              </a:ext>
            </a:extLst>
          </p:cNvPr>
          <p:cNvGrpSpPr/>
          <p:nvPr/>
        </p:nvGrpSpPr>
        <p:grpSpPr>
          <a:xfrm>
            <a:off x="7761547" y="1414578"/>
            <a:ext cx="3842697" cy="3842710"/>
            <a:chOff x="6775749" y="2735808"/>
            <a:chExt cx="3192891" cy="3192901"/>
          </a:xfrm>
        </p:grpSpPr>
        <p:grpSp>
          <p:nvGrpSpPr>
            <p:cNvPr id="39" name="Group 38">
              <a:extLst>
                <a:ext uri="{FF2B5EF4-FFF2-40B4-BE49-F238E27FC236}">
                  <a16:creationId xmlns:a16="http://schemas.microsoft.com/office/drawing/2014/main" id="{F4A433BB-E84E-AA47-9A69-540516121F61}"/>
                </a:ext>
              </a:extLst>
            </p:cNvPr>
            <p:cNvGrpSpPr/>
            <p:nvPr/>
          </p:nvGrpSpPr>
          <p:grpSpPr>
            <a:xfrm>
              <a:off x="6775749" y="2735808"/>
              <a:ext cx="3192891" cy="3192901"/>
              <a:chOff x="587828" y="3719272"/>
              <a:chExt cx="1442357" cy="1442360"/>
            </a:xfrm>
          </p:grpSpPr>
          <p:sp>
            <p:nvSpPr>
              <p:cNvPr id="40" name="Oval 39">
                <a:extLst>
                  <a:ext uri="{FF2B5EF4-FFF2-40B4-BE49-F238E27FC236}">
                    <a16:creationId xmlns:a16="http://schemas.microsoft.com/office/drawing/2014/main" id="{13AE282C-9FC3-114D-9CB4-FB35AD30F378}"/>
                  </a:ext>
                </a:extLst>
              </p:cNvPr>
              <p:cNvSpPr/>
              <p:nvPr/>
            </p:nvSpPr>
            <p:spPr bwMode="auto">
              <a:xfrm>
                <a:off x="587828" y="3719275"/>
                <a:ext cx="1442357" cy="1442357"/>
              </a:xfrm>
              <a:prstGeom prst="ellipse">
                <a:avLst/>
              </a:prstGeom>
              <a:solidFill>
                <a:schemeClr val="accent2"/>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Shape 557">
                <a:extLst>
                  <a:ext uri="{FF2B5EF4-FFF2-40B4-BE49-F238E27FC236}">
                    <a16:creationId xmlns:a16="http://schemas.microsoft.com/office/drawing/2014/main" id="{93D993C5-0CB1-5945-9F16-A124953463C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42" name="Freeform: Shape 558">
                <a:extLst>
                  <a:ext uri="{FF2B5EF4-FFF2-40B4-BE49-F238E27FC236}">
                    <a16:creationId xmlns:a16="http://schemas.microsoft.com/office/drawing/2014/main" id="{DAA40A6D-752E-6240-A2AD-4450C3B7E207}"/>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 name="Oval 3">
              <a:extLst>
                <a:ext uri="{FF2B5EF4-FFF2-40B4-BE49-F238E27FC236}">
                  <a16:creationId xmlns:a16="http://schemas.microsoft.com/office/drawing/2014/main" id="{C052A4BE-18EA-D545-BBAC-DF1919B14441}"/>
                </a:ext>
              </a:extLst>
            </p:cNvPr>
            <p:cNvSpPr/>
            <p:nvPr/>
          </p:nvSpPr>
          <p:spPr bwMode="auto">
            <a:xfrm>
              <a:off x="7765943" y="3786752"/>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9C5F00B-7199-C448-BD38-B0B7F0DD5BE0}"/>
                </a:ext>
              </a:extLst>
            </p:cNvPr>
            <p:cNvSpPr/>
            <p:nvPr/>
          </p:nvSpPr>
          <p:spPr bwMode="auto">
            <a:xfrm>
              <a:off x="8598330" y="3394197"/>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25A7F49-7D81-0046-8D35-1E12597E4C5E}"/>
                </a:ext>
              </a:extLst>
            </p:cNvPr>
            <p:cNvSpPr/>
            <p:nvPr/>
          </p:nvSpPr>
          <p:spPr bwMode="auto">
            <a:xfrm>
              <a:off x="8172773" y="4166460"/>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B5034465-7905-7F40-8469-2A2F4D5D86A7}"/>
                </a:ext>
              </a:extLst>
            </p:cNvPr>
            <p:cNvSpPr/>
            <p:nvPr/>
          </p:nvSpPr>
          <p:spPr bwMode="auto">
            <a:xfrm>
              <a:off x="9521126" y="4879381"/>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9A5AA86B-60C4-E547-9FED-F8281A06B1D5}"/>
                </a:ext>
              </a:extLst>
            </p:cNvPr>
            <p:cNvSpPr/>
            <p:nvPr/>
          </p:nvSpPr>
          <p:spPr bwMode="auto">
            <a:xfrm>
              <a:off x="8839364" y="5345730"/>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58CB2958-6853-5248-821D-C6766D19F475}"/>
                </a:ext>
              </a:extLst>
            </p:cNvPr>
            <p:cNvSpPr/>
            <p:nvPr/>
          </p:nvSpPr>
          <p:spPr bwMode="auto">
            <a:xfrm>
              <a:off x="7304180" y="3161174"/>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235FAD3E-E564-784A-9144-BB14E7ED6D62}"/>
                </a:ext>
              </a:extLst>
            </p:cNvPr>
            <p:cNvSpPr/>
            <p:nvPr/>
          </p:nvSpPr>
          <p:spPr bwMode="auto">
            <a:xfrm>
              <a:off x="8912981" y="4524953"/>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5ED9386E-56C5-3743-ABA2-60B3A1785B52}"/>
                </a:ext>
              </a:extLst>
            </p:cNvPr>
            <p:cNvSpPr/>
            <p:nvPr/>
          </p:nvSpPr>
          <p:spPr bwMode="auto">
            <a:xfrm>
              <a:off x="8043192" y="2863351"/>
              <a:ext cx="147234" cy="1472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072B16F5-6C1A-DF42-97EC-C39ED4511978}"/>
              </a:ext>
              <a:ext uri="{C183D7F6-B498-43B3-948B-1728B52AA6E4}">
                <adec:decorative xmlns:adec="http://schemas.microsoft.com/office/drawing/2017/decorative" val="1"/>
              </a:ext>
            </a:extLst>
          </p:cNvPr>
          <p:cNvCxnSpPr>
            <a:cxnSpLocks/>
            <a:stCxn id="55" idx="7"/>
            <a:endCxn id="57" idx="3"/>
          </p:cNvCxnSpPr>
          <p:nvPr/>
        </p:nvCxnSpPr>
        <p:spPr>
          <a:xfrm flipV="1">
            <a:off x="8548771" y="1719327"/>
            <a:ext cx="764115" cy="23313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D2DD51C-B7EB-8947-9D0F-D04747AC22AE}"/>
              </a:ext>
              <a:ext uri="{C183D7F6-B498-43B3-948B-1728B52AA6E4}">
                <adec:decorative xmlns:adec="http://schemas.microsoft.com/office/drawing/2017/decorative" val="1"/>
              </a:ext>
            </a:extLst>
          </p:cNvPr>
          <p:cNvCxnSpPr>
            <a:cxnSpLocks/>
            <a:stCxn id="55" idx="6"/>
            <a:endCxn id="44" idx="2"/>
          </p:cNvCxnSpPr>
          <p:nvPr/>
        </p:nvCxnSpPr>
        <p:spPr>
          <a:xfrm>
            <a:off x="8574721" y="2015113"/>
            <a:ext cx="1380332" cy="28044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E8FEA7-02B7-6C4D-86E7-E35149022F6E}"/>
              </a:ext>
              <a:ext uri="{C183D7F6-B498-43B3-948B-1728B52AA6E4}">
                <adec:decorative xmlns:adec="http://schemas.microsoft.com/office/drawing/2017/decorative" val="1"/>
              </a:ext>
            </a:extLst>
          </p:cNvPr>
          <p:cNvCxnSpPr>
            <a:cxnSpLocks/>
            <a:stCxn id="57" idx="4"/>
            <a:endCxn id="4" idx="0"/>
          </p:cNvCxnSpPr>
          <p:nvPr/>
        </p:nvCxnSpPr>
        <p:spPr>
          <a:xfrm flipH="1">
            <a:off x="9041862" y="1745277"/>
            <a:ext cx="333674" cy="93413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68BA05-814B-5D48-B62B-4001AEBC3078}"/>
              </a:ext>
              <a:ext uri="{C183D7F6-B498-43B3-948B-1728B52AA6E4}">
                <adec:decorative xmlns:adec="http://schemas.microsoft.com/office/drawing/2017/decorative" val="1"/>
              </a:ext>
            </a:extLst>
          </p:cNvPr>
          <p:cNvCxnSpPr>
            <a:cxnSpLocks/>
            <a:stCxn id="55" idx="5"/>
            <a:endCxn id="4" idx="1"/>
          </p:cNvCxnSpPr>
          <p:nvPr/>
        </p:nvCxnSpPr>
        <p:spPr>
          <a:xfrm>
            <a:off x="8548771" y="2077762"/>
            <a:ext cx="430441" cy="62759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BA3D07-917F-CA40-838A-93D3B906FAFA}"/>
              </a:ext>
              <a:ext uri="{C183D7F6-B498-43B3-948B-1728B52AA6E4}">
                <adec:decorative xmlns:adec="http://schemas.microsoft.com/office/drawing/2017/decorative" val="1"/>
              </a:ext>
            </a:extLst>
          </p:cNvPr>
          <p:cNvCxnSpPr>
            <a:cxnSpLocks/>
            <a:stCxn id="4" idx="6"/>
            <a:endCxn id="44" idx="3"/>
          </p:cNvCxnSpPr>
          <p:nvPr/>
        </p:nvCxnSpPr>
        <p:spPr>
          <a:xfrm flipV="1">
            <a:off x="9130461" y="2358209"/>
            <a:ext cx="850542" cy="40979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EEAF8E-2E98-5843-BF63-48509A16209F}"/>
              </a:ext>
              <a:ext uri="{C183D7F6-B498-43B3-948B-1728B52AA6E4}">
                <adec:decorative xmlns:adec="http://schemas.microsoft.com/office/drawing/2017/decorative" val="1"/>
              </a:ext>
            </a:extLst>
          </p:cNvPr>
          <p:cNvCxnSpPr>
            <a:cxnSpLocks/>
            <a:stCxn id="48" idx="7"/>
            <a:endCxn id="44" idx="4"/>
          </p:cNvCxnSpPr>
          <p:nvPr/>
        </p:nvCxnSpPr>
        <p:spPr>
          <a:xfrm flipV="1">
            <a:off x="9594137" y="2384159"/>
            <a:ext cx="449516" cy="77818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3ABBFE7-7055-2844-BA71-EF1775F99F93}"/>
              </a:ext>
              <a:ext uri="{C183D7F6-B498-43B3-948B-1728B52AA6E4}">
                <adec:decorative xmlns:adec="http://schemas.microsoft.com/office/drawing/2017/decorative" val="1"/>
              </a:ext>
            </a:extLst>
          </p:cNvPr>
          <p:cNvCxnSpPr>
            <a:cxnSpLocks/>
            <a:stCxn id="57" idx="5"/>
            <a:endCxn id="44" idx="1"/>
          </p:cNvCxnSpPr>
          <p:nvPr/>
        </p:nvCxnSpPr>
        <p:spPr>
          <a:xfrm>
            <a:off x="9438185" y="1719327"/>
            <a:ext cx="542818" cy="51358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194A9D6-2BB2-184F-A061-0C61CD393FBB}"/>
              </a:ext>
              <a:ext uri="{C183D7F6-B498-43B3-948B-1728B52AA6E4}">
                <adec:decorative xmlns:adec="http://schemas.microsoft.com/office/drawing/2017/decorative" val="1"/>
              </a:ext>
            </a:extLst>
          </p:cNvPr>
          <p:cNvCxnSpPr>
            <a:cxnSpLocks/>
            <a:stCxn id="4" idx="5"/>
            <a:endCxn id="48" idx="1"/>
          </p:cNvCxnSpPr>
          <p:nvPr/>
        </p:nvCxnSpPr>
        <p:spPr>
          <a:xfrm>
            <a:off x="9104511" y="2830656"/>
            <a:ext cx="364327" cy="33168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D9F74A-DB92-B14B-9A41-388A22C271EA}"/>
              </a:ext>
              <a:ext uri="{C183D7F6-B498-43B3-948B-1728B52AA6E4}">
                <adec:decorative xmlns:adec="http://schemas.microsoft.com/office/drawing/2017/decorative" val="1"/>
              </a:ext>
            </a:extLst>
          </p:cNvPr>
          <p:cNvCxnSpPr>
            <a:cxnSpLocks/>
            <a:stCxn id="48" idx="5"/>
            <a:endCxn id="56" idx="2"/>
          </p:cNvCxnSpPr>
          <p:nvPr/>
        </p:nvCxnSpPr>
        <p:spPr>
          <a:xfrm>
            <a:off x="9594137" y="3287641"/>
            <a:ext cx="739604" cy="36880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C0227A-91BA-5348-A573-C1198963CB54}"/>
              </a:ext>
              <a:ext uri="{C183D7F6-B498-43B3-948B-1728B52AA6E4}">
                <adec:decorative xmlns:adec="http://schemas.microsoft.com/office/drawing/2017/decorative" val="1"/>
              </a:ext>
            </a:extLst>
          </p:cNvPr>
          <p:cNvCxnSpPr>
            <a:cxnSpLocks/>
            <a:stCxn id="48" idx="5"/>
            <a:endCxn id="50" idx="0"/>
          </p:cNvCxnSpPr>
          <p:nvPr/>
        </p:nvCxnSpPr>
        <p:spPr>
          <a:xfrm>
            <a:off x="9594137" y="3287641"/>
            <a:ext cx="739605" cy="126802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20B3E80-C97D-2D49-B91A-720DAA4E55D8}"/>
              </a:ext>
              <a:ext uri="{C183D7F6-B498-43B3-948B-1728B52AA6E4}">
                <adec:decorative xmlns:adec="http://schemas.microsoft.com/office/drawing/2017/decorative" val="1"/>
              </a:ext>
            </a:extLst>
          </p:cNvPr>
          <p:cNvCxnSpPr>
            <a:cxnSpLocks/>
            <a:stCxn id="56" idx="0"/>
            <a:endCxn id="44" idx="5"/>
          </p:cNvCxnSpPr>
          <p:nvPr/>
        </p:nvCxnSpPr>
        <p:spPr>
          <a:xfrm flipH="1" flipV="1">
            <a:off x="10106302" y="2358209"/>
            <a:ext cx="316039" cy="120963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0C7E860-CC8B-064F-A503-192506DE50ED}"/>
              </a:ext>
              <a:ext uri="{C183D7F6-B498-43B3-948B-1728B52AA6E4}">
                <adec:decorative xmlns:adec="http://schemas.microsoft.com/office/drawing/2017/decorative" val="1"/>
              </a:ext>
            </a:extLst>
          </p:cNvPr>
          <p:cNvCxnSpPr>
            <a:cxnSpLocks/>
            <a:stCxn id="49" idx="1"/>
            <a:endCxn id="44" idx="5"/>
          </p:cNvCxnSpPr>
          <p:nvPr/>
        </p:nvCxnSpPr>
        <p:spPr>
          <a:xfrm flipH="1" flipV="1">
            <a:off x="10106302" y="2358209"/>
            <a:ext cx="985302" cy="166214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15FB0D6-2B03-7946-BAE1-E54616A0AE5A}"/>
              </a:ext>
              <a:ext uri="{C183D7F6-B498-43B3-948B-1728B52AA6E4}">
                <adec:decorative xmlns:adec="http://schemas.microsoft.com/office/drawing/2017/decorative" val="1"/>
              </a:ext>
            </a:extLst>
          </p:cNvPr>
          <p:cNvCxnSpPr>
            <a:cxnSpLocks/>
            <a:stCxn id="50" idx="0"/>
            <a:endCxn id="56" idx="3"/>
          </p:cNvCxnSpPr>
          <p:nvPr/>
        </p:nvCxnSpPr>
        <p:spPr>
          <a:xfrm flipV="1">
            <a:off x="10333742" y="3719093"/>
            <a:ext cx="25949" cy="83657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7F4968C-A4A8-8048-93C8-B6CF00D5084C}"/>
              </a:ext>
              <a:ext uri="{C183D7F6-B498-43B3-948B-1728B52AA6E4}">
                <adec:decorative xmlns:adec="http://schemas.microsoft.com/office/drawing/2017/decorative" val="1"/>
              </a:ext>
            </a:extLst>
          </p:cNvPr>
          <p:cNvCxnSpPr>
            <a:cxnSpLocks/>
            <a:stCxn id="56" idx="6"/>
            <a:endCxn id="49" idx="2"/>
          </p:cNvCxnSpPr>
          <p:nvPr/>
        </p:nvCxnSpPr>
        <p:spPr>
          <a:xfrm>
            <a:off x="10510940" y="3656444"/>
            <a:ext cx="554714" cy="42656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AFC31F9-D633-F74E-9874-BA662A36AE91}"/>
              </a:ext>
              <a:ext uri="{C183D7F6-B498-43B3-948B-1728B52AA6E4}">
                <adec:decorative xmlns:adec="http://schemas.microsoft.com/office/drawing/2017/decorative" val="1"/>
              </a:ext>
            </a:extLst>
          </p:cNvPr>
          <p:cNvCxnSpPr>
            <a:cxnSpLocks/>
            <a:stCxn id="50" idx="6"/>
            <a:endCxn id="49" idx="3"/>
          </p:cNvCxnSpPr>
          <p:nvPr/>
        </p:nvCxnSpPr>
        <p:spPr>
          <a:xfrm flipV="1">
            <a:off x="10422341" y="4145653"/>
            <a:ext cx="669263" cy="49861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9923D70-0F47-764D-BF6F-78123F332E30}"/>
              </a:ext>
              <a:ext uri="{C183D7F6-B498-43B3-948B-1728B52AA6E4}">
                <adec:decorative xmlns:adec="http://schemas.microsoft.com/office/drawing/2017/decorative" val="1"/>
              </a:ext>
            </a:extLst>
          </p:cNvPr>
          <p:cNvCxnSpPr>
            <a:cxnSpLocks/>
            <a:stCxn id="55" idx="3"/>
            <a:endCxn id="60" idx="3"/>
          </p:cNvCxnSpPr>
          <p:nvPr/>
        </p:nvCxnSpPr>
        <p:spPr>
          <a:xfrm flipH="1">
            <a:off x="7275332" y="2077762"/>
            <a:ext cx="1148140" cy="126830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9B3532-DA0B-A34E-A127-4E000F3D7364}"/>
              </a:ext>
              <a:ext uri="{C183D7F6-B498-43B3-948B-1728B52AA6E4}">
                <adec:decorative xmlns:adec="http://schemas.microsoft.com/office/drawing/2017/decorative" val="1"/>
              </a:ext>
            </a:extLst>
          </p:cNvPr>
          <p:cNvCxnSpPr>
            <a:cxnSpLocks/>
            <a:stCxn id="60" idx="3"/>
            <a:endCxn id="50" idx="2"/>
          </p:cNvCxnSpPr>
          <p:nvPr/>
        </p:nvCxnSpPr>
        <p:spPr>
          <a:xfrm>
            <a:off x="7275332" y="3346063"/>
            <a:ext cx="2969810" cy="129820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C9AF423-DBAC-BC48-951A-0A15820221DA}"/>
              </a:ext>
              <a:ext uri="{C183D7F6-B498-43B3-948B-1728B52AA6E4}">
                <adec:decorative xmlns:adec="http://schemas.microsoft.com/office/drawing/2017/decorative" val="1"/>
              </a:ext>
            </a:extLst>
          </p:cNvPr>
          <p:cNvCxnSpPr>
            <a:cxnSpLocks/>
            <a:stCxn id="60" idx="3"/>
            <a:endCxn id="48" idx="2"/>
          </p:cNvCxnSpPr>
          <p:nvPr/>
        </p:nvCxnSpPr>
        <p:spPr>
          <a:xfrm flipV="1">
            <a:off x="7275332" y="3224992"/>
            <a:ext cx="2167556" cy="12107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F11394-CAFC-7942-992B-15BFBA32D189}"/>
              </a:ext>
              <a:ext uri="{C183D7F6-B498-43B3-948B-1728B52AA6E4}">
                <adec:decorative xmlns:adec="http://schemas.microsoft.com/office/drawing/2017/decorative" val="1"/>
              </a:ext>
            </a:extLst>
          </p:cNvPr>
          <p:cNvCxnSpPr>
            <a:cxnSpLocks/>
            <a:stCxn id="60" idx="3"/>
            <a:endCxn id="4" idx="3"/>
          </p:cNvCxnSpPr>
          <p:nvPr/>
        </p:nvCxnSpPr>
        <p:spPr>
          <a:xfrm flipV="1">
            <a:off x="7275332" y="2830656"/>
            <a:ext cx="1703880" cy="51540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9DA5EEE5-AD90-404B-A428-B7BE4D7E76CD}"/>
              </a:ext>
              <a:ext uri="{C183D7F6-B498-43B3-948B-1728B52AA6E4}">
                <adec:decorative xmlns:adec="http://schemas.microsoft.com/office/drawing/2017/decorative" val="1"/>
              </a:ext>
            </a:extLst>
          </p:cNvPr>
          <p:cNvGrpSpPr/>
          <p:nvPr/>
        </p:nvGrpSpPr>
        <p:grpSpPr>
          <a:xfrm>
            <a:off x="5566783" y="2705357"/>
            <a:ext cx="1708549" cy="1281412"/>
            <a:chOff x="11134725" y="2487613"/>
            <a:chExt cx="495300" cy="371475"/>
          </a:xfrm>
        </p:grpSpPr>
        <p:sp>
          <p:nvSpPr>
            <p:cNvPr id="60" name="Rectangle 225">
              <a:extLst>
                <a:ext uri="{FF2B5EF4-FFF2-40B4-BE49-F238E27FC236}">
                  <a16:creationId xmlns:a16="http://schemas.microsoft.com/office/drawing/2014/main" id="{F23F04EE-B930-9D45-9B26-079A980BF0D3}"/>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226">
              <a:extLst>
                <a:ext uri="{FF2B5EF4-FFF2-40B4-BE49-F238E27FC236}">
                  <a16:creationId xmlns:a16="http://schemas.microsoft.com/office/drawing/2014/main" id="{1EA2042A-573F-A943-97E1-3659419FE25E}"/>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227">
              <a:extLst>
                <a:ext uri="{FF2B5EF4-FFF2-40B4-BE49-F238E27FC236}">
                  <a16:creationId xmlns:a16="http://schemas.microsoft.com/office/drawing/2014/main" id="{D6768723-04D4-BA45-BE82-E894FDD0DECD}"/>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228">
              <a:extLst>
                <a:ext uri="{FF2B5EF4-FFF2-40B4-BE49-F238E27FC236}">
                  <a16:creationId xmlns:a16="http://schemas.microsoft.com/office/drawing/2014/main" id="{4D3B4BCA-C44E-7747-85F0-6C962C40C8CD}"/>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229">
              <a:extLst>
                <a:ext uri="{FF2B5EF4-FFF2-40B4-BE49-F238E27FC236}">
                  <a16:creationId xmlns:a16="http://schemas.microsoft.com/office/drawing/2014/main" id="{AE1FF6E8-DFCD-D346-8A75-F8E9B65D2BAA}"/>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230">
              <a:extLst>
                <a:ext uri="{FF2B5EF4-FFF2-40B4-BE49-F238E27FC236}">
                  <a16:creationId xmlns:a16="http://schemas.microsoft.com/office/drawing/2014/main" id="{97EB1B97-3602-2F4B-8440-F18BB16734CA}"/>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231">
              <a:extLst>
                <a:ext uri="{FF2B5EF4-FFF2-40B4-BE49-F238E27FC236}">
                  <a16:creationId xmlns:a16="http://schemas.microsoft.com/office/drawing/2014/main" id="{4632EEBE-D697-FA48-8B8B-9BB6C67C0FD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232">
              <a:extLst>
                <a:ext uri="{FF2B5EF4-FFF2-40B4-BE49-F238E27FC236}">
                  <a16:creationId xmlns:a16="http://schemas.microsoft.com/office/drawing/2014/main" id="{040FAA24-80D7-8849-A0BF-E820A43837D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233">
              <a:extLst>
                <a:ext uri="{FF2B5EF4-FFF2-40B4-BE49-F238E27FC236}">
                  <a16:creationId xmlns:a16="http://schemas.microsoft.com/office/drawing/2014/main" id="{49394ED0-F166-1A49-878A-D2F29584791D}"/>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234">
              <a:extLst>
                <a:ext uri="{FF2B5EF4-FFF2-40B4-BE49-F238E27FC236}">
                  <a16:creationId xmlns:a16="http://schemas.microsoft.com/office/drawing/2014/main" id="{18D9FDF0-C12E-4D42-B761-6BF958D49FCF}"/>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235">
              <a:extLst>
                <a:ext uri="{FF2B5EF4-FFF2-40B4-BE49-F238E27FC236}">
                  <a16:creationId xmlns:a16="http://schemas.microsoft.com/office/drawing/2014/main" id="{E4C6FF77-B23F-0D48-BAA7-0DA6CE8DADC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CC2E18F3-3B66-F640-8D5B-E87C8C98CB93}"/>
              </a:ext>
            </a:extLst>
          </p:cNvPr>
          <p:cNvSpPr>
            <a:spLocks noGrp="1"/>
          </p:cNvSpPr>
          <p:nvPr>
            <p:ph type="title"/>
          </p:nvPr>
        </p:nvSpPr>
        <p:spPr>
          <a:xfrm>
            <a:off x="588263" y="457200"/>
            <a:ext cx="4288537" cy="553998"/>
          </a:xfrm>
        </p:spPr>
        <p:txBody>
          <a:bodyPr/>
          <a:lstStyle/>
          <a:p>
            <a:r>
              <a:rPr lang="en-US" sz="3200" dirty="0"/>
              <a:t>Building next generation applications</a:t>
            </a:r>
          </a:p>
        </p:txBody>
      </p:sp>
      <p:sp>
        <p:nvSpPr>
          <p:cNvPr id="51" name="Title 84">
            <a:extLst>
              <a:ext uri="{FF2B5EF4-FFF2-40B4-BE49-F238E27FC236}">
                <a16:creationId xmlns:a16="http://schemas.microsoft.com/office/drawing/2014/main" id="{957FEDC9-D8E4-4059-AE95-2E8A59EEA946}"/>
              </a:ext>
            </a:extLst>
          </p:cNvPr>
          <p:cNvSpPr txBox="1">
            <a:spLocks/>
          </p:cNvSpPr>
          <p:nvPr/>
        </p:nvSpPr>
        <p:spPr>
          <a:xfrm>
            <a:off x="575873" y="1775001"/>
            <a:ext cx="4268843" cy="33308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110000"/>
              </a:lnSpc>
              <a:spcBef>
                <a:spcPts val="600"/>
              </a:spcBef>
              <a:spcAft>
                <a:spcPts val="600"/>
              </a:spcAft>
              <a:defRPr/>
            </a:pPr>
            <a:r>
              <a:rPr lang="en-US" sz="1800" spc="0" dirty="0">
                <a:solidFill>
                  <a:schemeClr val="tx1"/>
                </a:solidFill>
                <a:latin typeface="+mn-lt"/>
                <a:cs typeface="+mn-cs"/>
              </a:rPr>
              <a:t>From transforming products </a:t>
            </a:r>
            <a:br>
              <a:rPr lang="en-US" sz="1800" spc="0" dirty="0">
                <a:solidFill>
                  <a:schemeClr val="tx1"/>
                </a:solidFill>
                <a:latin typeface="+mn-lt"/>
                <a:cs typeface="+mn-cs"/>
              </a:rPr>
            </a:br>
            <a:r>
              <a:rPr lang="en-US" sz="1800" spc="0" dirty="0">
                <a:solidFill>
                  <a:schemeClr val="tx1"/>
                </a:solidFill>
                <a:latin typeface="+mn-lt"/>
                <a:cs typeface="+mn-cs"/>
              </a:rPr>
              <a:t>to building innovative web apps, developers use open source to </a:t>
            </a:r>
            <a:br>
              <a:rPr lang="en-US" sz="1800" spc="0" dirty="0">
                <a:solidFill>
                  <a:schemeClr val="tx1"/>
                </a:solidFill>
                <a:latin typeface="+mn-lt"/>
                <a:cs typeface="+mn-cs"/>
              </a:rPr>
            </a:br>
            <a:r>
              <a:rPr lang="en-US" sz="1800" spc="0" dirty="0">
                <a:solidFill>
                  <a:schemeClr val="tx1"/>
                </a:solidFill>
                <a:latin typeface="+mn-lt"/>
                <a:cs typeface="+mn-cs"/>
              </a:rPr>
              <a:t>push the envelope of what’s possible</a:t>
            </a:r>
          </a:p>
          <a:p>
            <a:pPr lvl="0">
              <a:lnSpc>
                <a:spcPct val="110000"/>
              </a:lnSpc>
              <a:spcBef>
                <a:spcPts val="600"/>
              </a:spcBef>
              <a:spcAft>
                <a:spcPts val="600"/>
              </a:spcAft>
              <a:defRPr/>
            </a:pPr>
            <a:r>
              <a:rPr lang="en-US" sz="1800" spc="0" dirty="0">
                <a:solidFill>
                  <a:schemeClr val="tx1"/>
                </a:solidFill>
                <a:latin typeface="+mn-lt"/>
                <a:cs typeface="+mn-cs"/>
              </a:rPr>
              <a:t>Azure empowers developers with </a:t>
            </a:r>
            <a:br>
              <a:rPr lang="en-US" sz="1800" spc="0" dirty="0">
                <a:solidFill>
                  <a:schemeClr val="tx1"/>
                </a:solidFill>
                <a:latin typeface="+mn-lt"/>
                <a:cs typeface="+mn-cs"/>
              </a:rPr>
            </a:br>
            <a:r>
              <a:rPr lang="en-US" sz="1800" spc="0" dirty="0">
                <a:solidFill>
                  <a:schemeClr val="tx1"/>
                </a:solidFill>
                <a:latin typeface="+mn-lt"/>
                <a:cs typeface="+mn-cs"/>
              </a:rPr>
              <a:t>open source-driven services for apps, </a:t>
            </a:r>
            <a:br>
              <a:rPr lang="en-US" sz="1800" spc="0" dirty="0">
                <a:solidFill>
                  <a:schemeClr val="tx1"/>
                </a:solidFill>
                <a:latin typeface="+mn-lt"/>
                <a:cs typeface="+mn-cs"/>
              </a:rPr>
            </a:br>
            <a:r>
              <a:rPr lang="en-US" sz="1800" spc="0" dirty="0">
                <a:solidFill>
                  <a:schemeClr val="tx1"/>
                </a:solidFill>
                <a:latin typeface="+mn-lt"/>
                <a:cs typeface="+mn-cs"/>
              </a:rPr>
              <a:t>data, infrastructure and analytics</a:t>
            </a:r>
          </a:p>
          <a:p>
            <a:pPr lvl="0">
              <a:lnSpc>
                <a:spcPct val="110000"/>
              </a:lnSpc>
              <a:spcBef>
                <a:spcPts val="600"/>
              </a:spcBef>
              <a:spcAft>
                <a:spcPts val="600"/>
              </a:spcAft>
              <a:defRPr/>
            </a:pPr>
            <a:r>
              <a:rPr lang="en-US" sz="1800" spc="0" dirty="0">
                <a:solidFill>
                  <a:schemeClr val="accent1"/>
                </a:solidFill>
                <a:cs typeface="+mn-cs"/>
              </a:rPr>
              <a:t>Azure Database for MySQL and </a:t>
            </a:r>
            <a:br>
              <a:rPr lang="en-US" sz="1800" spc="0" dirty="0">
                <a:solidFill>
                  <a:schemeClr val="accent1"/>
                </a:solidFill>
                <a:cs typeface="+mn-cs"/>
              </a:rPr>
            </a:br>
            <a:r>
              <a:rPr lang="en-US" sz="1800" spc="0" dirty="0">
                <a:solidFill>
                  <a:schemeClr val="accent1"/>
                </a:solidFill>
                <a:cs typeface="+mn-cs"/>
              </a:rPr>
              <a:t>MariaDB </a:t>
            </a:r>
            <a:r>
              <a:rPr lang="en-US" sz="1800" spc="0" dirty="0">
                <a:solidFill>
                  <a:schemeClr val="tx1"/>
                </a:solidFill>
                <a:latin typeface="+mn-lt"/>
                <a:cs typeface="+mn-cs"/>
              </a:rPr>
              <a:t>illustrate Microsoft’s commitment to open source </a:t>
            </a:r>
          </a:p>
        </p:txBody>
      </p:sp>
    </p:spTree>
    <p:extLst>
      <p:ext uri="{BB962C8B-B14F-4D97-AF65-F5344CB8AC3E}">
        <p14:creationId xmlns:p14="http://schemas.microsoft.com/office/powerpoint/2010/main" val="19460921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90242"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Cost effective, fully managed MySQL database</a:t>
            </a:r>
          </a:p>
        </p:txBody>
      </p:sp>
      <p:cxnSp>
        <p:nvCxnSpPr>
          <p:cNvPr id="72" name="Straight Connector 71">
            <a:extLst>
              <a:ext uri="{FF2B5EF4-FFF2-40B4-BE49-F238E27FC236}">
                <a16:creationId xmlns:a16="http://schemas.microsoft.com/office/drawing/2014/main" id="{47C28E0E-176B-45E0-9EC1-0BE59E129FD5}"/>
              </a:ext>
              <a:ext uri="{C183D7F6-B498-43B3-948B-1728B52AA6E4}">
                <adec:decorative xmlns:adec="http://schemas.microsoft.com/office/drawing/2017/decorative" val="1"/>
              </a:ext>
            </a:extLst>
          </p:cNvPr>
          <p:cNvCxnSpPr>
            <a:cxnSpLocks/>
          </p:cNvCxnSpPr>
          <p:nvPr/>
        </p:nvCxnSpPr>
        <p:spPr>
          <a:xfrm>
            <a:off x="588263"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0">
            <a:extLst>
              <a:ext uri="{FF2B5EF4-FFF2-40B4-BE49-F238E27FC236}">
                <a16:creationId xmlns:a16="http://schemas.microsoft.com/office/drawing/2014/main" id="{CB9E4F0E-AB21-49AE-933E-686C17CB061F}"/>
              </a:ext>
            </a:extLst>
          </p:cNvPr>
          <p:cNvSpPr txBox="1">
            <a:spLocks/>
          </p:cNvSpPr>
          <p:nvPr/>
        </p:nvSpPr>
        <p:spPr>
          <a:xfrm>
            <a:off x="590242"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Fully managed MySQL database with a</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r>
              <a:rPr kumimoji="0" lang="en-US" sz="1400" b="0" i="0" u="sng" strike="noStrike" kern="1200" cap="none" spc="0" normalizeH="0" baseline="0" noProof="0" dirty="0">
                <a:ln>
                  <a:noFill/>
                </a:ln>
                <a:solidFill>
                  <a:srgbClr val="0563C1"/>
                </a:solidFill>
                <a:effectLst/>
                <a:uLnTx/>
                <a:uFillTx/>
                <a:latin typeface="Segoe UI"/>
                <a:ea typeface="Calibri" panose="020F0502020204030204" pitchFamily="34" charset="0"/>
                <a:cs typeface="Arial" panose="020B0604020202020204" pitchFamily="34" charset="0"/>
                <a:hlinkClick r:id="rId3"/>
              </a:rPr>
              <a:t>48% lower total </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hlinkClick r:id="rId3">
                  <a:extLst>
                    <a:ext uri="{A12FA001-AC4F-418D-AE19-62706E023703}">
                      <ahyp:hlinkClr xmlns:ahyp="http://schemas.microsoft.com/office/drawing/2018/hyperlinkcolor" val="tx"/>
                    </a:ext>
                  </a:extLst>
                </a:hlinkClick>
              </a:rPr>
              <a:t>cost</a:t>
            </a:r>
            <a:r>
              <a:rPr kumimoji="0" lang="en-US" sz="1400" b="0" i="0" u="sng" strike="noStrike" kern="1200" cap="none" spc="0" normalizeH="0" baseline="0" noProof="0" dirty="0">
                <a:ln>
                  <a:noFill/>
                </a:ln>
                <a:solidFill>
                  <a:srgbClr val="0563C1"/>
                </a:solidFill>
                <a:effectLst/>
                <a:uLnTx/>
                <a:uFillTx/>
                <a:latin typeface="Segoe UI"/>
                <a:ea typeface="+mn-ea"/>
                <a:cs typeface="Arial" panose="020B0604020202020204" pitchFamily="34" charset="0"/>
              </a:rPr>
              <a:t>¹ </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of ownership than on-premises deployments</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Arial" panose="020B0604020202020204" pitchFamily="34" charset="0"/>
            </a:endParaRPr>
          </a:p>
        </p:txBody>
      </p:sp>
      <p:pic>
        <p:nvPicPr>
          <p:cNvPr id="79" name="Graphic 78">
            <a:extLst>
              <a:ext uri="{FF2B5EF4-FFF2-40B4-BE49-F238E27FC236}">
                <a16:creationId xmlns:a16="http://schemas.microsoft.com/office/drawing/2014/main" id="{13AA7920-8E97-45D5-B6F5-0C5A8D70F6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94254" y="1672535"/>
            <a:ext cx="585216" cy="585216"/>
          </a:xfrm>
          <a:prstGeom prst="rect">
            <a:avLst/>
          </a:prstGeom>
        </p:spPr>
      </p:pic>
      <p:sp>
        <p:nvSpPr>
          <p:cNvPr id="49" name="Text Placeholder 11">
            <a:extLst>
              <a:ext uri="{FF2B5EF4-FFF2-40B4-BE49-F238E27FC236}">
                <a16:creationId xmlns:a16="http://schemas.microsoft.com/office/drawing/2014/main" id="{D3737657-2678-487B-B653-6807A9FCD65D}"/>
              </a:ext>
            </a:extLst>
          </p:cNvPr>
          <p:cNvSpPr txBox="1">
            <a:spLocks/>
          </p:cNvSpPr>
          <p:nvPr/>
        </p:nvSpPr>
        <p:spPr>
          <a:xfrm>
            <a:off x="2899771"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Easy to provision </a:t>
            </a:r>
            <a:b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and scale</a:t>
            </a:r>
            <a:endParaRPr kumimoji="0" lang="en-US" sz="1400" b="0" i="0" u="none" strike="noStrike" kern="1200" cap="none" spc="0" normalizeH="0" baseline="0" noProof="0">
              <a:ln>
                <a:noFill/>
              </a:ln>
              <a:solidFill>
                <a:srgbClr val="FF0000"/>
              </a:solidFill>
              <a:effectLst/>
              <a:uLnTx/>
              <a:uFillTx/>
              <a:latin typeface="Segoe UI Semibold"/>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476201D4-6E33-44EA-B34C-66C0B802FC47}"/>
              </a:ext>
              <a:ext uri="{C183D7F6-B498-43B3-948B-1728B52AA6E4}">
                <adec:decorative xmlns:adec="http://schemas.microsoft.com/office/drawing/2017/decorative" val="1"/>
              </a:ext>
            </a:extLst>
          </p:cNvPr>
          <p:cNvCxnSpPr>
            <a:cxnSpLocks/>
          </p:cNvCxnSpPr>
          <p:nvPr/>
        </p:nvCxnSpPr>
        <p:spPr>
          <a:xfrm>
            <a:off x="289425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1">
            <a:extLst>
              <a:ext uri="{FF2B5EF4-FFF2-40B4-BE49-F238E27FC236}">
                <a16:creationId xmlns:a16="http://schemas.microsoft.com/office/drawing/2014/main" id="{02A389DE-5F6C-4E8A-8411-19D4353A5FE5}"/>
              </a:ext>
            </a:extLst>
          </p:cNvPr>
          <p:cNvSpPr txBox="1">
            <a:spLocks/>
          </p:cNvSpPr>
          <p:nvPr/>
        </p:nvSpPr>
        <p:spPr>
          <a:xfrm>
            <a:off x="2899771"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Provision a database in less than 2 minutes. Easily scale your database with AI powered database monitoring</a:t>
            </a:r>
          </a:p>
        </p:txBody>
      </p:sp>
      <p:pic>
        <p:nvPicPr>
          <p:cNvPr id="80" name="Graphic 79">
            <a:extLst>
              <a:ext uri="{FF2B5EF4-FFF2-40B4-BE49-F238E27FC236}">
                <a16:creationId xmlns:a16="http://schemas.microsoft.com/office/drawing/2014/main" id="{81E90570-0536-4026-BDE9-204A9038B85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0245" y="1671332"/>
            <a:ext cx="587622" cy="587622"/>
          </a:xfrm>
          <a:prstGeom prst="rect">
            <a:avLst/>
          </a:prstGeom>
        </p:spPr>
      </p:pic>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5209300" y="2484362"/>
            <a:ext cx="2011680" cy="76076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Build resilient and responsive mission critical applications</a:t>
            </a:r>
          </a:p>
        </p:txBody>
      </p:sp>
      <p:cxnSp>
        <p:nvCxnSpPr>
          <p:cNvPr id="75" name="Straight Connector 74">
            <a:extLst>
              <a:ext uri="{FF2B5EF4-FFF2-40B4-BE49-F238E27FC236}">
                <a16:creationId xmlns:a16="http://schemas.microsoft.com/office/drawing/2014/main" id="{F53AA262-1749-4B7F-8DDA-637847527669}"/>
              </a:ext>
              <a:ext uri="{C183D7F6-B498-43B3-948B-1728B52AA6E4}">
                <adec:decorative xmlns:adec="http://schemas.microsoft.com/office/drawing/2017/decorative" val="1"/>
              </a:ext>
            </a:extLst>
          </p:cNvPr>
          <p:cNvCxnSpPr>
            <a:cxnSpLocks/>
          </p:cNvCxnSpPr>
          <p:nvPr/>
        </p:nvCxnSpPr>
        <p:spPr>
          <a:xfrm>
            <a:off x="5209300"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11">
            <a:extLst>
              <a:ext uri="{FF2B5EF4-FFF2-40B4-BE49-F238E27FC236}">
                <a16:creationId xmlns:a16="http://schemas.microsoft.com/office/drawing/2014/main" id="{0FBC8DDC-B779-4EC1-B8F9-79206437436A}"/>
              </a:ext>
            </a:extLst>
          </p:cNvPr>
          <p:cNvSpPr txBox="1">
            <a:spLocks/>
          </p:cNvSpPr>
          <p:nvPr/>
        </p:nvSpPr>
        <p:spPr>
          <a:xfrm>
            <a:off x="5209300" y="3555602"/>
            <a:ext cx="2011680" cy="16310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Calibri" panose="020F0502020204030204" pitchFamily="34" charset="0"/>
                <a:cs typeface="Arial" panose="020B0604020202020204" pitchFamily="34" charset="0"/>
              </a:rPr>
              <a:t>Optimize your application with query insights and performance tuning recommendations for your mission critical workloads.</a:t>
            </a:r>
          </a:p>
        </p:txBody>
      </p:sp>
      <p:pic>
        <p:nvPicPr>
          <p:cNvPr id="81" name="Graphic 80">
            <a:extLst>
              <a:ext uri="{FF2B5EF4-FFF2-40B4-BE49-F238E27FC236}">
                <a16:creationId xmlns:a16="http://schemas.microsoft.com/office/drawing/2014/main" id="{3435A54C-3889-4696-A8E6-6D3EB5A5FF4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414" y="1672535"/>
            <a:ext cx="585216" cy="585216"/>
          </a:xfrm>
          <a:prstGeom prst="rect">
            <a:avLst/>
          </a:prstGeom>
        </p:spPr>
      </p:pic>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7518829" y="2484362"/>
            <a:ext cx="2011680" cy="760768"/>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Develop and deploy applications faster with the power of Azure</a:t>
            </a:r>
          </a:p>
        </p:txBody>
      </p:sp>
      <p:cxnSp>
        <p:nvCxnSpPr>
          <p:cNvPr id="76" name="Straight Connector 75">
            <a:extLst>
              <a:ext uri="{FF2B5EF4-FFF2-40B4-BE49-F238E27FC236}">
                <a16:creationId xmlns:a16="http://schemas.microsoft.com/office/drawing/2014/main" id="{977C4AA6-DF68-47A9-8CA1-F5AD3579D631}"/>
              </a:ext>
              <a:ext uri="{C183D7F6-B498-43B3-948B-1728B52AA6E4}">
                <adec:decorative xmlns:adec="http://schemas.microsoft.com/office/drawing/2017/decorative" val="1"/>
              </a:ext>
            </a:extLst>
          </p:cNvPr>
          <p:cNvCxnSpPr>
            <a:cxnSpLocks/>
          </p:cNvCxnSpPr>
          <p:nvPr/>
        </p:nvCxnSpPr>
        <p:spPr>
          <a:xfrm>
            <a:off x="7513814"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 Placeholder 16">
            <a:extLst>
              <a:ext uri="{FF2B5EF4-FFF2-40B4-BE49-F238E27FC236}">
                <a16:creationId xmlns:a16="http://schemas.microsoft.com/office/drawing/2014/main" id="{86B7067A-8ED3-424E-A027-8743441A77C7}"/>
              </a:ext>
            </a:extLst>
          </p:cNvPr>
          <p:cNvSpPr txBox="1">
            <a:spLocks/>
          </p:cNvSpPr>
          <p:nvPr/>
        </p:nvSpPr>
        <p:spPr>
          <a:xfrm>
            <a:off x="7518829" y="3555602"/>
            <a:ext cx="2011680" cy="1631064"/>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Tap into the power of Azure by integrating with Azure Cognitive Services, Azure Kubernetes Service, or Azure App Service.</a:t>
            </a: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828357" y="2484362"/>
            <a:ext cx="2011680" cy="76076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Build on a trusted platform</a:t>
            </a:r>
          </a:p>
        </p:txBody>
      </p:sp>
      <p:cxnSp>
        <p:nvCxnSpPr>
          <p:cNvPr id="77" name="Straight Connector 76">
            <a:extLst>
              <a:ext uri="{FF2B5EF4-FFF2-40B4-BE49-F238E27FC236}">
                <a16:creationId xmlns:a16="http://schemas.microsoft.com/office/drawing/2014/main" id="{6DD263D2-3752-48BB-80AB-8161ABFE1B0B}"/>
              </a:ext>
              <a:ext uri="{C183D7F6-B498-43B3-948B-1728B52AA6E4}">
                <adec:decorative xmlns:adec="http://schemas.microsoft.com/office/drawing/2017/decorative" val="1"/>
              </a:ext>
            </a:extLst>
          </p:cNvPr>
          <p:cNvCxnSpPr>
            <a:cxnSpLocks/>
          </p:cNvCxnSpPr>
          <p:nvPr/>
        </p:nvCxnSpPr>
        <p:spPr>
          <a:xfrm>
            <a:off x="9816349" y="3389879"/>
            <a:ext cx="176992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8716FC20-C74D-421F-A9A3-60049300F057}"/>
              </a:ext>
            </a:extLst>
          </p:cNvPr>
          <p:cNvSpPr txBox="1">
            <a:spLocks/>
          </p:cNvSpPr>
          <p:nvPr/>
        </p:nvSpPr>
        <p:spPr>
          <a:xfrm>
            <a:off x="9828357" y="3555602"/>
            <a:ext cx="2011680" cy="163106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Deliver data-powered experiences with the security and privacy controls required to innovate with confidence</a:t>
            </a:r>
            <a:r>
              <a:rPr kumimoji="0" lang="en-US" sz="1400" b="0" i="0" u="none" strike="noStrike" kern="1200" cap="none" spc="0" normalizeH="0" baseline="0" noProof="0">
                <a:ln>
                  <a:noFill/>
                </a:ln>
                <a:solidFill>
                  <a:srgbClr val="0078D4"/>
                </a:solidFill>
                <a:effectLst/>
                <a:uLnTx/>
                <a:uFillTx/>
                <a:latin typeface="Segoe UI"/>
                <a:ea typeface="Calibri" panose="020F0502020204030204" pitchFamily="34" charset="0"/>
                <a:cs typeface="Segoe UI" panose="020B0502040204020203" pitchFamily="34" charset="0"/>
              </a:rPr>
              <a:t>. </a:t>
            </a:r>
            <a:endPar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pic>
        <p:nvPicPr>
          <p:cNvPr id="2" name="Graphic 1">
            <a:extLst>
              <a:ext uri="{FF2B5EF4-FFF2-40B4-BE49-F238E27FC236}">
                <a16:creationId xmlns:a16="http://schemas.microsoft.com/office/drawing/2014/main" id="{6B4848EB-D21C-17E9-6C03-51E77D17074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263" y="1671332"/>
            <a:ext cx="623107" cy="585214"/>
          </a:xfrm>
          <a:prstGeom prst="rect">
            <a:avLst/>
          </a:prstGeom>
        </p:spPr>
      </p:pic>
      <p:pic>
        <p:nvPicPr>
          <p:cNvPr id="3" name="Graphic 2">
            <a:extLst>
              <a:ext uri="{FF2B5EF4-FFF2-40B4-BE49-F238E27FC236}">
                <a16:creationId xmlns:a16="http://schemas.microsoft.com/office/drawing/2014/main" id="{9B1C1454-FD21-3F22-1170-E5641CA7EBD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473032" y="1671332"/>
            <a:ext cx="585216" cy="585216"/>
          </a:xfrm>
          <a:prstGeom prst="rect">
            <a:avLst/>
          </a:prstGeom>
        </p:spPr>
      </p:pic>
      <p:sp>
        <p:nvSpPr>
          <p:cNvPr id="6" name="Title 84">
            <a:extLst>
              <a:ext uri="{FF2B5EF4-FFF2-40B4-BE49-F238E27FC236}">
                <a16:creationId xmlns:a16="http://schemas.microsoft.com/office/drawing/2014/main" id="{8B79E3CB-707A-EAAD-1ACD-D82E9ED9213A}"/>
              </a:ext>
            </a:extLst>
          </p:cNvPr>
          <p:cNvSpPr txBox="1">
            <a:spLocks noGrp="1"/>
          </p:cNvSpPr>
          <p:nvPr>
            <p:ph type="title"/>
          </p:nvPr>
        </p:nvSpPr>
        <p:spPr>
          <a:xfrm>
            <a:off x="588963" y="457200"/>
            <a:ext cx="1101725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Databases for MySQL</a:t>
            </a:r>
            <a:br>
              <a:rPr kumimoji="0" lang="en-US" sz="3200" b="0" i="0" u="none" strike="noStrike" kern="1200" cap="none" spc="-5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Brings Azure innovation to your favorite community database</a:t>
            </a:r>
          </a:p>
        </p:txBody>
      </p:sp>
    </p:spTree>
    <p:extLst>
      <p:ext uri="{BB962C8B-B14F-4D97-AF65-F5344CB8AC3E}">
        <p14:creationId xmlns:p14="http://schemas.microsoft.com/office/powerpoint/2010/main" val="24512624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99BB2-2D7A-E948-BDBA-65482F71F264}"/>
              </a:ext>
            </a:extLst>
          </p:cNvPr>
          <p:cNvSpPr>
            <a:spLocks noGrp="1"/>
          </p:cNvSpPr>
          <p:nvPr>
            <p:ph type="title"/>
          </p:nvPr>
        </p:nvSpPr>
        <p:spPr>
          <a:xfrm>
            <a:off x="584203" y="2690336"/>
            <a:ext cx="4080785" cy="1477328"/>
          </a:xfrm>
        </p:spPr>
        <p:txBody>
          <a:bodyPr/>
          <a:lstStyle/>
          <a:p>
            <a:r>
              <a:rPr lang="en-US" sz="3200">
                <a:solidFill>
                  <a:schemeClr val="tx1"/>
                </a:solidFill>
              </a:rPr>
              <a:t>Top use cases for Azure Databases for MySQL Flexible Server</a:t>
            </a:r>
            <a:endParaRPr lang="en-US" sz="3200"/>
          </a:p>
        </p:txBody>
      </p:sp>
      <p:cxnSp>
        <p:nvCxnSpPr>
          <p:cNvPr id="101" name="Straight Connector 100">
            <a:extLst>
              <a:ext uri="{FF2B5EF4-FFF2-40B4-BE49-F238E27FC236}">
                <a16:creationId xmlns:a16="http://schemas.microsoft.com/office/drawing/2014/main" id="{445054F1-69BA-4778-AEF3-6DA218E05872}"/>
              </a:ext>
              <a:ext uri="{C183D7F6-B498-43B3-948B-1728B52AA6E4}">
                <adec:decorative xmlns:adec="http://schemas.microsoft.com/office/drawing/2017/decorative" val="1"/>
              </a:ext>
            </a:extLst>
          </p:cNvPr>
          <p:cNvCxnSpPr>
            <a:cxnSpLocks/>
          </p:cNvCxnSpPr>
          <p:nvPr/>
        </p:nvCxnSpPr>
        <p:spPr>
          <a:xfrm flipV="1">
            <a:off x="4849725" y="1277252"/>
            <a:ext cx="0" cy="43034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4" name="Graphic 93">
            <a:extLst>
              <a:ext uri="{FF2B5EF4-FFF2-40B4-BE49-F238E27FC236}">
                <a16:creationId xmlns:a16="http://schemas.microsoft.com/office/drawing/2014/main" id="{4EA84320-CE01-4C64-9BFF-36B402DA23F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614" y="707781"/>
            <a:ext cx="585216" cy="585216"/>
          </a:xfrm>
          <a:prstGeom prst="rect">
            <a:avLst/>
          </a:prstGeom>
        </p:spPr>
      </p:pic>
      <p:sp>
        <p:nvSpPr>
          <p:cNvPr id="74" name="Rectangle 73">
            <a:extLst>
              <a:ext uri="{FF2B5EF4-FFF2-40B4-BE49-F238E27FC236}">
                <a16:creationId xmlns:a16="http://schemas.microsoft.com/office/drawing/2014/main" id="{B5D756F1-D1AF-4EA8-AA83-4A6C2A41EF53}"/>
              </a:ext>
            </a:extLst>
          </p:cNvPr>
          <p:cNvSpPr/>
          <p:nvPr/>
        </p:nvSpPr>
        <p:spPr>
          <a:xfrm>
            <a:off x="6808787" y="493090"/>
            <a:ext cx="5106549" cy="246221"/>
          </a:xfrm>
          <a:prstGeom prst="rect">
            <a:avLst/>
          </a:prstGeom>
        </p:spPr>
        <p:txBody>
          <a:bodyPr vert="horz" wrap="square" lIns="0" tIns="0" rIns="0" bIns="0" numCol="1"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Web apps using popular CMS</a:t>
            </a:r>
          </a:p>
        </p:txBody>
      </p:sp>
      <p:sp>
        <p:nvSpPr>
          <p:cNvPr id="73" name="Rectangle 72">
            <a:extLst>
              <a:ext uri="{FF2B5EF4-FFF2-40B4-BE49-F238E27FC236}">
                <a16:creationId xmlns:a16="http://schemas.microsoft.com/office/drawing/2014/main" id="{20EF4CEA-7025-49DF-8A05-C2920CB764DB}"/>
              </a:ext>
            </a:extLst>
          </p:cNvPr>
          <p:cNvSpPr/>
          <p:nvPr/>
        </p:nvSpPr>
        <p:spPr>
          <a:xfrm>
            <a:off x="6529387" y="835710"/>
            <a:ext cx="5347497" cy="671979"/>
          </a:xfrm>
          <a:prstGeom prst="rect">
            <a:avLst/>
          </a:prstGeom>
        </p:spPr>
        <p:txBody>
          <a:bodyPr vert="horz" wrap="square" lIns="0" tIns="0" rIns="0" bIns="0" numCol="1" rtlCol="0" anchor="t">
            <a:spAutoFit/>
          </a:bodyPr>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Build enterprise web apps using packaged apps such as Alfresco</a:t>
            </a:r>
          </a:p>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Build Linux web apps quickly with Azure Database for MySQL and Azure App Service using WordPress and Drupal </a:t>
            </a:r>
          </a:p>
        </p:txBody>
      </p:sp>
      <p:pic>
        <p:nvPicPr>
          <p:cNvPr id="96" name="Graphic 95">
            <a:extLst>
              <a:ext uri="{FF2B5EF4-FFF2-40B4-BE49-F238E27FC236}">
                <a16:creationId xmlns:a16="http://schemas.microsoft.com/office/drawing/2014/main" id="{2B782BC0-BF9D-403A-A2B0-EAF7F024A78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0849" y="2024950"/>
            <a:ext cx="585216" cy="585216"/>
          </a:xfrm>
          <a:prstGeom prst="rect">
            <a:avLst/>
          </a:prstGeom>
        </p:spPr>
      </p:pic>
      <p:sp>
        <p:nvSpPr>
          <p:cNvPr id="77" name="Rectangle 76">
            <a:extLst>
              <a:ext uri="{FF2B5EF4-FFF2-40B4-BE49-F238E27FC236}">
                <a16:creationId xmlns:a16="http://schemas.microsoft.com/office/drawing/2014/main" id="{270F64B5-BB75-4B40-B814-6421E7D96205}"/>
              </a:ext>
            </a:extLst>
          </p:cNvPr>
          <p:cNvSpPr/>
          <p:nvPr/>
        </p:nvSpPr>
        <p:spPr>
          <a:xfrm>
            <a:off x="6808787" y="1998762"/>
            <a:ext cx="5106549" cy="246221"/>
          </a:xfrm>
          <a:prstGeom prst="rect">
            <a:avLst/>
          </a:prstGeom>
        </p:spPr>
        <p:txBody>
          <a:bodyPr vert="horz" wrap="square" lIns="0" tIns="0" rIns="0" bIns="0" numCol="1"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Ecommerce platforms </a:t>
            </a:r>
          </a:p>
        </p:txBody>
      </p:sp>
      <p:sp>
        <p:nvSpPr>
          <p:cNvPr id="76" name="Rectangle 75">
            <a:extLst>
              <a:ext uri="{FF2B5EF4-FFF2-40B4-BE49-F238E27FC236}">
                <a16:creationId xmlns:a16="http://schemas.microsoft.com/office/drawing/2014/main" id="{C1831C36-19FD-41AD-BA0B-00393396EC73}"/>
              </a:ext>
            </a:extLst>
          </p:cNvPr>
          <p:cNvSpPr/>
          <p:nvPr/>
        </p:nvSpPr>
        <p:spPr>
          <a:xfrm>
            <a:off x="6531152" y="2332458"/>
            <a:ext cx="5345731" cy="430887"/>
          </a:xfrm>
          <a:prstGeom prst="rect">
            <a:avLst/>
          </a:prstGeom>
        </p:spPr>
        <p:txBody>
          <a:bodyPr vert="horz" wrap="square" lIns="0" tIns="0" rIns="0" bIns="0" numCol="1" rtlCol="0" anchor="t">
            <a:spAutoFit/>
          </a:bodyPr>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Develop ecommerce applications including popular packaged such as Magento, Shopify</a:t>
            </a:r>
          </a:p>
        </p:txBody>
      </p:sp>
      <p:pic>
        <p:nvPicPr>
          <p:cNvPr id="98" name="Graphic 97">
            <a:extLst>
              <a:ext uri="{FF2B5EF4-FFF2-40B4-BE49-F238E27FC236}">
                <a16:creationId xmlns:a16="http://schemas.microsoft.com/office/drawing/2014/main" id="{DF44DA2E-F97F-4745-98CB-44125E42B1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0849" y="3333333"/>
            <a:ext cx="585216" cy="585216"/>
          </a:xfrm>
          <a:prstGeom prst="rect">
            <a:avLst/>
          </a:prstGeom>
        </p:spPr>
      </p:pic>
      <p:sp>
        <p:nvSpPr>
          <p:cNvPr id="80" name="Rectangle 79">
            <a:extLst>
              <a:ext uri="{FF2B5EF4-FFF2-40B4-BE49-F238E27FC236}">
                <a16:creationId xmlns:a16="http://schemas.microsoft.com/office/drawing/2014/main" id="{018809BC-043D-46FD-A7B1-009023E56C9D}"/>
              </a:ext>
            </a:extLst>
          </p:cNvPr>
          <p:cNvSpPr/>
          <p:nvPr/>
        </p:nvSpPr>
        <p:spPr>
          <a:xfrm>
            <a:off x="6808787" y="3254418"/>
            <a:ext cx="5106549" cy="246221"/>
          </a:xfrm>
          <a:prstGeom prst="rect">
            <a:avLst/>
          </a:prstGeom>
        </p:spPr>
        <p:txBody>
          <a:bodyPr vert="horz" wrap="square" lIns="0" tIns="0" rIns="0" bIns="0" numCol="1"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Gaming</a:t>
            </a:r>
          </a:p>
        </p:txBody>
      </p:sp>
      <p:sp>
        <p:nvSpPr>
          <p:cNvPr id="79" name="Rectangle 78">
            <a:extLst>
              <a:ext uri="{FF2B5EF4-FFF2-40B4-BE49-F238E27FC236}">
                <a16:creationId xmlns:a16="http://schemas.microsoft.com/office/drawing/2014/main" id="{720212F4-CC27-4F03-A0AF-CC2000DCE1B7}"/>
              </a:ext>
            </a:extLst>
          </p:cNvPr>
          <p:cNvSpPr/>
          <p:nvPr/>
        </p:nvSpPr>
        <p:spPr>
          <a:xfrm>
            <a:off x="6527120" y="3630486"/>
            <a:ext cx="5345730" cy="430887"/>
          </a:xfrm>
          <a:prstGeom prst="rect">
            <a:avLst/>
          </a:prstGeom>
        </p:spPr>
        <p:txBody>
          <a:bodyPr vert="horz" wrap="square" lIns="0" tIns="0" rIns="0" bIns="0" numCol="1" rtlCol="0" anchor="t">
            <a:spAutoFit/>
          </a:bodyPr>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Leverage high scale and reliability to build gaming applications with global scale and reach like Minecraft Realms</a:t>
            </a:r>
          </a:p>
        </p:txBody>
      </p:sp>
      <p:pic>
        <p:nvPicPr>
          <p:cNvPr id="99" name="Graphic 98">
            <a:extLst>
              <a:ext uri="{FF2B5EF4-FFF2-40B4-BE49-F238E27FC236}">
                <a16:creationId xmlns:a16="http://schemas.microsoft.com/office/drawing/2014/main" id="{157736CE-9E0B-4546-AA07-4CD661C23C0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94506" y="4506059"/>
            <a:ext cx="585216" cy="585216"/>
          </a:xfrm>
          <a:prstGeom prst="rect">
            <a:avLst/>
          </a:prstGeom>
        </p:spPr>
      </p:pic>
      <p:sp>
        <p:nvSpPr>
          <p:cNvPr id="83" name="Rectangle 82">
            <a:extLst>
              <a:ext uri="{FF2B5EF4-FFF2-40B4-BE49-F238E27FC236}">
                <a16:creationId xmlns:a16="http://schemas.microsoft.com/office/drawing/2014/main" id="{7563142C-C108-4891-BE7F-86846035956B}"/>
              </a:ext>
            </a:extLst>
          </p:cNvPr>
          <p:cNvSpPr/>
          <p:nvPr/>
        </p:nvSpPr>
        <p:spPr>
          <a:xfrm>
            <a:off x="6808787" y="4552446"/>
            <a:ext cx="5106549" cy="246221"/>
          </a:xfrm>
          <a:prstGeom prst="rect">
            <a:avLst/>
          </a:prstGeom>
        </p:spPr>
        <p:txBody>
          <a:bodyPr vert="horz" wrap="square" lIns="0" tIns="0" rIns="0" bIns="0" numCol="1"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Mission critical line of business apps</a:t>
            </a:r>
          </a:p>
        </p:txBody>
      </p:sp>
      <p:sp>
        <p:nvSpPr>
          <p:cNvPr id="82" name="Rectangle 81">
            <a:extLst>
              <a:ext uri="{FF2B5EF4-FFF2-40B4-BE49-F238E27FC236}">
                <a16:creationId xmlns:a16="http://schemas.microsoft.com/office/drawing/2014/main" id="{74BEB96A-5876-4DA1-BC68-B4BBC18869A7}"/>
              </a:ext>
            </a:extLst>
          </p:cNvPr>
          <p:cNvSpPr/>
          <p:nvPr/>
        </p:nvSpPr>
        <p:spPr>
          <a:xfrm>
            <a:off x="6527119" y="4889976"/>
            <a:ext cx="5345729" cy="215444"/>
          </a:xfrm>
          <a:prstGeom prst="rect">
            <a:avLst/>
          </a:prstGeom>
        </p:spPr>
        <p:txBody>
          <a:bodyPr vert="horz" wrap="square" lIns="0" tIns="0" rIns="0" bIns="0" numCol="1" rtlCol="0" anchor="t">
            <a:spAutoFit/>
          </a:bodyPr>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Secure financial data workflows</a:t>
            </a:r>
          </a:p>
        </p:txBody>
      </p:sp>
      <p:pic>
        <p:nvPicPr>
          <p:cNvPr id="100" name="Graphic 99">
            <a:extLst>
              <a:ext uri="{FF2B5EF4-FFF2-40B4-BE49-F238E27FC236}">
                <a16:creationId xmlns:a16="http://schemas.microsoft.com/office/drawing/2014/main" id="{C3E0E12D-A8D9-49EA-B77C-E33862D07F7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0849" y="5641416"/>
            <a:ext cx="585216" cy="585216"/>
          </a:xfrm>
          <a:prstGeom prst="rect">
            <a:avLst/>
          </a:prstGeom>
        </p:spPr>
      </p:pic>
      <p:sp>
        <p:nvSpPr>
          <p:cNvPr id="86" name="Rectangle 85">
            <a:extLst>
              <a:ext uri="{FF2B5EF4-FFF2-40B4-BE49-F238E27FC236}">
                <a16:creationId xmlns:a16="http://schemas.microsoft.com/office/drawing/2014/main" id="{972430AF-5F9E-4AFC-8CCA-1A741CE852D8}"/>
              </a:ext>
            </a:extLst>
          </p:cNvPr>
          <p:cNvSpPr/>
          <p:nvPr/>
        </p:nvSpPr>
        <p:spPr>
          <a:xfrm>
            <a:off x="6808787" y="5596494"/>
            <a:ext cx="5106549" cy="246221"/>
          </a:xfrm>
          <a:prstGeom prst="rect">
            <a:avLst/>
          </a:prstGeom>
        </p:spPr>
        <p:txBody>
          <a:bodyPr vert="horz" wrap="square" lIns="0" tIns="0" rIns="0" bIns="0" numCol="1"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Cloud-native apps</a:t>
            </a:r>
          </a:p>
        </p:txBody>
      </p:sp>
      <p:sp>
        <p:nvSpPr>
          <p:cNvPr id="85" name="Rectangle 84">
            <a:extLst>
              <a:ext uri="{FF2B5EF4-FFF2-40B4-BE49-F238E27FC236}">
                <a16:creationId xmlns:a16="http://schemas.microsoft.com/office/drawing/2014/main" id="{AE1250A4-FD50-4C89-9F16-2515A984EE01}"/>
              </a:ext>
            </a:extLst>
          </p:cNvPr>
          <p:cNvSpPr/>
          <p:nvPr/>
        </p:nvSpPr>
        <p:spPr>
          <a:xfrm>
            <a:off x="6527119" y="5934024"/>
            <a:ext cx="5345729" cy="430887"/>
          </a:xfrm>
          <a:prstGeom prst="rect">
            <a:avLst/>
          </a:prstGeom>
        </p:spPr>
        <p:txBody>
          <a:bodyPr vert="horz" wrap="square" lIns="0" tIns="0" rIns="0" bIns="0" numCol="1" rtlCol="0" anchor="t">
            <a:spAutoFit/>
          </a:bodyPr>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Build new custom apps in the cloud with Azure Kubernetes Service and Azure App Service </a:t>
            </a:r>
          </a:p>
        </p:txBody>
      </p:sp>
    </p:spTree>
    <p:extLst>
      <p:ext uri="{BB962C8B-B14F-4D97-AF65-F5344CB8AC3E}">
        <p14:creationId xmlns:p14="http://schemas.microsoft.com/office/powerpoint/2010/main" val="221176244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CAEB-F6B8-4DE2-B70C-C4BD28770BE3}"/>
              </a:ext>
            </a:extLst>
          </p:cNvPr>
          <p:cNvSpPr>
            <a:spLocks noGrp="1"/>
          </p:cNvSpPr>
          <p:nvPr>
            <p:ph type="title"/>
          </p:nvPr>
        </p:nvSpPr>
        <p:spPr>
          <a:xfrm>
            <a:off x="588263" y="457200"/>
            <a:ext cx="8652719" cy="984885"/>
          </a:xfrm>
        </p:spPr>
        <p:txBody>
          <a:bodyPr/>
          <a:lstStyle/>
          <a:p>
            <a:r>
              <a:rPr lang="en-US" sz="3200" dirty="0"/>
              <a:t>Maximum control and flexibility to meet your workload needs with Flexible Server</a:t>
            </a:r>
          </a:p>
        </p:txBody>
      </p:sp>
      <p:sp>
        <p:nvSpPr>
          <p:cNvPr id="93" name="Text Placeholder 10">
            <a:extLst>
              <a:ext uri="{FF2B5EF4-FFF2-40B4-BE49-F238E27FC236}">
                <a16:creationId xmlns:a16="http://schemas.microsoft.com/office/drawing/2014/main" id="{D42F84DB-7805-4EB6-9C75-52E0C837B643}"/>
              </a:ext>
            </a:extLst>
          </p:cNvPr>
          <p:cNvSpPr txBox="1">
            <a:spLocks/>
          </p:cNvSpPr>
          <p:nvPr/>
        </p:nvSpPr>
        <p:spPr>
          <a:xfrm>
            <a:off x="1000227"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Maximum control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for your databases</a:t>
            </a:r>
          </a:p>
        </p:txBody>
      </p:sp>
      <p:sp>
        <p:nvSpPr>
          <p:cNvPr id="94" name="Text Placeholder 44">
            <a:extLst>
              <a:ext uri="{FF2B5EF4-FFF2-40B4-BE49-F238E27FC236}">
                <a16:creationId xmlns:a16="http://schemas.microsoft.com/office/drawing/2014/main" id="{B6F69DF1-5E03-4066-8230-E5362E962F19}"/>
              </a:ext>
            </a:extLst>
          </p:cNvPr>
          <p:cNvSpPr txBox="1">
            <a:spLocks/>
          </p:cNvSpPr>
          <p:nvPr/>
        </p:nvSpPr>
        <p:spPr>
          <a:xfrm>
            <a:off x="1000227" y="3510601"/>
            <a:ext cx="2788920" cy="22712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Control planned downtime with custom maintenance windows</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isolation with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err="1">
                <a:ln>
                  <a:noFill/>
                </a:ln>
                <a:solidFill>
                  <a:prstClr val="black"/>
                </a:solidFill>
                <a:effectLst/>
                <a:uLnTx/>
                <a:uFillTx/>
                <a:latin typeface="Segoe UI"/>
                <a:ea typeface="+mn-ea"/>
                <a:cs typeface="Segoe UI"/>
              </a:rPr>
              <a:t>VNet</a:t>
            </a:r>
            <a:r>
              <a:rPr kumimoji="0" lang="en-US" sz="1400" b="0" i="0" u="none" strike="noStrike" kern="1200" cap="none" spc="0" normalizeH="0" baseline="0" noProof="0" dirty="0">
                <a:ln>
                  <a:noFill/>
                </a:ln>
                <a:solidFill>
                  <a:prstClr val="black"/>
                </a:solidFill>
                <a:effectLst/>
                <a:uLnTx/>
                <a:uFillTx/>
                <a:latin typeface="Segoe UI"/>
                <a:ea typeface="+mn-ea"/>
                <a:cs typeface="Segoe UI"/>
              </a:rPr>
              <a:t> integration and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network security groups</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Multiple configuration parameters for fine grained database optimization and tuning </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E56220-61BF-4A97-BCAB-C893F8CECBEB}"/>
              </a:ext>
              <a:ext uri="{C183D7F6-B498-43B3-948B-1728B52AA6E4}">
                <adec:decorative xmlns:adec="http://schemas.microsoft.com/office/drawing/2017/decorative" val="1"/>
              </a:ext>
            </a:extLst>
          </p:cNvPr>
          <p:cNvCxnSpPr>
            <a:cxnSpLocks/>
          </p:cNvCxnSpPr>
          <p:nvPr/>
        </p:nvCxnSpPr>
        <p:spPr>
          <a:xfrm>
            <a:off x="1000227"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 Placeholder 11">
            <a:extLst>
              <a:ext uri="{FF2B5EF4-FFF2-40B4-BE49-F238E27FC236}">
                <a16:creationId xmlns:a16="http://schemas.microsoft.com/office/drawing/2014/main" id="{1302F626-B065-4631-A555-4B7C407B4CB1}"/>
              </a:ext>
            </a:extLst>
          </p:cNvPr>
          <p:cNvSpPr txBox="1">
            <a:spLocks/>
          </p:cNvSpPr>
          <p:nvPr/>
        </p:nvSpPr>
        <p:spPr>
          <a:xfrm>
            <a:off x="4678655" y="2696132"/>
            <a:ext cx="283469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Build resilient apps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across availability zones</a:t>
            </a:r>
          </a:p>
        </p:txBody>
      </p:sp>
      <p:sp>
        <p:nvSpPr>
          <p:cNvPr id="91" name="Text Placeholder 45">
            <a:extLst>
              <a:ext uri="{FF2B5EF4-FFF2-40B4-BE49-F238E27FC236}">
                <a16:creationId xmlns:a16="http://schemas.microsoft.com/office/drawing/2014/main" id="{48AFF3AA-80A4-4BA3-AA32-9075E5EAE0AA}"/>
              </a:ext>
            </a:extLst>
          </p:cNvPr>
          <p:cNvSpPr txBox="1">
            <a:spLocks/>
          </p:cNvSpPr>
          <p:nvPr/>
        </p:nvSpPr>
        <p:spPr>
          <a:xfrm>
            <a:off x="4678655" y="3510601"/>
            <a:ext cx="2642677" cy="1363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Ensure data is always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available with zone </a:t>
            </a:r>
            <a:br>
              <a:rPr kumimoji="0" lang="en-US" sz="1400" b="0" i="0" u="none" strike="noStrike" kern="1200" cap="none" spc="0" normalizeH="0" baseline="0" noProof="0" dirty="0">
                <a:ln>
                  <a:noFill/>
                </a:ln>
                <a:solidFill>
                  <a:prstClr val="black"/>
                </a:solidFill>
                <a:effectLst/>
                <a:uLnTx/>
                <a:uFillTx/>
                <a:latin typeface="Segoe UI"/>
                <a:ea typeface="+mn-ea"/>
                <a:cs typeface="Segoe UI"/>
              </a:rPr>
            </a:br>
            <a:r>
              <a:rPr kumimoji="0" lang="en-US" sz="1400" b="0" i="0" u="none" strike="noStrike" kern="1200" cap="none" spc="0" normalizeH="0" baseline="0" noProof="0" dirty="0">
                <a:ln>
                  <a:noFill/>
                </a:ln>
                <a:solidFill>
                  <a:prstClr val="black"/>
                </a:solidFill>
                <a:effectLst/>
                <a:uLnTx/>
                <a:uFillTx/>
                <a:latin typeface="Segoe UI"/>
                <a:ea typeface="+mn-ea"/>
                <a:cs typeface="Segoe UI"/>
              </a:rPr>
              <a:t>redundant high availability</a:t>
            </a:r>
            <a:endPar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Zero data loss within single and multiple availability zones</a:t>
            </a:r>
          </a:p>
        </p:txBody>
      </p:sp>
      <p:cxnSp>
        <p:nvCxnSpPr>
          <p:cNvPr id="79" name="Straight Connector 78">
            <a:extLst>
              <a:ext uri="{FF2B5EF4-FFF2-40B4-BE49-F238E27FC236}">
                <a16:creationId xmlns:a16="http://schemas.microsoft.com/office/drawing/2014/main" id="{0D090BE0-F56A-4D36-AEDE-AFCA3881A223}"/>
              </a:ext>
              <a:ext uri="{C183D7F6-B498-43B3-948B-1728B52AA6E4}">
                <adec:decorative xmlns:adec="http://schemas.microsoft.com/office/drawing/2017/decorative" val="1"/>
              </a:ext>
            </a:extLst>
          </p:cNvPr>
          <p:cNvCxnSpPr>
            <a:cxnSpLocks/>
          </p:cNvCxnSpPr>
          <p:nvPr/>
        </p:nvCxnSpPr>
        <p:spPr>
          <a:xfrm>
            <a:off x="4678655"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Text Placeholder 47">
            <a:extLst>
              <a:ext uri="{FF2B5EF4-FFF2-40B4-BE49-F238E27FC236}">
                <a16:creationId xmlns:a16="http://schemas.microsoft.com/office/drawing/2014/main" id="{A2578739-1005-48A0-93AC-5CB43945F2EF}"/>
              </a:ext>
            </a:extLst>
          </p:cNvPr>
          <p:cNvSpPr txBox="1">
            <a:spLocks/>
          </p:cNvSpPr>
          <p:nvPr/>
        </p:nvSpPr>
        <p:spPr>
          <a:xfrm>
            <a:off x="8239458" y="3510601"/>
            <a:ext cx="2864955" cy="2034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Guided developer experience increases productivity and simplifies end-to-end deployment</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Full compatibility with community edition MySQL</a:t>
            </a:r>
          </a:p>
          <a:p>
            <a:pPr marL="0" marR="0" lvl="0" indent="0" algn="l" defTabSz="932742" rtl="0" eaLnBrk="1" fontAlgn="auto" latinLnBrk="0" hangingPunct="1">
              <a:lnSpc>
                <a:spcPct val="110000"/>
              </a:lnSpc>
              <a:spcBef>
                <a:spcPct val="200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Stop/Start and burstable capabilities for cost optimization</a:t>
            </a:r>
          </a:p>
        </p:txBody>
      </p:sp>
      <p:sp>
        <p:nvSpPr>
          <p:cNvPr id="2" name="Text Placeholder 11">
            <a:extLst>
              <a:ext uri="{FF2B5EF4-FFF2-40B4-BE49-F238E27FC236}">
                <a16:creationId xmlns:a16="http://schemas.microsoft.com/office/drawing/2014/main" id="{CF0194C3-B38E-46C6-A766-23F8DE61A14C}"/>
              </a:ext>
            </a:extLst>
          </p:cNvPr>
          <p:cNvSpPr txBox="1">
            <a:spLocks/>
          </p:cNvSpPr>
          <p:nvPr/>
        </p:nvSpPr>
        <p:spPr>
          <a:xfrm>
            <a:off x="8239458" y="2696132"/>
            <a:ext cx="307311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Simplified </a:t>
            </a:r>
            <a:b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developer experience</a:t>
            </a:r>
          </a:p>
        </p:txBody>
      </p:sp>
      <p:cxnSp>
        <p:nvCxnSpPr>
          <p:cNvPr id="80" name="Straight Connector 79">
            <a:extLst>
              <a:ext uri="{FF2B5EF4-FFF2-40B4-BE49-F238E27FC236}">
                <a16:creationId xmlns:a16="http://schemas.microsoft.com/office/drawing/2014/main" id="{257CBDD9-FDE5-4CC9-979B-DC3C2C995780}"/>
              </a:ext>
              <a:ext uri="{C183D7F6-B498-43B3-948B-1728B52AA6E4}">
                <adec:decorative xmlns:adec="http://schemas.microsoft.com/office/drawing/2017/decorative" val="1"/>
              </a:ext>
            </a:extLst>
          </p:cNvPr>
          <p:cNvCxnSpPr>
            <a:cxnSpLocks/>
          </p:cNvCxnSpPr>
          <p:nvPr/>
        </p:nvCxnSpPr>
        <p:spPr>
          <a:xfrm>
            <a:off x="8239458" y="3344365"/>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descr="cloud inside circle/arrow">
            <a:extLst>
              <a:ext uri="{FF2B5EF4-FFF2-40B4-BE49-F238E27FC236}">
                <a16:creationId xmlns:a16="http://schemas.microsoft.com/office/drawing/2014/main" id="{D95A13C5-F387-4B86-92F6-09422A9D2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654" y="1988830"/>
            <a:ext cx="572949" cy="572949"/>
          </a:xfrm>
          <a:prstGeom prst="rect">
            <a:avLst/>
          </a:prstGeom>
        </p:spPr>
      </p:pic>
      <p:grpSp>
        <p:nvGrpSpPr>
          <p:cNvPr id="15" name="Group 84" descr="toggles">
            <a:extLst>
              <a:ext uri="{FF2B5EF4-FFF2-40B4-BE49-F238E27FC236}">
                <a16:creationId xmlns:a16="http://schemas.microsoft.com/office/drawing/2014/main" id="{28E3CB8C-890A-9A44-A26E-D2EDEA56892D}"/>
              </a:ext>
            </a:extLst>
          </p:cNvPr>
          <p:cNvGrpSpPr>
            <a:grpSpLocks noChangeAspect="1"/>
          </p:cNvGrpSpPr>
          <p:nvPr/>
        </p:nvGrpSpPr>
        <p:grpSpPr bwMode="auto">
          <a:xfrm>
            <a:off x="1000227" y="1988831"/>
            <a:ext cx="504850" cy="556583"/>
            <a:chOff x="5822" y="999"/>
            <a:chExt cx="283" cy="312"/>
          </a:xfrm>
        </p:grpSpPr>
        <p:sp>
          <p:nvSpPr>
            <p:cNvPr id="16" name="AutoShape 83">
              <a:extLst>
                <a:ext uri="{FF2B5EF4-FFF2-40B4-BE49-F238E27FC236}">
                  <a16:creationId xmlns:a16="http://schemas.microsoft.com/office/drawing/2014/main" id="{19CA54F4-DC0C-A54A-BAC1-B62443711229}"/>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85">
              <a:extLst>
                <a:ext uri="{FF2B5EF4-FFF2-40B4-BE49-F238E27FC236}">
                  <a16:creationId xmlns:a16="http://schemas.microsoft.com/office/drawing/2014/main" id="{C4939FAD-A826-5440-AFA6-77B25FEC0058}"/>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86">
              <a:extLst>
                <a:ext uri="{FF2B5EF4-FFF2-40B4-BE49-F238E27FC236}">
                  <a16:creationId xmlns:a16="http://schemas.microsoft.com/office/drawing/2014/main" id="{5E89617A-D946-AB42-87A3-10BE0EADD1DE}"/>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87">
              <a:extLst>
                <a:ext uri="{FF2B5EF4-FFF2-40B4-BE49-F238E27FC236}">
                  <a16:creationId xmlns:a16="http://schemas.microsoft.com/office/drawing/2014/main" id="{A29EE39C-D162-4549-B54E-5BC28CECD72B}"/>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88">
              <a:extLst>
                <a:ext uri="{FF2B5EF4-FFF2-40B4-BE49-F238E27FC236}">
                  <a16:creationId xmlns:a16="http://schemas.microsoft.com/office/drawing/2014/main" id="{A9B9CC39-8F76-F34D-AF6A-748A8BD73370}"/>
                </a:ext>
              </a:extLst>
            </p:cNvPr>
            <p:cNvSpPr>
              <a:spLocks noChangeArrowheads="1"/>
            </p:cNvSpPr>
            <p:nvPr/>
          </p:nvSpPr>
          <p:spPr bwMode="auto">
            <a:xfrm>
              <a:off x="5822" y="1062"/>
              <a:ext cx="59"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89">
              <a:extLst>
                <a:ext uri="{FF2B5EF4-FFF2-40B4-BE49-F238E27FC236}">
                  <a16:creationId xmlns:a16="http://schemas.microsoft.com/office/drawing/2014/main" id="{7125B603-FF21-BD46-AF5B-F07DEB38BFDD}"/>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90">
              <a:extLst>
                <a:ext uri="{FF2B5EF4-FFF2-40B4-BE49-F238E27FC236}">
                  <a16:creationId xmlns:a16="http://schemas.microsoft.com/office/drawing/2014/main" id="{1F71FC24-5854-D243-A3E4-67E61224DBFB}"/>
                </a:ext>
              </a:extLst>
            </p:cNvPr>
            <p:cNvSpPr>
              <a:spLocks noChangeArrowheads="1"/>
            </p:cNvSpPr>
            <p:nvPr/>
          </p:nvSpPr>
          <p:spPr bwMode="auto">
            <a:xfrm>
              <a:off x="6046" y="1048"/>
              <a:ext cx="59"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descr="dev gear">
            <a:extLst>
              <a:ext uri="{FF2B5EF4-FFF2-40B4-BE49-F238E27FC236}">
                <a16:creationId xmlns:a16="http://schemas.microsoft.com/office/drawing/2014/main" id="{E4C25AC5-A571-E946-8EF2-B02F6A1C2080}"/>
              </a:ext>
            </a:extLst>
          </p:cNvPr>
          <p:cNvGrpSpPr/>
          <p:nvPr/>
        </p:nvGrpSpPr>
        <p:grpSpPr>
          <a:xfrm>
            <a:off x="8239458" y="1956945"/>
            <a:ext cx="1022727" cy="572952"/>
            <a:chOff x="8335688" y="2339148"/>
            <a:chExt cx="884117" cy="495300"/>
          </a:xfrm>
        </p:grpSpPr>
        <p:grpSp>
          <p:nvGrpSpPr>
            <p:cNvPr id="24" name="Group 47">
              <a:extLst>
                <a:ext uri="{FF2B5EF4-FFF2-40B4-BE49-F238E27FC236}">
                  <a16:creationId xmlns:a16="http://schemas.microsoft.com/office/drawing/2014/main" id="{F25EC45F-EAB5-BC4E-9BC3-F09BE498AFC5}"/>
                </a:ext>
              </a:extLst>
            </p:cNvPr>
            <p:cNvGrpSpPr>
              <a:grpSpLocks noChangeAspect="1"/>
            </p:cNvGrpSpPr>
            <p:nvPr/>
          </p:nvGrpSpPr>
          <p:grpSpPr bwMode="auto">
            <a:xfrm>
              <a:off x="8559857" y="2368446"/>
              <a:ext cx="436704" cy="436704"/>
              <a:chOff x="3411" y="999"/>
              <a:chExt cx="312" cy="312"/>
            </a:xfrm>
          </p:grpSpPr>
          <p:sp>
            <p:nvSpPr>
              <p:cNvPr id="27" name="AutoShape 46">
                <a:extLst>
                  <a:ext uri="{FF2B5EF4-FFF2-40B4-BE49-F238E27FC236}">
                    <a16:creationId xmlns:a16="http://schemas.microsoft.com/office/drawing/2014/main" id="{54E24208-B5C0-764E-952A-AD4A5DF96F1F}"/>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3FE82A5-04BC-3146-A84D-D1D1FA9F43C3}"/>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3D2D9470-90A1-AF47-ABA5-7D664A5B9E83}"/>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0">
                <a:extLst>
                  <a:ext uri="{FF2B5EF4-FFF2-40B4-BE49-F238E27FC236}">
                    <a16:creationId xmlns:a16="http://schemas.microsoft.com/office/drawing/2014/main" id="{2CD75582-D70B-A747-B17D-75A00BAB367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51">
                <a:extLst>
                  <a:ext uri="{FF2B5EF4-FFF2-40B4-BE49-F238E27FC236}">
                    <a16:creationId xmlns:a16="http://schemas.microsoft.com/office/drawing/2014/main" id="{C8323F66-6894-AF4E-998B-A7C53F6652EE}"/>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2">
                <a:extLst>
                  <a:ext uri="{FF2B5EF4-FFF2-40B4-BE49-F238E27FC236}">
                    <a16:creationId xmlns:a16="http://schemas.microsoft.com/office/drawing/2014/main" id="{1301D275-03D4-6641-A08C-1E00AD7F553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3">
                <a:extLst>
                  <a:ext uri="{FF2B5EF4-FFF2-40B4-BE49-F238E27FC236}">
                    <a16:creationId xmlns:a16="http://schemas.microsoft.com/office/drawing/2014/main" id="{DF744121-73DE-384D-80C1-B50C39B73AB8}"/>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4">
                <a:extLst>
                  <a:ext uri="{FF2B5EF4-FFF2-40B4-BE49-F238E27FC236}">
                    <a16:creationId xmlns:a16="http://schemas.microsoft.com/office/drawing/2014/main" id="{152C8DE6-6F2C-2B4B-BD21-B5C49591529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5">
                <a:extLst>
                  <a:ext uri="{FF2B5EF4-FFF2-40B4-BE49-F238E27FC236}">
                    <a16:creationId xmlns:a16="http://schemas.microsoft.com/office/drawing/2014/main" id="{E861DC7B-6382-384C-A0D7-7D373D4CD5FD}"/>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56">
                <a:extLst>
                  <a:ext uri="{FF2B5EF4-FFF2-40B4-BE49-F238E27FC236}">
                    <a16:creationId xmlns:a16="http://schemas.microsoft.com/office/drawing/2014/main" id="{A4217E90-E9FD-814F-9777-C2244083818D}"/>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57">
                <a:extLst>
                  <a:ext uri="{FF2B5EF4-FFF2-40B4-BE49-F238E27FC236}">
                    <a16:creationId xmlns:a16="http://schemas.microsoft.com/office/drawing/2014/main" id="{3D22C9FF-D5E1-3B43-BBCF-A56B8CB7A0D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5" name="Freeform 40">
              <a:extLst>
                <a:ext uri="{FF2B5EF4-FFF2-40B4-BE49-F238E27FC236}">
                  <a16:creationId xmlns:a16="http://schemas.microsoft.com/office/drawing/2014/main" id="{164ADF99-F8D5-DB44-9A57-9D199252A746}"/>
                </a:ext>
              </a:extLst>
            </p:cNvPr>
            <p:cNvSpPr>
              <a:spLocks/>
            </p:cNvSpPr>
            <p:nvPr/>
          </p:nvSpPr>
          <p:spPr bwMode="auto">
            <a:xfrm>
              <a:off x="8335688" y="2339148"/>
              <a:ext cx="142875" cy="495300"/>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41">
              <a:extLst>
                <a:ext uri="{FF2B5EF4-FFF2-40B4-BE49-F238E27FC236}">
                  <a16:creationId xmlns:a16="http://schemas.microsoft.com/office/drawing/2014/main" id="{E1779D12-F77B-3C43-9BBB-B4C1D1922014}"/>
                </a:ext>
              </a:extLst>
            </p:cNvPr>
            <p:cNvSpPr>
              <a:spLocks/>
            </p:cNvSpPr>
            <p:nvPr/>
          </p:nvSpPr>
          <p:spPr bwMode="auto">
            <a:xfrm>
              <a:off x="9076930" y="2339148"/>
              <a:ext cx="142875" cy="495300"/>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52914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8.xml><?xml version="1.0" encoding="utf-8"?>
<a:theme xmlns:a="http://schemas.openxmlformats.org/drawingml/2006/main" name="7_WHITE TEMPLATE">
  <a:themeElements>
    <a:clrScheme name="Custom 2">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8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61349b38-87b0-4d20-bd6f-41da2268192a" xsi:nil="true"/>
    <lcf76f155ced4ddcb4097134ff3c332f xmlns="61349b38-87b0-4d20-bd6f-41da2268192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F41083-D62C-4D02-B228-989D0EF4EB10}">
  <ds:schemaRefs>
    <ds:schemaRef ds:uri="http://purl.org/dc/dcmitype/"/>
    <ds:schemaRef ds:uri="http://schemas.microsoft.com/office/2006/documentManagement/types"/>
    <ds:schemaRef ds:uri="http://www.w3.org/XML/1998/namespace"/>
    <ds:schemaRef ds:uri="http://schemas.openxmlformats.org/package/2006/metadata/core-properties"/>
    <ds:schemaRef ds:uri="http://schemas.microsoft.com/sharepoint/v3"/>
    <ds:schemaRef ds:uri="http://schemas.microsoft.com/office/infopath/2007/PartnerControls"/>
    <ds:schemaRef ds:uri="http://schemas.microsoft.com/office/2006/metadata/properties"/>
    <ds:schemaRef ds:uri="http://purl.org/dc/terms/"/>
    <ds:schemaRef ds:uri="http://purl.org/dc/elements/1.1/"/>
    <ds:schemaRef ds:uri="230e9df3-be65-4c73-a93b-d1236ebd677e"/>
    <ds:schemaRef ds:uri="b1c3d6fc-5689-40cc-899d-3b916b4ff5bf"/>
    <ds:schemaRef ds:uri="07c5dfa0-33a3-47dd-bfb7-87fb96739115"/>
  </ds:schemaRefs>
</ds:datastoreItem>
</file>

<file path=customXml/itemProps2.xml><?xml version="1.0" encoding="utf-8"?>
<ds:datastoreItem xmlns:ds="http://schemas.openxmlformats.org/officeDocument/2006/customXml" ds:itemID="{37AA1A28-E7ED-440E-8A58-2A894D64C41E}"/>
</file>

<file path=customXml/itemProps3.xml><?xml version="1.0" encoding="utf-8"?>
<ds:datastoreItem xmlns:ds="http://schemas.openxmlformats.org/officeDocument/2006/customXml" ds:itemID="{488D4D90-1290-445B-859C-5DD4D64F503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5679</Words>
  <Application>Microsoft Office PowerPoint</Application>
  <PresentationFormat>Widescreen</PresentationFormat>
  <Paragraphs>546</Paragraphs>
  <Slides>35</Slides>
  <Notes>28</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35</vt:i4>
      </vt:variant>
    </vt:vector>
  </HeadingPairs>
  <TitlesOfParts>
    <vt:vector size="55" baseType="lpstr">
      <vt:lpstr>Arial</vt:lpstr>
      <vt:lpstr>Calibri</vt:lpstr>
      <vt:lpstr>Consolas</vt:lpstr>
      <vt:lpstr>Segoe UI</vt:lpstr>
      <vt:lpstr>Segoe UI Black</vt:lpstr>
      <vt:lpstr>Segoe UI Light</vt:lpstr>
      <vt:lpstr>Segoe UI Semibold</vt:lpstr>
      <vt:lpstr>Segoe UI Semilight</vt:lpstr>
      <vt:lpstr>Times New Roman</vt:lpstr>
      <vt:lpstr>Wingdings</vt:lpstr>
      <vt:lpstr>4_WHITE TEMPLATE</vt:lpstr>
      <vt:lpstr>1_WHITE TEMPLATE</vt:lpstr>
      <vt:lpstr>3_WHITE TEMPLATE</vt:lpstr>
      <vt:lpstr>2_WHITE TEMPLATE</vt:lpstr>
      <vt:lpstr>5_WHITE TEMPLATE</vt:lpstr>
      <vt:lpstr>6_WHITE TEMPLATE</vt:lpstr>
      <vt:lpstr>Microsoft Ignite 2/3 Black Template</vt:lpstr>
      <vt:lpstr>7_WHITE TEMPLATE</vt:lpstr>
      <vt:lpstr>8_WHITE TEMPLATE</vt:lpstr>
      <vt:lpstr>1_Black Template</vt:lpstr>
      <vt:lpstr>Azure Database for MySQL and MariaDB</vt:lpstr>
      <vt:lpstr>Bring your ideas to life with Azure</vt:lpstr>
      <vt:lpstr>Open-source on Azure  Run your applications your way while optimizing IT costs</vt:lpstr>
      <vt:lpstr>Be future-ready with Azure and open source </vt:lpstr>
      <vt:lpstr>Choose the database you prefer</vt:lpstr>
      <vt:lpstr>Building next generation applications</vt:lpstr>
      <vt:lpstr>Azure Databases for MySQL Brings Azure innovation to your favorite community database</vt:lpstr>
      <vt:lpstr>Top use cases for Azure Databases for MySQL Flexible Server</vt:lpstr>
      <vt:lpstr>Maximum control and flexibility to meet your workload needs with Flexible Server</vt:lpstr>
      <vt:lpstr>Get to market quickly with the LAMP open source stack</vt:lpstr>
      <vt:lpstr>Optimize performance for read-heavy workloads</vt:lpstr>
      <vt:lpstr>Optimize app development with microservice architectures</vt:lpstr>
      <vt:lpstr>Simplify migration and reduce database administration</vt:lpstr>
      <vt:lpstr>When to use Single Server vs. Flexible Server</vt:lpstr>
      <vt:lpstr>Using key features </vt:lpstr>
      <vt:lpstr>Flexible Server Architecture</vt:lpstr>
      <vt:lpstr>Leverage your choice of versions, languages, and  frameworks on a fully managed community database </vt:lpstr>
      <vt:lpstr>Reduce administration through developer freedom with a fully managed service</vt:lpstr>
      <vt:lpstr>Protect against malicious action with Azure Defender</vt:lpstr>
      <vt:lpstr>Protect data with layers of security and leading compliance </vt:lpstr>
      <vt:lpstr>Built-in high availability</vt:lpstr>
      <vt:lpstr>Optimize costs and lower total cost of ownership</vt:lpstr>
      <vt:lpstr>Significantly reduce cost when migrating workloads to PaaS</vt:lpstr>
      <vt:lpstr>Query Performance Insight and Performance Recommendations</vt:lpstr>
      <vt:lpstr>Innovate with the Azure ecosystem </vt:lpstr>
      <vt:lpstr>Innovate and build apps faster with the Azure ecosystem</vt:lpstr>
      <vt:lpstr>Migration resources</vt:lpstr>
      <vt:lpstr>Two options to migrate to Azure Database for MySQL or MariaDB</vt:lpstr>
      <vt:lpstr>Resources for migration</vt:lpstr>
      <vt:lpstr>Minimize downtime using Database Migration Service</vt:lpstr>
      <vt:lpstr>Outperform the competition with Azure  Database for MySQL and MariaDB </vt:lpstr>
      <vt:lpstr>Call to action </vt:lpstr>
      <vt:lpstr>Documentation and resources </vt:lpstr>
      <vt:lpstr>Objection handling</vt:lpstr>
      <vt:lpstr>Azure Database for MySQL vs. Google Cloud SQL for MySQL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2022-08-11T21:17:02Z</dcterms:created>
  <dcterms:modified xsi:type="dcterms:W3CDTF">2022-11-30T20:29:52Z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NewsType">
    <vt:lpwstr/>
  </property>
  <property fmtid="{D5CDD505-2E9C-101B-9397-08002B2CF9AE}" pid="4" name="TaxKeyword">
    <vt:lpwstr>2446;#MySQL|a74aa091-213b-4896-9351-00829bac269b;#2445;#Azure Database for PostgreSQL|a539932e-137b-45d8-82ed-4937772a0fb7;#2444;#Azure Database for MySQL|47d00f99-bde8-412a-8a17-6dd3476551b0;#2442;#PostgreSQL|eb4d42a1-87af-4dc1-965c-0bb3de7cd5a9;#2917;#A</vt:lpwstr>
  </property>
  <property fmtid="{D5CDD505-2E9C-101B-9397-08002B2CF9AE}" pid="5" name="MSIP_Label_f42aa342-8706-4288-bd11-ebb85995028c_Application">
    <vt:lpwstr>Microsoft Azure Information Protection</vt:lpwstr>
  </property>
  <property fmtid="{D5CDD505-2E9C-101B-9397-08002B2CF9AE}" pid="6" name="_dlc_policyId">
    <vt:lpwstr>0x0101000E4CB7077FEE4FF7AE86D4A500EEC780030016C849C62B10EB41ACA8C7EEDEF40BB20099ECF64382448D48A56095091C66B1A9|-661092312</vt:lpwstr>
  </property>
  <property fmtid="{D5CDD505-2E9C-101B-9397-08002B2CF9AE}" pid="7" name="Region">
    <vt:lpwstr/>
  </property>
  <property fmtid="{D5CDD505-2E9C-101B-9397-08002B2CF9AE}" pid="8" name="MSIP_Label_f42aa342-8706-4288-bd11-ebb85995028c_Enabled">
    <vt:lpwstr>True</vt:lpwstr>
  </property>
  <property fmtid="{D5CDD505-2E9C-101B-9397-08002B2CF9AE}" pid="9" name="Confidentiality">
    <vt:lpwstr>62;#partner ready|207d4327-6b5f-454c-8f06-5ab2802d5700</vt:lpwstr>
  </property>
  <property fmtid="{D5CDD505-2E9C-101B-9397-08002B2CF9AE}" pid="10" name="ItemType">
    <vt:lpwstr>3075;#documents|e037ed84-7d8e-4cbb-9c8f-61e80301a44f</vt:lpwstr>
  </property>
  <property fmtid="{D5CDD505-2E9C-101B-9397-08002B2CF9AE}" pid="11" name="MediaServiceImageTags">
    <vt:lpwstr/>
  </property>
  <property fmtid="{D5CDD505-2E9C-101B-9397-08002B2CF9AE}" pid="12" name="ContentTypeId">
    <vt:lpwstr>0x010100CB37A1A211E6AD49B6926EBCABCBDE8F</vt:lpwstr>
  </property>
  <property fmtid="{D5CDD505-2E9C-101B-9397-08002B2CF9AE}" pid="13" name="Industries">
    <vt:lpwstr/>
  </property>
  <property fmtid="{D5CDD505-2E9C-101B-9397-08002B2CF9AE}" pid="14" name="MSProducts">
    <vt:lpwstr/>
  </property>
  <property fmtid="{D5CDD505-2E9C-101B-9397-08002B2CF9AE}" pid="15" name="Competitors">
    <vt:lpwstr/>
  </property>
  <property fmtid="{D5CDD505-2E9C-101B-9397-08002B2CF9AE}" pid="16" name="ExperienceContentType">
    <vt:lpwstr/>
  </property>
  <property fmtid="{D5CDD505-2E9C-101B-9397-08002B2CF9AE}" pid="17" name="SMSGDomain">
    <vt:lpwstr>21;#Intelligent Cloud|adc2fe87-c79a-4ded-a449-3f86b954069d;#82;#SQL Server Domain|0c0f1824-39dc-4b26-8c74-eff4364b812b</vt:lpwstr>
  </property>
  <property fmtid="{D5CDD505-2E9C-101B-9397-08002B2CF9AE}" pid="18" name="BusinessArchitecture">
    <vt:lpwstr>2214;#SQL on Azure|17928b37-1cc8-4e2b-8dc4-9a29c3f0cdd4</vt:lpwstr>
  </property>
  <property fmtid="{D5CDD505-2E9C-101B-9397-08002B2CF9AE}" pid="19" name="MSIP_Label_f42aa342-8706-4288-bd11-ebb85995028c_SetDate">
    <vt:lpwstr>2019-04-16T01:22:22.3774340Z</vt:lpwstr>
  </property>
  <property fmtid="{D5CDD505-2E9C-101B-9397-08002B2CF9AE}" pid="20" name="Products">
    <vt:lpwstr>261;#database management systems|e1894242-7aad-4ba9-b500-d2deee769303;#73;#SQL Server|261ba873-f3ab-420e-96d6-e3004596a551</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Name">
    <vt:lpwstr>General</vt:lpwstr>
  </property>
  <property fmtid="{D5CDD505-2E9C-101B-9397-08002B2CF9AE}" pid="23" name="MSIP_Label_f42aa342-8706-4288-bd11-ebb85995028c_Extended_MSFT_Method">
    <vt:lpwstr>Automatic</vt:lpwstr>
  </property>
  <property fmtid="{D5CDD505-2E9C-101B-9397-08002B2CF9AE}" pid="24" name="l6f004f21209409da86a713c0f24627d">
    <vt:lpwstr/>
  </property>
  <property fmtid="{D5CDD505-2E9C-101B-9397-08002B2CF9AE}" pid="25" name="MSIP_Label_f42aa342-8706-4288-bd11-ebb85995028c_ActionId">
    <vt:lpwstr>e9ae6622-a241-4d67-b5c4-8bf1c02d3750</vt:lpwstr>
  </property>
  <property fmtid="{D5CDD505-2E9C-101B-9397-08002B2CF9AE}" pid="26" name="MSProductsTaxHTField0">
    <vt:lpwstr/>
  </property>
  <property fmtid="{D5CDD505-2E9C-101B-9397-08002B2CF9AE}" pid="27" name="Topics">
    <vt:lpwstr>29;#features|94b87768-f145-4764-adbd-fec700e47348</vt:lpwstr>
  </property>
  <property fmtid="{D5CDD505-2E9C-101B-9397-08002B2CF9AE}" pid="28" name="Groups">
    <vt:lpwstr>42;#Cloud + AI Marketing|4f75e184-e5aa-4234-a07f-b032d60df254</vt:lpwstr>
  </property>
  <property fmtid="{D5CDD505-2E9C-101B-9397-08002B2CF9AE}" pid="29" name="MSIP_Label_f42aa342-8706-4288-bd11-ebb85995028c_Owner">
    <vt:lpwstr>alsolomo@microsoft.com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Languages">
    <vt:lpwstr/>
  </property>
  <property fmtid="{D5CDD505-2E9C-101B-9397-08002B2CF9AE}" pid="33" name="TechnicalLevel">
    <vt:lpwstr>3067;#200 (intermediate)|855c9113-a119-44e7-b3de-bccffe25ed46</vt:lpwstr>
  </property>
  <property fmtid="{D5CDD505-2E9C-101B-9397-08002B2CF9AE}" pid="34" name="Audiences">
    <vt:lpwstr/>
  </property>
  <property fmtid="{D5CDD505-2E9C-101B-9397-08002B2CF9AE}" pid="35" name="SMSG Items">
    <vt:lpwstr>3091;#documents|e037ed84-7d8e-4cbb-9c8f-61e80301a44f</vt:lpwstr>
  </property>
  <property fmtid="{D5CDD505-2E9C-101B-9397-08002B2CF9AE}" pid="36" name="Solution Areas">
    <vt:lpwstr>3478;#Data and AI|60d86926-9fc6-4873-ad19-e15bf82160d7</vt:lpwstr>
  </property>
  <property fmtid="{D5CDD505-2E9C-101B-9397-08002B2CF9AE}" pid="37" name="Sensitivity">
    <vt:lpwstr>General</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Roles">
    <vt:lpwstr>1941;#All Standard Titles|ef7f2c35-3932-45cd-837a-94fa96ae23cb</vt:lpwstr>
  </property>
  <property fmtid="{D5CDD505-2E9C-101B-9397-08002B2CF9AE}" pid="4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3" name="NewsSource">
    <vt:lpwstr/>
  </property>
  <property fmtid="{D5CDD505-2E9C-101B-9397-08002B2CF9AE}" pid="44" name="MSProfessions">
    <vt:lpwstr>3087;#not role specific|f39e3092-9b1b-420b-9a5e-af4e2e586259</vt:lpwstr>
  </property>
  <property fmtid="{D5CDD505-2E9C-101B-9397-08002B2CF9AE}" pid="45" name="SMSGTags">
    <vt:lpwstr/>
  </property>
  <property fmtid="{D5CDD505-2E9C-101B-9397-08002B2CF9AE}" pid="46" name="_dlc_DocIdItemGuid">
    <vt:lpwstr>702012c4-b9b7-4f6d-b5ef-96415be9bd34</vt:lpwstr>
  </property>
  <property fmtid="{D5CDD505-2E9C-101B-9397-08002B2CF9AE}" pid="47" name="MSPhysicalGeography">
    <vt:lpwstr/>
  </property>
  <property fmtid="{D5CDD505-2E9C-101B-9397-08002B2CF9AE}" pid="48" name="j3562c58ee414e028925bc902cfc01a1">
    <vt:lpwstr/>
  </property>
  <property fmtid="{D5CDD505-2E9C-101B-9397-08002B2CF9AE}" pid="49" name="EnterpriseDomainTags">
    <vt:lpwstr/>
  </property>
  <property fmtid="{D5CDD505-2E9C-101B-9397-08002B2CF9AE}" pid="50" name="Segments">
    <vt:lpwstr/>
  </property>
  <property fmtid="{D5CDD505-2E9C-101B-9397-08002B2CF9AE}" pid="51" name="Partners">
    <vt:lpwstr/>
  </property>
  <property fmtid="{D5CDD505-2E9C-101B-9397-08002B2CF9AE}" pid="52" name="la4444b61d19467597d63190b69ac227">
    <vt:lpwstr/>
  </property>
  <property fmtid="{D5CDD505-2E9C-101B-9397-08002B2CF9AE}" pid="53" name="ActivitiesAndPrograms">
    <vt:lpwstr/>
  </property>
</Properties>
</file>